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434" r:id="rId3"/>
    <p:sldId id="435" r:id="rId4"/>
    <p:sldId id="436" r:id="rId5"/>
    <p:sldId id="439" r:id="rId6"/>
    <p:sldId id="440" r:id="rId7"/>
    <p:sldId id="441" r:id="rId8"/>
    <p:sldId id="577" r:id="rId9"/>
    <p:sldId id="438" r:id="rId10"/>
    <p:sldId id="609" r:id="rId11"/>
    <p:sldId id="267" r:id="rId12"/>
    <p:sldId id="349" r:id="rId13"/>
    <p:sldId id="350" r:id="rId14"/>
    <p:sldId id="351" r:id="rId15"/>
    <p:sldId id="352" r:id="rId16"/>
    <p:sldId id="353" r:id="rId17"/>
    <p:sldId id="354" r:id="rId18"/>
    <p:sldId id="364" r:id="rId19"/>
    <p:sldId id="368" r:id="rId20"/>
    <p:sldId id="369" r:id="rId21"/>
    <p:sldId id="357" r:id="rId22"/>
    <p:sldId id="358" r:id="rId23"/>
    <p:sldId id="359" r:id="rId24"/>
    <p:sldId id="360" r:id="rId25"/>
    <p:sldId id="361" r:id="rId26"/>
    <p:sldId id="367" r:id="rId27"/>
    <p:sldId id="365" r:id="rId28"/>
    <p:sldId id="366" r:id="rId29"/>
    <p:sldId id="370" r:id="rId30"/>
    <p:sldId id="372" r:id="rId31"/>
    <p:sldId id="373" r:id="rId32"/>
    <p:sldId id="374" r:id="rId33"/>
    <p:sldId id="375" r:id="rId34"/>
    <p:sldId id="376" r:id="rId35"/>
    <p:sldId id="377" r:id="rId36"/>
    <p:sldId id="378" r:id="rId37"/>
    <p:sldId id="379" r:id="rId38"/>
    <p:sldId id="380" r:id="rId39"/>
    <p:sldId id="382" r:id="rId40"/>
    <p:sldId id="383" r:id="rId41"/>
    <p:sldId id="384" r:id="rId42"/>
    <p:sldId id="385" r:id="rId43"/>
    <p:sldId id="386" r:id="rId44"/>
    <p:sldId id="387" r:id="rId45"/>
    <p:sldId id="388" r:id="rId46"/>
    <p:sldId id="560" r:id="rId47"/>
    <p:sldId id="561" r:id="rId48"/>
    <p:sldId id="389" r:id="rId49"/>
    <p:sldId id="390" r:id="rId50"/>
    <p:sldId id="418" r:id="rId51"/>
    <p:sldId id="391" r:id="rId52"/>
    <p:sldId id="392" r:id="rId5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FFRIL MOHAMED" initials="AM" lastIdx="1" clrIdx="0">
    <p:extLst>
      <p:ext uri="{19B8F6BF-5375-455C-9EA6-DF929625EA0E}">
        <p15:presenceInfo xmlns:p15="http://schemas.microsoft.com/office/powerpoint/2012/main" userId="577b44bf89027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Affril\Masters%20in%20Transport%20Systems%20Engineering%20Studies\2nd%20Semester\Traffic%20Engineering%20and%20ITS-1\My%20Project%20Work\Affril%20I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Cycle-</a:t>
            </a:r>
            <a:r>
              <a:rPr lang="it-IT" baseline="0"/>
              <a:t> Delay</a:t>
            </a:r>
            <a:endParaRPr lang="it-IT"/>
          </a:p>
        </c:rich>
      </c:tx>
      <c:layout>
        <c:manualLayout>
          <c:xMode val="edge"/>
          <c:yMode val="edge"/>
          <c:x val="0.40427077865266836"/>
          <c:y val="4.62962962962962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x"/>
            <c:size val="10"/>
            <c:spPr>
              <a:noFill/>
              <a:ln w="9525">
                <a:solidFill>
                  <a:schemeClr val="accent1"/>
                </a:solidFill>
              </a:ln>
              <a:effectLst/>
            </c:spPr>
          </c:marker>
          <c:dPt>
            <c:idx val="23"/>
            <c:marker>
              <c:symbol val="x"/>
              <c:size val="10"/>
              <c:spPr>
                <a:noFill/>
                <a:ln w="9525">
                  <a:solidFill>
                    <a:schemeClr val="accent1"/>
                  </a:solidFill>
                </a:ln>
                <a:effectLst/>
              </c:spPr>
            </c:marker>
            <c:bubble3D val="0"/>
            <c:extLst>
              <c:ext xmlns:c16="http://schemas.microsoft.com/office/drawing/2014/chart" uri="{C3380CC4-5D6E-409C-BE32-E72D297353CC}">
                <c16:uniqueId val="{00000000-8AB1-426E-B229-1AF8A6354F1E}"/>
              </c:ext>
            </c:extLst>
          </c:dPt>
          <c:dLbls>
            <c:dLbl>
              <c:idx val="23"/>
              <c:tx>
                <c:rich>
                  <a:bodyPr/>
                  <a:lstStyle/>
                  <a:p>
                    <a:r>
                      <a:rPr lang="en-US"/>
                      <a:t>9.90737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AB1-426E-B229-1AF8A6354F1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'Optimization 3'!$P$7:$P$35</c:f>
              <c:numCache>
                <c:formatCode>0.00</c:formatCode>
                <c:ptCount val="29"/>
                <c:pt idx="0">
                  <c:v>23.36615963956443</c:v>
                </c:pt>
                <c:pt idx="1">
                  <c:v>24.36615963956443</c:v>
                </c:pt>
                <c:pt idx="2">
                  <c:v>25.36615963956443</c:v>
                </c:pt>
                <c:pt idx="3">
                  <c:v>26.36615963956443</c:v>
                </c:pt>
                <c:pt idx="4">
                  <c:v>27.36615963956443</c:v>
                </c:pt>
                <c:pt idx="5">
                  <c:v>28.36615963956443</c:v>
                </c:pt>
                <c:pt idx="6">
                  <c:v>29.36615963956443</c:v>
                </c:pt>
                <c:pt idx="7">
                  <c:v>30.36615963956443</c:v>
                </c:pt>
                <c:pt idx="8">
                  <c:v>31.36615963956443</c:v>
                </c:pt>
                <c:pt idx="9">
                  <c:v>32.36615963956443</c:v>
                </c:pt>
                <c:pt idx="10">
                  <c:v>33.36615963956443</c:v>
                </c:pt>
                <c:pt idx="11">
                  <c:v>34.36615963956443</c:v>
                </c:pt>
                <c:pt idx="12">
                  <c:v>35.36615963956443</c:v>
                </c:pt>
                <c:pt idx="13">
                  <c:v>36.36615963956443</c:v>
                </c:pt>
                <c:pt idx="14">
                  <c:v>37.36615963956443</c:v>
                </c:pt>
                <c:pt idx="15">
                  <c:v>38.36615963956443</c:v>
                </c:pt>
                <c:pt idx="16">
                  <c:v>39.36615963956443</c:v>
                </c:pt>
                <c:pt idx="17">
                  <c:v>40.36615963956443</c:v>
                </c:pt>
                <c:pt idx="18">
                  <c:v>41.36615963956443</c:v>
                </c:pt>
                <c:pt idx="19">
                  <c:v>42.36615963956443</c:v>
                </c:pt>
                <c:pt idx="20">
                  <c:v>43.36615963956443</c:v>
                </c:pt>
                <c:pt idx="21">
                  <c:v>44.36615963956443</c:v>
                </c:pt>
                <c:pt idx="22">
                  <c:v>45.36615963956443</c:v>
                </c:pt>
                <c:pt idx="23">
                  <c:v>46.36615963956443</c:v>
                </c:pt>
                <c:pt idx="24">
                  <c:v>47.36615963956443</c:v>
                </c:pt>
                <c:pt idx="25">
                  <c:v>48.36615963956443</c:v>
                </c:pt>
                <c:pt idx="26">
                  <c:v>49.36615963956443</c:v>
                </c:pt>
                <c:pt idx="27">
                  <c:v>50.36615963956443</c:v>
                </c:pt>
                <c:pt idx="28">
                  <c:v>51.36615963956443</c:v>
                </c:pt>
              </c:numCache>
            </c:numRef>
          </c:xVal>
          <c:yVal>
            <c:numRef>
              <c:f>'Optimization 3'!$AK$7:$AK$35</c:f>
              <c:numCache>
                <c:formatCode>General</c:formatCode>
                <c:ptCount val="29"/>
                <c:pt idx="0">
                  <c:v>26.295278576010702</c:v>
                </c:pt>
                <c:pt idx="1">
                  <c:v>20.382329253260149</c:v>
                </c:pt>
                <c:pt idx="2">
                  <c:v>16.962136493352318</c:v>
                </c:pt>
                <c:pt idx="3">
                  <c:v>14.89166472250475</c:v>
                </c:pt>
                <c:pt idx="4">
                  <c:v>13.553375005075246</c:v>
                </c:pt>
                <c:pt idx="5">
                  <c:v>12.637401354649539</c:v>
                </c:pt>
                <c:pt idx="6">
                  <c:v>11.981909797918995</c:v>
                </c:pt>
                <c:pt idx="7">
                  <c:v>11.496781434934094</c:v>
                </c:pt>
                <c:pt idx="8">
                  <c:v>11.128648112301025</c:v>
                </c:pt>
                <c:pt idx="9">
                  <c:v>10.84416802633392</c:v>
                </c:pt>
                <c:pt idx="10">
                  <c:v>10.621541591358019</c:v>
                </c:pt>
                <c:pt idx="11">
                  <c:v>10.44595515833554</c:v>
                </c:pt>
                <c:pt idx="12">
                  <c:v>10.307005706681702</c:v>
                </c:pt>
                <c:pt idx="13">
                  <c:v>10.197178333574687</c:v>
                </c:pt>
                <c:pt idx="14">
                  <c:v>10.110910096016966</c:v>
                </c:pt>
                <c:pt idx="15">
                  <c:v>10.043994246391668</c:v>
                </c:pt>
                <c:pt idx="16">
                  <c:v>9.9931894500473817</c:v>
                </c:pt>
                <c:pt idx="17">
                  <c:v>9.9559565122417553</c:v>
                </c:pt>
                <c:pt idx="18">
                  <c:v>9.9302767437958668</c:v>
                </c:pt>
                <c:pt idx="19">
                  <c:v>9.9145239604735025</c:v>
                </c:pt>
                <c:pt idx="20">
                  <c:v>9.9073725416959508</c:v>
                </c:pt>
                <c:pt idx="21">
                  <c:v>9.907730243263952</c:v>
                </c:pt>
                <c:pt idx="22">
                  <c:v>9.9146883267922377</c:v>
                </c:pt>
                <c:pt idx="23">
                  <c:v>9.9274840126393826</c:v>
                </c:pt>
                <c:pt idx="24">
                  <c:v>9.9454718412790744</c:v>
                </c:pt>
                <c:pt idx="25">
                  <c:v>9.96810156747107</c:v>
                </c:pt>
                <c:pt idx="26">
                  <c:v>9.9949009087106777</c:v>
                </c:pt>
                <c:pt idx="27">
                  <c:v>10.02546194485765</c:v>
                </c:pt>
                <c:pt idx="28">
                  <c:v>10.05943029510652</c:v>
                </c:pt>
              </c:numCache>
            </c:numRef>
          </c:yVal>
          <c:smooth val="1"/>
          <c:extLst>
            <c:ext xmlns:c16="http://schemas.microsoft.com/office/drawing/2014/chart" uri="{C3380CC4-5D6E-409C-BE32-E72D297353CC}">
              <c16:uniqueId val="{00000001-8AB1-426E-B229-1AF8A6354F1E}"/>
            </c:ext>
          </c:extLst>
        </c:ser>
        <c:ser>
          <c:idx val="1"/>
          <c:order val="1"/>
          <c:spPr>
            <a:ln w="19050" cap="rnd">
              <a:solidFill>
                <a:schemeClr val="accent2"/>
              </a:solidFill>
              <a:round/>
            </a:ln>
            <a:effectLst/>
          </c:spPr>
          <c:marker>
            <c:symbol val="x"/>
            <c:size val="10"/>
            <c:spPr>
              <a:noFill/>
              <a:ln w="9525">
                <a:solidFill>
                  <a:schemeClr val="accent2"/>
                </a:solidFill>
              </a:ln>
              <a:effectLst/>
            </c:spPr>
          </c:marker>
          <c:xVal>
            <c:numRef>
              <c:f>'Optimization 3'!$P$27</c:f>
              <c:numCache>
                <c:formatCode>0.00</c:formatCode>
                <c:ptCount val="1"/>
                <c:pt idx="0">
                  <c:v>43.36615963956443</c:v>
                </c:pt>
              </c:numCache>
            </c:numRef>
          </c:xVal>
          <c:yVal>
            <c:numRef>
              <c:f>'Optimization 3'!$AK$27</c:f>
              <c:numCache>
                <c:formatCode>General</c:formatCode>
                <c:ptCount val="1"/>
                <c:pt idx="0">
                  <c:v>9.9073725416959508</c:v>
                </c:pt>
              </c:numCache>
            </c:numRef>
          </c:yVal>
          <c:smooth val="1"/>
          <c:extLst>
            <c:ext xmlns:c16="http://schemas.microsoft.com/office/drawing/2014/chart" uri="{C3380CC4-5D6E-409C-BE32-E72D297353CC}">
              <c16:uniqueId val="{00000002-8AB1-426E-B229-1AF8A6354F1E}"/>
            </c:ext>
          </c:extLst>
        </c:ser>
        <c:dLbls>
          <c:showLegendKey val="0"/>
          <c:showVal val="0"/>
          <c:showCatName val="0"/>
          <c:showSerName val="0"/>
          <c:showPercent val="0"/>
          <c:showBubbleSize val="0"/>
        </c:dLbls>
        <c:axId val="231030559"/>
        <c:axId val="231043455"/>
      </c:scatterChart>
      <c:valAx>
        <c:axId val="231030559"/>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043455"/>
        <c:crosses val="autoZero"/>
        <c:crossBetween val="midCat"/>
      </c:valAx>
      <c:valAx>
        <c:axId val="2310434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0305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spPr>
            <a:ln w="19050" cap="rnd">
              <a:solidFill>
                <a:schemeClr val="accent2"/>
              </a:solidFill>
              <a:round/>
            </a:ln>
            <a:effectLst/>
          </c:spPr>
          <c:marker>
            <c:symbol val="square"/>
            <c:size val="5"/>
            <c:spPr>
              <a:solidFill>
                <a:schemeClr val="accent2"/>
              </a:solidFill>
              <a:ln w="9525">
                <a:solidFill>
                  <a:srgbClr val="0070C0"/>
                </a:solidFill>
              </a:ln>
              <a:effectLst/>
            </c:spPr>
          </c:marker>
          <c:dPt>
            <c:idx val="78"/>
            <c:marker>
              <c:symbol val="x"/>
              <c:size val="10"/>
              <c:spPr>
                <a:noFill/>
                <a:ln w="9525">
                  <a:solidFill>
                    <a:srgbClr val="FF0000"/>
                  </a:solidFill>
                </a:ln>
                <a:effectLst/>
              </c:spPr>
            </c:marker>
            <c:bubble3D val="0"/>
            <c:spPr>
              <a:ln w="19050" cap="rnd">
                <a:solidFill>
                  <a:schemeClr val="accent2"/>
                </a:solidFill>
                <a:round/>
              </a:ln>
              <a:effectLst/>
            </c:spPr>
            <c:extLst>
              <c:ext xmlns:c16="http://schemas.microsoft.com/office/drawing/2014/chart" uri="{C3380CC4-5D6E-409C-BE32-E72D297353CC}">
                <c16:uniqueId val="{00000001-23EF-469B-BC93-F376FE605FBA}"/>
              </c:ext>
            </c:extLst>
          </c:dPt>
          <c:xVal>
            <c:numRef>
              <c:f>'Optimization 5'!$R$449:$R$545</c:f>
              <c:numCache>
                <c:formatCode>0.00</c:formatCode>
                <c:ptCount val="97"/>
                <c:pt idx="0">
                  <c:v>0.21000000000000005</c:v>
                </c:pt>
                <c:pt idx="1">
                  <c:v>0.22000000000000006</c:v>
                </c:pt>
                <c:pt idx="2">
                  <c:v>0.23000000000000007</c:v>
                </c:pt>
                <c:pt idx="3">
                  <c:v>0.24000000000000007</c:v>
                </c:pt>
                <c:pt idx="4">
                  <c:v>0.25000000000000006</c:v>
                </c:pt>
                <c:pt idx="5">
                  <c:v>0.26000000000000006</c:v>
                </c:pt>
                <c:pt idx="6">
                  <c:v>0.27000000000000007</c:v>
                </c:pt>
                <c:pt idx="7">
                  <c:v>0.28000000000000008</c:v>
                </c:pt>
                <c:pt idx="8">
                  <c:v>0.29000000000000009</c:v>
                </c:pt>
                <c:pt idx="9">
                  <c:v>0.3000000000000001</c:v>
                </c:pt>
                <c:pt idx="10">
                  <c:v>0.31000000000000011</c:v>
                </c:pt>
                <c:pt idx="11">
                  <c:v>0.32000000000000012</c:v>
                </c:pt>
                <c:pt idx="12">
                  <c:v>0.33000000000000013</c:v>
                </c:pt>
                <c:pt idx="13">
                  <c:v>0.34000000000000014</c:v>
                </c:pt>
                <c:pt idx="14">
                  <c:v>0.35000000000000014</c:v>
                </c:pt>
                <c:pt idx="15">
                  <c:v>0.36000000000000015</c:v>
                </c:pt>
                <c:pt idx="16">
                  <c:v>0.37000000000000016</c:v>
                </c:pt>
                <c:pt idx="17">
                  <c:v>0.38000000000000017</c:v>
                </c:pt>
                <c:pt idx="18">
                  <c:v>0.39000000000000018</c:v>
                </c:pt>
                <c:pt idx="19">
                  <c:v>0.40000000000000019</c:v>
                </c:pt>
                <c:pt idx="20">
                  <c:v>0.4100000000000002</c:v>
                </c:pt>
                <c:pt idx="21">
                  <c:v>0.42000000000000021</c:v>
                </c:pt>
                <c:pt idx="22">
                  <c:v>0.43000000000000022</c:v>
                </c:pt>
                <c:pt idx="23">
                  <c:v>0.44000000000000022</c:v>
                </c:pt>
                <c:pt idx="24">
                  <c:v>0.45000000000000023</c:v>
                </c:pt>
                <c:pt idx="25">
                  <c:v>0.46000000000000024</c:v>
                </c:pt>
                <c:pt idx="26">
                  <c:v>0.47000000000000025</c:v>
                </c:pt>
                <c:pt idx="27">
                  <c:v>0.48000000000000026</c:v>
                </c:pt>
                <c:pt idx="28">
                  <c:v>0.49000000000000027</c:v>
                </c:pt>
                <c:pt idx="29">
                  <c:v>0.50000000000000022</c:v>
                </c:pt>
                <c:pt idx="30">
                  <c:v>0.51000000000000023</c:v>
                </c:pt>
                <c:pt idx="31">
                  <c:v>0.52000000000000024</c:v>
                </c:pt>
                <c:pt idx="32">
                  <c:v>0.53000000000000025</c:v>
                </c:pt>
                <c:pt idx="33">
                  <c:v>0.54000000000000026</c:v>
                </c:pt>
                <c:pt idx="34">
                  <c:v>0.55000000000000027</c:v>
                </c:pt>
                <c:pt idx="35">
                  <c:v>0.56000000000000028</c:v>
                </c:pt>
                <c:pt idx="36">
                  <c:v>0.57000000000000028</c:v>
                </c:pt>
                <c:pt idx="37">
                  <c:v>0.58000000000000029</c:v>
                </c:pt>
                <c:pt idx="38">
                  <c:v>0.5900000000000003</c:v>
                </c:pt>
                <c:pt idx="39">
                  <c:v>0.60000000000000031</c:v>
                </c:pt>
                <c:pt idx="40">
                  <c:v>0.61000000000000032</c:v>
                </c:pt>
                <c:pt idx="41">
                  <c:v>0.62000000000000033</c:v>
                </c:pt>
                <c:pt idx="42">
                  <c:v>0.63000000000000034</c:v>
                </c:pt>
                <c:pt idx="43">
                  <c:v>0.64000000000000035</c:v>
                </c:pt>
                <c:pt idx="44">
                  <c:v>0.65000000000000036</c:v>
                </c:pt>
                <c:pt idx="45">
                  <c:v>0.66000000000000036</c:v>
                </c:pt>
                <c:pt idx="46">
                  <c:v>0.67000000000000037</c:v>
                </c:pt>
                <c:pt idx="47">
                  <c:v>0.68000000000000038</c:v>
                </c:pt>
                <c:pt idx="48">
                  <c:v>0.69000000000000039</c:v>
                </c:pt>
                <c:pt idx="49">
                  <c:v>0.7000000000000004</c:v>
                </c:pt>
                <c:pt idx="50">
                  <c:v>0.71000000000000041</c:v>
                </c:pt>
                <c:pt idx="51">
                  <c:v>0.72000000000000042</c:v>
                </c:pt>
                <c:pt idx="52">
                  <c:v>0.73000000000000043</c:v>
                </c:pt>
                <c:pt idx="53">
                  <c:v>0.74000000000000044</c:v>
                </c:pt>
                <c:pt idx="54">
                  <c:v>0.75000000000000044</c:v>
                </c:pt>
                <c:pt idx="55">
                  <c:v>0.76000000000000045</c:v>
                </c:pt>
                <c:pt idx="56">
                  <c:v>0.77000000000000046</c:v>
                </c:pt>
                <c:pt idx="57">
                  <c:v>0.78000000000000047</c:v>
                </c:pt>
                <c:pt idx="58">
                  <c:v>0.79000000000000048</c:v>
                </c:pt>
                <c:pt idx="59">
                  <c:v>0.80000000000000049</c:v>
                </c:pt>
                <c:pt idx="60">
                  <c:v>0.8100000000000005</c:v>
                </c:pt>
                <c:pt idx="61">
                  <c:v>0.82000000000000051</c:v>
                </c:pt>
                <c:pt idx="62">
                  <c:v>0.83000000000000052</c:v>
                </c:pt>
                <c:pt idx="63">
                  <c:v>0.84000000000000052</c:v>
                </c:pt>
                <c:pt idx="64">
                  <c:v>0.85000000000000053</c:v>
                </c:pt>
                <c:pt idx="65">
                  <c:v>0.86000000000000054</c:v>
                </c:pt>
                <c:pt idx="66">
                  <c:v>0.87000000000000055</c:v>
                </c:pt>
                <c:pt idx="67">
                  <c:v>0.88000000000000056</c:v>
                </c:pt>
                <c:pt idx="68">
                  <c:v>0.89000000000000057</c:v>
                </c:pt>
                <c:pt idx="69">
                  <c:v>0.90000000000000058</c:v>
                </c:pt>
                <c:pt idx="70">
                  <c:v>0.91000000000000059</c:v>
                </c:pt>
                <c:pt idx="71">
                  <c:v>0.9200000000000006</c:v>
                </c:pt>
                <c:pt idx="72">
                  <c:v>0.9300000000000006</c:v>
                </c:pt>
                <c:pt idx="73">
                  <c:v>0.94000000000000061</c:v>
                </c:pt>
                <c:pt idx="74">
                  <c:v>0.95000000000000062</c:v>
                </c:pt>
                <c:pt idx="75">
                  <c:v>0.96000000000000063</c:v>
                </c:pt>
                <c:pt idx="76">
                  <c:v>0.97000000000000064</c:v>
                </c:pt>
                <c:pt idx="77">
                  <c:v>0.98000000000000065</c:v>
                </c:pt>
                <c:pt idx="78">
                  <c:v>0.99000000000000066</c:v>
                </c:pt>
                <c:pt idx="79">
                  <c:v>1.0000000000000007</c:v>
                </c:pt>
                <c:pt idx="80">
                  <c:v>1.0100000000000007</c:v>
                </c:pt>
                <c:pt idx="81">
                  <c:v>1.0200000000000007</c:v>
                </c:pt>
                <c:pt idx="82">
                  <c:v>1.0300000000000007</c:v>
                </c:pt>
                <c:pt idx="83">
                  <c:v>1.0400000000000007</c:v>
                </c:pt>
                <c:pt idx="84">
                  <c:v>1.0500000000000007</c:v>
                </c:pt>
                <c:pt idx="85">
                  <c:v>1.0600000000000007</c:v>
                </c:pt>
                <c:pt idx="86">
                  <c:v>1.0700000000000007</c:v>
                </c:pt>
                <c:pt idx="87">
                  <c:v>1.0800000000000007</c:v>
                </c:pt>
                <c:pt idx="88">
                  <c:v>1.0900000000000007</c:v>
                </c:pt>
                <c:pt idx="89">
                  <c:v>1.1000000000000008</c:v>
                </c:pt>
                <c:pt idx="90">
                  <c:v>1.1100000000000008</c:v>
                </c:pt>
                <c:pt idx="91">
                  <c:v>1.1200000000000008</c:v>
                </c:pt>
                <c:pt idx="92">
                  <c:v>1.1300000000000008</c:v>
                </c:pt>
                <c:pt idx="93">
                  <c:v>1.1400000000000008</c:v>
                </c:pt>
                <c:pt idx="94">
                  <c:v>1.1500000000000008</c:v>
                </c:pt>
                <c:pt idx="95">
                  <c:v>1.1600000000000008</c:v>
                </c:pt>
                <c:pt idx="96">
                  <c:v>1.1700000000000008</c:v>
                </c:pt>
              </c:numCache>
            </c:numRef>
          </c:xVal>
          <c:yVal>
            <c:numRef>
              <c:f>'Optimization 5'!$BM$449:$BM$545</c:f>
              <c:numCache>
                <c:formatCode>General</c:formatCode>
                <c:ptCount val="97"/>
                <c:pt idx="0">
                  <c:v>96.04985083437181</c:v>
                </c:pt>
                <c:pt idx="1">
                  <c:v>88.174315018207821</c:v>
                </c:pt>
                <c:pt idx="2">
                  <c:v>81.313747729198482</c:v>
                </c:pt>
                <c:pt idx="3">
                  <c:v>75.329170417272024</c:v>
                </c:pt>
                <c:pt idx="4">
                  <c:v>70.060358391906888</c:v>
                </c:pt>
                <c:pt idx="5">
                  <c:v>65.377115382121886</c:v>
                </c:pt>
                <c:pt idx="6">
                  <c:v>61.181864944860486</c:v>
                </c:pt>
                <c:pt idx="7">
                  <c:v>57.404180564786216</c:v>
                </c:pt>
                <c:pt idx="8">
                  <c:v>53.994221617135175</c:v>
                </c:pt>
                <c:pt idx="9">
                  <c:v>50.917561078529275</c:v>
                </c:pt>
                <c:pt idx="10">
                  <c:v>48.151472638043813</c:v>
                </c:pt>
                <c:pt idx="11">
                  <c:v>45.681974405985258</c:v>
                </c:pt>
                <c:pt idx="12">
                  <c:v>43.500765236514319</c:v>
                </c:pt>
                <c:pt idx="13">
                  <c:v>41.601361782917571</c:v>
                </c:pt>
                <c:pt idx="14">
                  <c:v>39.974456995249326</c:v>
                </c:pt>
                <c:pt idx="15">
                  <c:v>38.577431028533539</c:v>
                </c:pt>
                <c:pt idx="16">
                  <c:v>37.382745735020123</c:v>
                </c:pt>
                <c:pt idx="17">
                  <c:v>36.389399276405172</c:v>
                </c:pt>
                <c:pt idx="18">
                  <c:v>35.563505080639565</c:v>
                </c:pt>
                <c:pt idx="19">
                  <c:v>34.873012614529841</c:v>
                </c:pt>
                <c:pt idx="20">
                  <c:v>34.290245787362885</c:v>
                </c:pt>
                <c:pt idx="21">
                  <c:v>33.792691424006094</c:v>
                </c:pt>
                <c:pt idx="22">
                  <c:v>33.362674019367184</c:v>
                </c:pt>
                <c:pt idx="23">
                  <c:v>32.986564804702844</c:v>
                </c:pt>
                <c:pt idx="24">
                  <c:v>32.653921968626662</c:v>
                </c:pt>
                <c:pt idx="25">
                  <c:v>32.35673625926561</c:v>
                </c:pt>
                <c:pt idx="26">
                  <c:v>32.088828872165926</c:v>
                </c:pt>
                <c:pt idx="27">
                  <c:v>31.845392815983857</c:v>
                </c:pt>
                <c:pt idx="28">
                  <c:v>31.622651361682543</c:v>
                </c:pt>
                <c:pt idx="29">
                  <c:v>31.41760600000163</c:v>
                </c:pt>
                <c:pt idx="30">
                  <c:v>31.227850695346888</c:v>
                </c:pt>
                <c:pt idx="31">
                  <c:v>31.051434541934462</c:v>
                </c:pt>
                <c:pt idx="32">
                  <c:v>30.886759591278615</c:v>
                </c:pt>
                <c:pt idx="33">
                  <c:v>30.732504261076127</c:v>
                </c:pt>
                <c:pt idx="34">
                  <c:v>30.587565431286304</c:v>
                </c:pt>
                <c:pt idx="35">
                  <c:v>30.451014278258985</c:v>
                </c:pt>
                <c:pt idx="36">
                  <c:v>30.322062284752942</c:v>
                </c:pt>
                <c:pt idx="37">
                  <c:v>30.200034848946693</c:v>
                </c:pt>
                <c:pt idx="38">
                  <c:v>30.08435061605309</c:v>
                </c:pt>
                <c:pt idx="39">
                  <c:v>29.974505156088622</c:v>
                </c:pt>
                <c:pt idx="40">
                  <c:v>29.870057970131775</c:v>
                </c:pt>
                <c:pt idx="41">
                  <c:v>29.77062206659938</c:v>
                </c:pt>
                <c:pt idx="42">
                  <c:v>29.675855537681315</c:v>
                </c:pt>
                <c:pt idx="43">
                  <c:v>29.585454704367017</c:v>
                </c:pt>
                <c:pt idx="44">
                  <c:v>29.499148500678789</c:v>
                </c:pt>
                <c:pt idx="45">
                  <c:v>29.416693843810002</c:v>
                </c:pt>
                <c:pt idx="46">
                  <c:v>29.337871793946885</c:v>
                </c:pt>
                <c:pt idx="47">
                  <c:v>29.262484350697065</c:v>
                </c:pt>
                <c:pt idx="48">
                  <c:v>29.190351765894459</c:v>
                </c:pt>
                <c:pt idx="49">
                  <c:v>29.121310277732917</c:v>
                </c:pt>
                <c:pt idx="50">
                  <c:v>29.055210190619331</c:v>
                </c:pt>
                <c:pt idx="51">
                  <c:v>28.991914240238838</c:v>
                </c:pt>
                <c:pt idx="52">
                  <c:v>28.931296195133093</c:v>
                </c:pt>
                <c:pt idx="53">
                  <c:v>28.873239655379756</c:v>
                </c:pt>
                <c:pt idx="54">
                  <c:v>28.817637016310297</c:v>
                </c:pt>
                <c:pt idx="55">
                  <c:v>28.76438857104942</c:v>
                </c:pt>
                <c:pt idx="56">
                  <c:v>28.713401730336553</c:v>
                </c:pt>
                <c:pt idx="57">
                  <c:v>28.664590341849657</c:v>
                </c:pt>
                <c:pt idx="58">
                  <c:v>28.617874094291068</c:v>
                </c:pt>
                <c:pt idx="59">
                  <c:v>28.573177993961462</c:v>
                </c:pt>
                <c:pt idx="60">
                  <c:v>28.530431903561148</c:v>
                </c:pt>
                <c:pt idx="61">
                  <c:v>28.489570134606264</c:v>
                </c:pt>
                <c:pt idx="62">
                  <c:v>28.4505310862043</c:v>
                </c:pt>
                <c:pt idx="63">
                  <c:v>28.413256924054156</c:v>
                </c:pt>
                <c:pt idx="64">
                  <c:v>28.37769329446569</c:v>
                </c:pt>
                <c:pt idx="65">
                  <c:v>28.343789068967745</c:v>
                </c:pt>
                <c:pt idx="66">
                  <c:v>28.31149611572085</c:v>
                </c:pt>
                <c:pt idx="67">
                  <c:v>28.280769094493174</c:v>
                </c:pt>
                <c:pt idx="68">
                  <c:v>28.251565272415281</c:v>
                </c:pt>
                <c:pt idx="69">
                  <c:v>28.223844358114889</c:v>
                </c:pt>
                <c:pt idx="70">
                  <c:v>28.197568352159593</c:v>
                </c:pt>
                <c:pt idx="71">
                  <c:v>28.172701412013478</c:v>
                </c:pt>
                <c:pt idx="72">
                  <c:v>28.149209729950257</c:v>
                </c:pt>
                <c:pt idx="73">
                  <c:v>28.127061422568406</c:v>
                </c:pt>
                <c:pt idx="74">
                  <c:v>28.106226430727176</c:v>
                </c:pt>
                <c:pt idx="75">
                  <c:v>28.086676428872458</c:v>
                </c:pt>
                <c:pt idx="76">
                  <c:v>28.068384742850021</c:v>
                </c:pt>
                <c:pt idx="77">
                  <c:v>28.051326275415722</c:v>
                </c:pt>
                <c:pt idx="78">
                  <c:v>28.035477438748892</c:v>
                </c:pt>
                <c:pt idx="79">
                  <c:v>28.020816093359837</c:v>
                </c:pt>
                <c:pt idx="80">
                  <c:v>28.007321492855901</c:v>
                </c:pt>
                <c:pt idx="81">
                  <c:v>27.994974234095146</c:v>
                </c:pt>
                <c:pt idx="82">
                  <c:v>27.98375621231331</c:v>
                </c:pt>
                <c:pt idx="83">
                  <c:v>27.973650580859722</c:v>
                </c:pt>
                <c:pt idx="84">
                  <c:v>27.964641715222271</c:v>
                </c:pt>
                <c:pt idx="85">
                  <c:v>27.956715181060229</c:v>
                </c:pt>
                <c:pt idx="86">
                  <c:v>27.949857705998994</c:v>
                </c:pt>
                <c:pt idx="87">
                  <c:v>27.944057154971947</c:v>
                </c:pt>
                <c:pt idx="88">
                  <c:v>27.939302508922456</c:v>
                </c:pt>
                <c:pt idx="89">
                  <c:v>27.93558384670435</c:v>
                </c:pt>
                <c:pt idx="90">
                  <c:v>27.932892330041927</c:v>
                </c:pt>
                <c:pt idx="91">
                  <c:v>27.931220191431244</c:v>
                </c:pt>
                <c:pt idx="92">
                  <c:v>27.930560724883467</c:v>
                </c:pt>
                <c:pt idx="93">
                  <c:v>27.930908279428163</c:v>
                </c:pt>
                <c:pt idx="94">
                  <c:v>27.932258255310572</c:v>
                </c:pt>
                <c:pt idx="95">
                  <c:v>27.934607102831386</c:v>
                </c:pt>
                <c:pt idx="96">
                  <c:v>27.937952323792064</c:v>
                </c:pt>
              </c:numCache>
            </c:numRef>
          </c:yVal>
          <c:smooth val="1"/>
          <c:extLst>
            <c:ext xmlns:c16="http://schemas.microsoft.com/office/drawing/2014/chart" uri="{C3380CC4-5D6E-409C-BE32-E72D297353CC}">
              <c16:uniqueId val="{00000002-23EF-469B-BC93-F376FE605FBA}"/>
            </c:ext>
          </c:extLst>
        </c:ser>
        <c:ser>
          <c:idx val="0"/>
          <c:order val="1"/>
          <c:spPr>
            <a:ln w="19050" cap="rnd">
              <a:solidFill>
                <a:schemeClr val="accent1"/>
              </a:solidFill>
              <a:round/>
            </a:ln>
            <a:effectLst/>
          </c:spPr>
          <c:marker>
            <c:symbol val="x"/>
            <c:size val="10"/>
            <c:spPr>
              <a:noFill/>
              <a:ln w="9525">
                <a:solidFill>
                  <a:srgbClr val="FF0000"/>
                </a:solidFill>
              </a:ln>
              <a:effectLst/>
            </c:spPr>
          </c:marker>
          <c:dPt>
            <c:idx val="0"/>
            <c:marker>
              <c:symbol val="x"/>
              <c:size val="10"/>
              <c:spPr>
                <a:noFill/>
                <a:ln w="9525">
                  <a:solidFill>
                    <a:srgbClr val="FF0000"/>
                  </a:solidFill>
                </a:ln>
                <a:effectLst/>
              </c:spPr>
            </c:marker>
            <c:bubble3D val="0"/>
            <c:extLst>
              <c:ext xmlns:c16="http://schemas.microsoft.com/office/drawing/2014/chart" uri="{C3380CC4-5D6E-409C-BE32-E72D297353CC}">
                <c16:uniqueId val="{00000003-23EF-469B-BC93-F376FE605FB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'Optimization 5'!$R$541</c:f>
              <c:numCache>
                <c:formatCode>0.00</c:formatCode>
                <c:ptCount val="1"/>
                <c:pt idx="0">
                  <c:v>1.1300000000000008</c:v>
                </c:pt>
              </c:numCache>
            </c:numRef>
          </c:xVal>
          <c:yVal>
            <c:numRef>
              <c:f>'Optimization 5'!$BM$541</c:f>
              <c:numCache>
                <c:formatCode>General</c:formatCode>
                <c:ptCount val="1"/>
                <c:pt idx="0">
                  <c:v>27.930560724883467</c:v>
                </c:pt>
              </c:numCache>
            </c:numRef>
          </c:yVal>
          <c:smooth val="1"/>
          <c:extLst>
            <c:ext xmlns:c16="http://schemas.microsoft.com/office/drawing/2014/chart" uri="{C3380CC4-5D6E-409C-BE32-E72D297353CC}">
              <c16:uniqueId val="{00000004-23EF-469B-BC93-F376FE605FBA}"/>
            </c:ext>
          </c:extLst>
        </c:ser>
        <c:dLbls>
          <c:showLegendKey val="0"/>
          <c:showVal val="0"/>
          <c:showCatName val="0"/>
          <c:showSerName val="0"/>
          <c:showPercent val="0"/>
          <c:showBubbleSize val="0"/>
        </c:dLbls>
        <c:axId val="1813936832"/>
        <c:axId val="1813922688"/>
      </c:scatterChart>
      <c:valAx>
        <c:axId val="1813936832"/>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3922688"/>
        <c:crosses val="autoZero"/>
        <c:crossBetween val="midCat"/>
      </c:valAx>
      <c:valAx>
        <c:axId val="1813922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393683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Delay-Cycle</a:t>
            </a:r>
            <a:r>
              <a:rPr lang="it-IT" baseline="0"/>
              <a:t>  </a:t>
            </a:r>
            <a:endParaRPr lang="it-IT"/>
          </a:p>
        </c:rich>
      </c:tx>
      <c:layout>
        <c:manualLayout>
          <c:xMode val="edge"/>
          <c:yMode val="edge"/>
          <c:x val="0.40951228118865507"/>
          <c:y val="4.656863419146125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dPt>
            <c:idx val="26"/>
            <c:marker>
              <c:symbol val="none"/>
            </c:marker>
            <c:bubble3D val="0"/>
            <c:extLst>
              <c:ext xmlns:c16="http://schemas.microsoft.com/office/drawing/2014/chart" uri="{C3380CC4-5D6E-409C-BE32-E72D297353CC}">
                <c16:uniqueId val="{00000000-84EA-46EC-AEE5-75A6EA1B6A6A}"/>
              </c:ext>
            </c:extLst>
          </c:dPt>
          <c:xVal>
            <c:numRef>
              <c:f>'junction 6'!$O$103:$O$138</c:f>
              <c:numCache>
                <c:formatCode>0.00</c:formatCode>
                <c:ptCount val="36"/>
                <c:pt idx="0">
                  <c:v>16.749086280345249</c:v>
                </c:pt>
                <c:pt idx="1">
                  <c:v>17.749086280345249</c:v>
                </c:pt>
                <c:pt idx="2">
                  <c:v>18.749086280345249</c:v>
                </c:pt>
                <c:pt idx="3">
                  <c:v>19.749086280345249</c:v>
                </c:pt>
                <c:pt idx="4">
                  <c:v>20.749086280345249</c:v>
                </c:pt>
                <c:pt idx="5">
                  <c:v>21.749086280345249</c:v>
                </c:pt>
                <c:pt idx="6">
                  <c:v>22.749086280345249</c:v>
                </c:pt>
                <c:pt idx="7">
                  <c:v>23.749086280345249</c:v>
                </c:pt>
                <c:pt idx="8">
                  <c:v>24.749086280345249</c:v>
                </c:pt>
                <c:pt idx="9">
                  <c:v>25.749086280345249</c:v>
                </c:pt>
                <c:pt idx="10">
                  <c:v>26.749086280345249</c:v>
                </c:pt>
                <c:pt idx="11">
                  <c:v>27.749086280345249</c:v>
                </c:pt>
                <c:pt idx="12">
                  <c:v>28.749086280345249</c:v>
                </c:pt>
                <c:pt idx="13">
                  <c:v>29.749086280345249</c:v>
                </c:pt>
                <c:pt idx="14">
                  <c:v>30.749086280345249</c:v>
                </c:pt>
                <c:pt idx="15">
                  <c:v>31.749086280345249</c:v>
                </c:pt>
                <c:pt idx="16">
                  <c:v>32.749086280345253</c:v>
                </c:pt>
                <c:pt idx="17">
                  <c:v>33.749086280345253</c:v>
                </c:pt>
                <c:pt idx="18">
                  <c:v>34.749086280345253</c:v>
                </c:pt>
                <c:pt idx="19">
                  <c:v>35.749086280345253</c:v>
                </c:pt>
                <c:pt idx="20">
                  <c:v>36.749086280345253</c:v>
                </c:pt>
                <c:pt idx="21">
                  <c:v>37.749086280345253</c:v>
                </c:pt>
                <c:pt idx="22">
                  <c:v>38.749086280345253</c:v>
                </c:pt>
                <c:pt idx="23">
                  <c:v>39.749086280345253</c:v>
                </c:pt>
                <c:pt idx="24">
                  <c:v>40.749086280345253</c:v>
                </c:pt>
                <c:pt idx="25">
                  <c:v>41.749086280345253</c:v>
                </c:pt>
                <c:pt idx="26">
                  <c:v>42.749086280345253</c:v>
                </c:pt>
                <c:pt idx="27">
                  <c:v>43.749086280345253</c:v>
                </c:pt>
                <c:pt idx="28">
                  <c:v>44.749086280345253</c:v>
                </c:pt>
                <c:pt idx="29">
                  <c:v>45.749086280345253</c:v>
                </c:pt>
                <c:pt idx="30">
                  <c:v>46.749086280345253</c:v>
                </c:pt>
                <c:pt idx="31">
                  <c:v>47.749086280345253</c:v>
                </c:pt>
                <c:pt idx="32">
                  <c:v>48.749086280345253</c:v>
                </c:pt>
                <c:pt idx="33">
                  <c:v>49.749086280345253</c:v>
                </c:pt>
                <c:pt idx="34">
                  <c:v>50.749086280345253</c:v>
                </c:pt>
                <c:pt idx="35">
                  <c:v>51.749086280345253</c:v>
                </c:pt>
              </c:numCache>
            </c:numRef>
          </c:xVal>
          <c:yVal>
            <c:numRef>
              <c:f>'junction 6'!$AE$103:$AE$138</c:f>
              <c:numCache>
                <c:formatCode>0.00</c:formatCode>
                <c:ptCount val="36"/>
                <c:pt idx="0">
                  <c:v>64.861198666708091</c:v>
                </c:pt>
                <c:pt idx="1">
                  <c:v>37.130557853409222</c:v>
                </c:pt>
                <c:pt idx="2">
                  <c:v>25.707528420650394</c:v>
                </c:pt>
                <c:pt idx="3">
                  <c:v>20.102932644180076</c:v>
                </c:pt>
                <c:pt idx="4">
                  <c:v>16.910566718678975</c:v>
                </c:pt>
                <c:pt idx="5">
                  <c:v>14.897212924215415</c:v>
                </c:pt>
                <c:pt idx="6">
                  <c:v>13.534294400267139</c:v>
                </c:pt>
                <c:pt idx="7">
                  <c:v>12.563508624966889</c:v>
                </c:pt>
                <c:pt idx="8">
                  <c:v>11.845580501758093</c:v>
                </c:pt>
                <c:pt idx="9">
                  <c:v>11.299503277155759</c:v>
                </c:pt>
                <c:pt idx="10">
                  <c:v>10.875247691241052</c:v>
                </c:pt>
                <c:pt idx="11">
                  <c:v>10.540376146582053</c:v>
                </c:pt>
                <c:pt idx="12">
                  <c:v>10.272994400128576</c:v>
                </c:pt>
                <c:pt idx="13">
                  <c:v>10.057817212396538</c:v>
                </c:pt>
                <c:pt idx="14">
                  <c:v>9.883862243051782</c:v>
                </c:pt>
                <c:pt idx="15">
                  <c:v>9.7430410689027891</c:v>
                </c:pt>
                <c:pt idx="16">
                  <c:v>9.629267053532045</c:v>
                </c:pt>
                <c:pt idx="17">
                  <c:v>9.5378726808310077</c:v>
                </c:pt>
                <c:pt idx="18">
                  <c:v>9.4652185095305867</c:v>
                </c:pt>
                <c:pt idx="19">
                  <c:v>9.4084243393022717</c:v>
                </c:pt>
                <c:pt idx="20">
                  <c:v>9.3651803905602975</c:v>
                </c:pt>
                <c:pt idx="21">
                  <c:v>9.3336121109080334</c:v>
                </c:pt>
                <c:pt idx="22">
                  <c:v>9.3121816869169045</c:v>
                </c:pt>
                <c:pt idx="23">
                  <c:v>9.2996151611042634</c:v>
                </c:pt>
                <c:pt idx="24">
                  <c:v>9.2948477215498908</c:v>
                </c:pt>
                <c:pt idx="25">
                  <c:v>9.2969820935684364</c:v>
                </c:pt>
                <c:pt idx="26">
                  <c:v>9.3052565147177617</c:v>
                </c:pt>
                <c:pt idx="27">
                  <c:v>9.3190198128350552</c:v>
                </c:pt>
                <c:pt idx="28">
                  <c:v>9.3377118134039101</c:v>
                </c:pt>
                <c:pt idx="29">
                  <c:v>9.3608477908782817</c:v>
                </c:pt>
                <c:pt idx="30">
                  <c:v>9.3880060209267882</c:v>
                </c:pt>
                <c:pt idx="31">
                  <c:v>9.4188177337568959</c:v>
                </c:pt>
                <c:pt idx="32">
                  <c:v>9.4529589435933037</c:v>
                </c:pt>
                <c:pt idx="33">
                  <c:v>9.4901437566442137</c:v>
                </c:pt>
                <c:pt idx="34">
                  <c:v>9.530118853477493</c:v>
                </c:pt>
                <c:pt idx="35">
                  <c:v>9.5726589112531766</c:v>
                </c:pt>
              </c:numCache>
            </c:numRef>
          </c:yVal>
          <c:smooth val="1"/>
          <c:extLst>
            <c:ext xmlns:c16="http://schemas.microsoft.com/office/drawing/2014/chart" uri="{C3380CC4-5D6E-409C-BE32-E72D297353CC}">
              <c16:uniqueId val="{00000001-84EA-46EC-AEE5-75A6EA1B6A6A}"/>
            </c:ext>
          </c:extLst>
        </c:ser>
        <c:ser>
          <c:idx val="1"/>
          <c:order val="1"/>
          <c:spPr>
            <a:ln w="190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'junction 6'!$O$127</c:f>
              <c:numCache>
                <c:formatCode>0.00</c:formatCode>
                <c:ptCount val="1"/>
                <c:pt idx="0">
                  <c:v>40.749086280345253</c:v>
                </c:pt>
              </c:numCache>
            </c:numRef>
          </c:xVal>
          <c:yVal>
            <c:numRef>
              <c:f>'junction 6'!$AE$127</c:f>
              <c:numCache>
                <c:formatCode>0.00</c:formatCode>
                <c:ptCount val="1"/>
                <c:pt idx="0">
                  <c:v>9.2948477215498908</c:v>
                </c:pt>
              </c:numCache>
            </c:numRef>
          </c:yVal>
          <c:smooth val="1"/>
          <c:extLst>
            <c:ext xmlns:c16="http://schemas.microsoft.com/office/drawing/2014/chart" uri="{C3380CC4-5D6E-409C-BE32-E72D297353CC}">
              <c16:uniqueId val="{00000002-84EA-46EC-AEE5-75A6EA1B6A6A}"/>
            </c:ext>
          </c:extLst>
        </c:ser>
        <c:dLbls>
          <c:showLegendKey val="0"/>
          <c:showVal val="0"/>
          <c:showCatName val="0"/>
          <c:showSerName val="0"/>
          <c:showPercent val="0"/>
          <c:showBubbleSize val="0"/>
        </c:dLbls>
        <c:axId val="607673008"/>
        <c:axId val="607670928"/>
      </c:scatterChart>
      <c:valAx>
        <c:axId val="607673008"/>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7670928"/>
        <c:crosses val="autoZero"/>
        <c:crossBetween val="midCat"/>
      </c:valAx>
      <c:valAx>
        <c:axId val="6076709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76730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Delay- g1/g2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'junction 6'!$O$145:$O$239</c:f>
              <c:numCache>
                <c:formatCode>General</c:formatCode>
                <c:ptCount val="95"/>
                <c:pt idx="0">
                  <c:v>0.25</c:v>
                </c:pt>
                <c:pt idx="1">
                  <c:v>0.3</c:v>
                </c:pt>
                <c:pt idx="2">
                  <c:v>0.35</c:v>
                </c:pt>
                <c:pt idx="3">
                  <c:v>0.39999999999999997</c:v>
                </c:pt>
                <c:pt idx="4">
                  <c:v>0.44999999999999996</c:v>
                </c:pt>
                <c:pt idx="5">
                  <c:v>0.49999999999999994</c:v>
                </c:pt>
                <c:pt idx="6">
                  <c:v>0.54999999999999993</c:v>
                </c:pt>
                <c:pt idx="7">
                  <c:v>0.6</c:v>
                </c:pt>
                <c:pt idx="8">
                  <c:v>0.65</c:v>
                </c:pt>
                <c:pt idx="9">
                  <c:v>0.70000000000000007</c:v>
                </c:pt>
                <c:pt idx="10">
                  <c:v>0.75000000000000011</c:v>
                </c:pt>
                <c:pt idx="11">
                  <c:v>0.80000000000000016</c:v>
                </c:pt>
                <c:pt idx="12">
                  <c:v>0.8500000000000002</c:v>
                </c:pt>
                <c:pt idx="13">
                  <c:v>0.90000000000000024</c:v>
                </c:pt>
                <c:pt idx="14">
                  <c:v>0.95000000000000029</c:v>
                </c:pt>
                <c:pt idx="15">
                  <c:v>1.0000000000000002</c:v>
                </c:pt>
                <c:pt idx="16">
                  <c:v>1.0500000000000003</c:v>
                </c:pt>
                <c:pt idx="17">
                  <c:v>1.1000000000000003</c:v>
                </c:pt>
                <c:pt idx="18">
                  <c:v>1.1500000000000004</c:v>
                </c:pt>
                <c:pt idx="19">
                  <c:v>1.2000000000000004</c:v>
                </c:pt>
                <c:pt idx="20">
                  <c:v>1.2500000000000004</c:v>
                </c:pt>
                <c:pt idx="21">
                  <c:v>1.3000000000000005</c:v>
                </c:pt>
                <c:pt idx="22">
                  <c:v>1.3500000000000005</c:v>
                </c:pt>
                <c:pt idx="23">
                  <c:v>1.4000000000000006</c:v>
                </c:pt>
                <c:pt idx="24">
                  <c:v>1.4500000000000006</c:v>
                </c:pt>
                <c:pt idx="25">
                  <c:v>1.5000000000000007</c:v>
                </c:pt>
                <c:pt idx="26">
                  <c:v>1.5500000000000007</c:v>
                </c:pt>
                <c:pt idx="27">
                  <c:v>1.6000000000000008</c:v>
                </c:pt>
                <c:pt idx="28">
                  <c:v>1.6500000000000008</c:v>
                </c:pt>
                <c:pt idx="29">
                  <c:v>1.7000000000000008</c:v>
                </c:pt>
                <c:pt idx="30">
                  <c:v>1.7500000000000009</c:v>
                </c:pt>
                <c:pt idx="31">
                  <c:v>1.8000000000000009</c:v>
                </c:pt>
                <c:pt idx="32">
                  <c:v>1.850000000000001</c:v>
                </c:pt>
                <c:pt idx="33">
                  <c:v>1.900000000000001</c:v>
                </c:pt>
                <c:pt idx="34">
                  <c:v>1.9500000000000011</c:v>
                </c:pt>
                <c:pt idx="35">
                  <c:v>2.0000000000000009</c:v>
                </c:pt>
                <c:pt idx="36">
                  <c:v>2.0500000000000007</c:v>
                </c:pt>
                <c:pt idx="37">
                  <c:v>2.1000000000000005</c:v>
                </c:pt>
                <c:pt idx="38">
                  <c:v>2.1500000000000004</c:v>
                </c:pt>
                <c:pt idx="39">
                  <c:v>2.2000000000000002</c:v>
                </c:pt>
                <c:pt idx="40">
                  <c:v>2.25</c:v>
                </c:pt>
                <c:pt idx="41">
                  <c:v>2.2999999999999998</c:v>
                </c:pt>
                <c:pt idx="42">
                  <c:v>2.3499999999999996</c:v>
                </c:pt>
                <c:pt idx="43">
                  <c:v>2.3999999999999995</c:v>
                </c:pt>
                <c:pt idx="44">
                  <c:v>2.4499999999999993</c:v>
                </c:pt>
                <c:pt idx="45">
                  <c:v>2.4999999999999991</c:v>
                </c:pt>
                <c:pt idx="46">
                  <c:v>2.5499999999999989</c:v>
                </c:pt>
                <c:pt idx="47">
                  <c:v>2.5999999999999988</c:v>
                </c:pt>
                <c:pt idx="48">
                  <c:v>2.6499999999999986</c:v>
                </c:pt>
                <c:pt idx="49">
                  <c:v>2.6999999999999984</c:v>
                </c:pt>
                <c:pt idx="50">
                  <c:v>2.7499999999999982</c:v>
                </c:pt>
                <c:pt idx="51">
                  <c:v>2.799999999999998</c:v>
                </c:pt>
                <c:pt idx="52">
                  <c:v>2.8499999999999979</c:v>
                </c:pt>
                <c:pt idx="53">
                  <c:v>2.8999999999999977</c:v>
                </c:pt>
                <c:pt idx="54">
                  <c:v>2.9499999999999975</c:v>
                </c:pt>
                <c:pt idx="55">
                  <c:v>2.9999999999999973</c:v>
                </c:pt>
                <c:pt idx="56">
                  <c:v>3.0499999999999972</c:v>
                </c:pt>
                <c:pt idx="57">
                  <c:v>3.099999999999997</c:v>
                </c:pt>
                <c:pt idx="58">
                  <c:v>3.1499999999999968</c:v>
                </c:pt>
                <c:pt idx="59">
                  <c:v>3.1999999999999966</c:v>
                </c:pt>
                <c:pt idx="60">
                  <c:v>3.2499999999999964</c:v>
                </c:pt>
                <c:pt idx="61">
                  <c:v>3.2999999999999963</c:v>
                </c:pt>
                <c:pt idx="62">
                  <c:v>3.3499999999999961</c:v>
                </c:pt>
                <c:pt idx="63">
                  <c:v>3.3999999999999959</c:v>
                </c:pt>
                <c:pt idx="64">
                  <c:v>3.4499999999999957</c:v>
                </c:pt>
                <c:pt idx="65">
                  <c:v>3.4999999999999956</c:v>
                </c:pt>
                <c:pt idx="66">
                  <c:v>3.5499999999999954</c:v>
                </c:pt>
                <c:pt idx="67">
                  <c:v>3.5999999999999952</c:v>
                </c:pt>
                <c:pt idx="68">
                  <c:v>3.649999999999995</c:v>
                </c:pt>
                <c:pt idx="69">
                  <c:v>3.6999999999999948</c:v>
                </c:pt>
                <c:pt idx="70">
                  <c:v>3.7499999999999947</c:v>
                </c:pt>
                <c:pt idx="71">
                  <c:v>3.7999999999999945</c:v>
                </c:pt>
                <c:pt idx="72">
                  <c:v>3.8499999999999943</c:v>
                </c:pt>
                <c:pt idx="73">
                  <c:v>3.8999999999999941</c:v>
                </c:pt>
                <c:pt idx="74">
                  <c:v>3.949999999999994</c:v>
                </c:pt>
                <c:pt idx="75">
                  <c:v>3.9999999999999938</c:v>
                </c:pt>
                <c:pt idx="76">
                  <c:v>4.0499999999999936</c:v>
                </c:pt>
                <c:pt idx="77">
                  <c:v>4.0999999999999934</c:v>
                </c:pt>
                <c:pt idx="78">
                  <c:v>4.1499999999999932</c:v>
                </c:pt>
                <c:pt idx="79">
                  <c:v>4.1999999999999931</c:v>
                </c:pt>
                <c:pt idx="80">
                  <c:v>4.2499999999999929</c:v>
                </c:pt>
                <c:pt idx="81">
                  <c:v>4.2999999999999927</c:v>
                </c:pt>
                <c:pt idx="82">
                  <c:v>4.3499999999999925</c:v>
                </c:pt>
                <c:pt idx="83">
                  <c:v>4.3999999999999924</c:v>
                </c:pt>
                <c:pt idx="84">
                  <c:v>4.4499999999999922</c:v>
                </c:pt>
                <c:pt idx="85">
                  <c:v>4.499999999999992</c:v>
                </c:pt>
                <c:pt idx="86">
                  <c:v>4.5499999999999918</c:v>
                </c:pt>
                <c:pt idx="87">
                  <c:v>4.5999999999999917</c:v>
                </c:pt>
                <c:pt idx="88">
                  <c:v>4.6499999999999915</c:v>
                </c:pt>
                <c:pt idx="89">
                  <c:v>4.6999999999999913</c:v>
                </c:pt>
                <c:pt idx="90">
                  <c:v>4.7499999999999911</c:v>
                </c:pt>
                <c:pt idx="91">
                  <c:v>4.7999999999999909</c:v>
                </c:pt>
                <c:pt idx="92">
                  <c:v>4.8499999999999908</c:v>
                </c:pt>
                <c:pt idx="93">
                  <c:v>4.8999999999999906</c:v>
                </c:pt>
                <c:pt idx="94">
                  <c:v>4.9499999999999904</c:v>
                </c:pt>
              </c:numCache>
            </c:numRef>
          </c:xVal>
          <c:yVal>
            <c:numRef>
              <c:f>'junction 6'!$AD$145:$AD$239</c:f>
              <c:numCache>
                <c:formatCode>0.00</c:formatCode>
                <c:ptCount val="95"/>
                <c:pt idx="0">
                  <c:v>265.51363974101412</c:v>
                </c:pt>
                <c:pt idx="1">
                  <c:v>187.71182566814542</c:v>
                </c:pt>
                <c:pt idx="2">
                  <c:v>133.70509676536932</c:v>
                </c:pt>
                <c:pt idx="3">
                  <c:v>95.420570594441173</c:v>
                </c:pt>
                <c:pt idx="4">
                  <c:v>68.657919431291234</c:v>
                </c:pt>
                <c:pt idx="5">
                  <c:v>50.764444831044564</c:v>
                </c:pt>
                <c:pt idx="6">
                  <c:v>39.183978523230842</c:v>
                </c:pt>
                <c:pt idx="7">
                  <c:v>31.889450017919806</c:v>
                </c:pt>
                <c:pt idx="8">
                  <c:v>27.165543716495151</c:v>
                </c:pt>
                <c:pt idx="9">
                  <c:v>23.955551699647838</c:v>
                </c:pt>
                <c:pt idx="10">
                  <c:v>21.66211212574289</c:v>
                </c:pt>
                <c:pt idx="11">
                  <c:v>19.949057117231298</c:v>
                </c:pt>
                <c:pt idx="12">
                  <c:v>18.621132500138941</c:v>
                </c:pt>
                <c:pt idx="13">
                  <c:v>17.559984434735334</c:v>
                </c:pt>
                <c:pt idx="14">
                  <c:v>16.690707448873507</c:v>
                </c:pt>
                <c:pt idx="15">
                  <c:v>15.963965449586496</c:v>
                </c:pt>
                <c:pt idx="16">
                  <c:v>15.346085779799441</c:v>
                </c:pt>
                <c:pt idx="17">
                  <c:v>14.813353638644692</c:v>
                </c:pt>
                <c:pt idx="18">
                  <c:v>14.348600341564897</c:v>
                </c:pt>
                <c:pt idx="19">
                  <c:v>13.93909124653899</c:v>
                </c:pt>
                <c:pt idx="20">
                  <c:v>13.575176392215706</c:v>
                </c:pt>
                <c:pt idx="21">
                  <c:v>13.249403541454909</c:v>
                </c:pt>
                <c:pt idx="22">
                  <c:v>12.955920030896545</c:v>
                </c:pt>
                <c:pt idx="23">
                  <c:v>12.690059948613756</c:v>
                </c:pt>
                <c:pt idx="24">
                  <c:v>12.448053197242876</c:v>
                </c:pt>
                <c:pt idx="25">
                  <c:v>12.226816529981372</c:v>
                </c:pt>
                <c:pt idx="26">
                  <c:v>12.023800850931947</c:v>
                </c:pt>
                <c:pt idx="27">
                  <c:v>11.83687785925712</c:v>
                </c:pt>
                <c:pt idx="28">
                  <c:v>11.664254678093414</c:v>
                </c:pt>
                <c:pt idx="29">
                  <c:v>11.504408702814557</c:v>
                </c:pt>
                <c:pt idx="30">
                  <c:v>11.356037270314591</c:v>
                </c:pt>
                <c:pt idx="31">
                  <c:v>11.218018338029392</c:v>
                </c:pt>
                <c:pt idx="32">
                  <c:v>11.089379443077345</c:v>
                </c:pt>
                <c:pt idx="33">
                  <c:v>10.969272960420493</c:v>
                </c:pt>
                <c:pt idx="34">
                  <c:v>10.856956204314111</c:v>
                </c:pt>
                <c:pt idx="35">
                  <c:v>10.751775290948254</c:v>
                </c:pt>
                <c:pt idx="36">
                  <c:v>10.65315194920489</c:v>
                </c:pt>
                <c:pt idx="37">
                  <c:v>10.560572662397103</c:v>
                </c:pt>
                <c:pt idx="38">
                  <c:v>10.473579668121522</c:v>
                </c:pt>
                <c:pt idx="39">
                  <c:v>10.39176345066063</c:v>
                </c:pt>
                <c:pt idx="40">
                  <c:v>10.314756440947605</c:v>
                </c:pt>
                <c:pt idx="41">
                  <c:v>10.242227700162788</c:v>
                </c:pt>
                <c:pt idx="42">
                  <c:v>10.173878409689934</c:v>
                </c:pt>
                <c:pt idx="43">
                  <c:v>10.109438026105426</c:v>
                </c:pt>
                <c:pt idx="44">
                  <c:v>10.048660987776096</c:v>
                </c:pt>
                <c:pt idx="45">
                  <c:v>9.9913238814590954</c:v>
                </c:pt>
                <c:pt idx="46">
                  <c:v>9.9372229944726485</c:v>
                </c:pt>
                <c:pt idx="47">
                  <c:v>9.8861721916171899</c:v>
                </c:pt>
                <c:pt idx="48">
                  <c:v>9.8380010668788653</c:v>
                </c:pt>
                <c:pt idx="49">
                  <c:v>9.7925533286515059</c:v>
                </c:pt>
                <c:pt idx="50">
                  <c:v>9.7496853842334321</c:v>
                </c:pt>
                <c:pt idx="51">
                  <c:v>9.7092650950496182</c:v>
                </c:pt>
                <c:pt idx="52">
                  <c:v>9.6711706786893572</c:v>
                </c:pt>
                <c:pt idx="53">
                  <c:v>9.6352897376511848</c:v>
                </c:pt>
                <c:pt idx="54">
                  <c:v>9.6015183978146581</c:v>
                </c:pt>
                <c:pt idx="55">
                  <c:v>9.5697605422442784</c:v>
                </c:pt>
                <c:pt idx="56">
                  <c:v>9.5399271280775082</c:v>
                </c:pt>
                <c:pt idx="57">
                  <c:v>9.5119355760382973</c:v>
                </c:pt>
                <c:pt idx="58">
                  <c:v>9.4857092236149381</c:v>
                </c:pt>
                <c:pt idx="59">
                  <c:v>9.4611768341997067</c:v>
                </c:pt>
                <c:pt idx="60">
                  <c:v>9.4382721555475282</c:v>
                </c:pt>
                <c:pt idx="61">
                  <c:v>9.4169335218094794</c:v>
                </c:pt>
                <c:pt idx="62">
                  <c:v>9.3971034941576601</c:v>
                </c:pt>
                <c:pt idx="63">
                  <c:v>9.3787285356680403</c:v>
                </c:pt>
                <c:pt idx="64">
                  <c:v>9.3617587166808356</c:v>
                </c:pt>
                <c:pt idx="65">
                  <c:v>9.3461474473343422</c:v>
                </c:pt>
                <c:pt idx="66">
                  <c:v>9.3318512343752715</c:v>
                </c:pt>
                <c:pt idx="67">
                  <c:v>9.3188294597005399</c:v>
                </c:pt>
                <c:pt idx="68">
                  <c:v>9.307044178390214</c:v>
                </c:pt>
                <c:pt idx="69">
                  <c:v>9.2964599342529315</c:v>
                </c:pt>
                <c:pt idx="70">
                  <c:v>9.2870435911355766</c:v>
                </c:pt>
                <c:pt idx="71">
                  <c:v>9.2787641784462931</c:v>
                </c:pt>
                <c:pt idx="72">
                  <c:v>9.271592749515003</c:v>
                </c:pt>
                <c:pt idx="73">
                  <c:v>9.2655022515661347</c:v>
                </c:pt>
                <c:pt idx="74">
                  <c:v>9.2604674062125536</c:v>
                </c:pt>
                <c:pt idx="75">
                  <c:v>9.2564645994952919</c:v>
                </c:pt>
                <c:pt idx="76">
                  <c:v>9.2534717805977582</c:v>
                </c:pt>
                <c:pt idx="77">
                  <c:v>9.2514683684527537</c:v>
                </c:pt>
                <c:pt idx="78">
                  <c:v>9.2504351655412691</c:v>
                </c:pt>
                <c:pt idx="79">
                  <c:v>9.2503542782526953</c:v>
                </c:pt>
                <c:pt idx="80">
                  <c:v>9.2512090432391965</c:v>
                </c:pt>
                <c:pt idx="81">
                  <c:v>9.2529839592521679</c:v>
                </c:pt>
                <c:pt idx="82">
                  <c:v>9.2556646239993512</c:v>
                </c:pt>
                <c:pt idx="83">
                  <c:v>9.2592376756043038</c:v>
                </c:pt>
                <c:pt idx="84">
                  <c:v>9.2636907382902791</c:v>
                </c:pt>
                <c:pt idx="85">
                  <c:v>9.2690123719452142</c:v>
                </c:pt>
                <c:pt idx="86">
                  <c:v>9.2751920252566951</c:v>
                </c:pt>
                <c:pt idx="87">
                  <c:v>9.2822199921335802</c:v>
                </c:pt>
                <c:pt idx="88">
                  <c:v>9.290087371156357</c:v>
                </c:pt>
                <c:pt idx="89">
                  <c:v>9.2987860278217234</c:v>
                </c:pt>
                <c:pt idx="90">
                  <c:v>9.3083085593668482</c:v>
                </c:pt>
                <c:pt idx="91">
                  <c:v>9.3186482619772484</c:v>
                </c:pt>
                <c:pt idx="92">
                  <c:v>9.3297991001993612</c:v>
                </c:pt>
                <c:pt idx="93">
                  <c:v>9.3417556783938913</c:v>
                </c:pt>
                <c:pt idx="94">
                  <c:v>9.354513214079013</c:v>
                </c:pt>
              </c:numCache>
            </c:numRef>
          </c:yVal>
          <c:smooth val="1"/>
          <c:extLst>
            <c:ext xmlns:c16="http://schemas.microsoft.com/office/drawing/2014/chart" uri="{C3380CC4-5D6E-409C-BE32-E72D297353CC}">
              <c16:uniqueId val="{00000000-07E6-4612-9E91-AC83B7499041}"/>
            </c:ext>
          </c:extLst>
        </c:ser>
        <c:ser>
          <c:idx val="1"/>
          <c:order val="1"/>
          <c:spPr>
            <a:ln w="19050" cap="rnd">
              <a:solidFill>
                <a:schemeClr val="accent2"/>
              </a:solidFill>
              <a:round/>
            </a:ln>
            <a:effectLst/>
          </c:spPr>
          <c:marker>
            <c:symbol val="diamond"/>
            <c:size val="5"/>
            <c:spPr>
              <a:solidFill>
                <a:srgbClr val="FF0000"/>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'junction 6'!$O$225</c:f>
              <c:numCache>
                <c:formatCode>General</c:formatCode>
                <c:ptCount val="1"/>
                <c:pt idx="0">
                  <c:v>4.2499999999999929</c:v>
                </c:pt>
              </c:numCache>
            </c:numRef>
          </c:xVal>
          <c:yVal>
            <c:numRef>
              <c:f>'junction 6'!$AD$225</c:f>
              <c:numCache>
                <c:formatCode>0.00</c:formatCode>
                <c:ptCount val="1"/>
                <c:pt idx="0">
                  <c:v>9.2512090432391965</c:v>
                </c:pt>
              </c:numCache>
            </c:numRef>
          </c:yVal>
          <c:smooth val="1"/>
          <c:extLst>
            <c:ext xmlns:c16="http://schemas.microsoft.com/office/drawing/2014/chart" uri="{C3380CC4-5D6E-409C-BE32-E72D297353CC}">
              <c16:uniqueId val="{00000001-07E6-4612-9E91-AC83B7499041}"/>
            </c:ext>
          </c:extLst>
        </c:ser>
        <c:dLbls>
          <c:showLegendKey val="0"/>
          <c:showVal val="0"/>
          <c:showCatName val="0"/>
          <c:showSerName val="0"/>
          <c:showPercent val="0"/>
          <c:showBubbleSize val="0"/>
        </c:dLbls>
        <c:axId val="607828736"/>
        <c:axId val="607829152"/>
      </c:scatterChart>
      <c:valAx>
        <c:axId val="6078287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7829152"/>
        <c:crosses val="autoZero"/>
        <c:crossBetween val="midCat"/>
      </c:valAx>
      <c:valAx>
        <c:axId val="6078291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7828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Delay-cycle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dPt>
            <c:idx val="23"/>
            <c:marker>
              <c:symbol val="none"/>
            </c:marker>
            <c:bubble3D val="0"/>
            <c:extLst>
              <c:ext xmlns:c16="http://schemas.microsoft.com/office/drawing/2014/chart" uri="{C3380CC4-5D6E-409C-BE32-E72D297353CC}">
                <c16:uniqueId val="{00000000-DEE3-4E97-8CA6-84865DBC32FD}"/>
              </c:ext>
            </c:extLst>
          </c:dPt>
          <c:xVal>
            <c:numRef>
              <c:f>'junction 6'!$N$244:$N$278</c:f>
              <c:numCache>
                <c:formatCode>0.00</c:formatCode>
                <c:ptCount val="35"/>
                <c:pt idx="0">
                  <c:v>17.749086280345249</c:v>
                </c:pt>
                <c:pt idx="1">
                  <c:v>18.749086280345249</c:v>
                </c:pt>
                <c:pt idx="2">
                  <c:v>19.749086280345249</c:v>
                </c:pt>
                <c:pt idx="3">
                  <c:v>20.749086280345249</c:v>
                </c:pt>
                <c:pt idx="4">
                  <c:v>21.749086280345249</c:v>
                </c:pt>
                <c:pt idx="5">
                  <c:v>22.749086280345249</c:v>
                </c:pt>
                <c:pt idx="6">
                  <c:v>23.749086280345249</c:v>
                </c:pt>
                <c:pt idx="7">
                  <c:v>24.749086280345249</c:v>
                </c:pt>
                <c:pt idx="8">
                  <c:v>25.749086280345249</c:v>
                </c:pt>
                <c:pt idx="9">
                  <c:v>26.749086280345249</c:v>
                </c:pt>
                <c:pt idx="10">
                  <c:v>27.749086280345249</c:v>
                </c:pt>
                <c:pt idx="11">
                  <c:v>28.749086280345249</c:v>
                </c:pt>
                <c:pt idx="12">
                  <c:v>29.749086280345249</c:v>
                </c:pt>
                <c:pt idx="13">
                  <c:v>30.749086280345249</c:v>
                </c:pt>
                <c:pt idx="14">
                  <c:v>31.749086280345249</c:v>
                </c:pt>
                <c:pt idx="15">
                  <c:v>32.749086280345253</c:v>
                </c:pt>
                <c:pt idx="16">
                  <c:v>33.749086280345253</c:v>
                </c:pt>
                <c:pt idx="17">
                  <c:v>34.749086280345253</c:v>
                </c:pt>
                <c:pt idx="18">
                  <c:v>35.749086280345253</c:v>
                </c:pt>
                <c:pt idx="19">
                  <c:v>36.749086280345253</c:v>
                </c:pt>
                <c:pt idx="20">
                  <c:v>37.749086280345253</c:v>
                </c:pt>
                <c:pt idx="21">
                  <c:v>38.749086280345253</c:v>
                </c:pt>
                <c:pt idx="22">
                  <c:v>39.749086280345253</c:v>
                </c:pt>
                <c:pt idx="23">
                  <c:v>40.749086280345253</c:v>
                </c:pt>
                <c:pt idx="24">
                  <c:v>41.749086280345253</c:v>
                </c:pt>
                <c:pt idx="25">
                  <c:v>42.749086280345253</c:v>
                </c:pt>
                <c:pt idx="26">
                  <c:v>43.749086280345253</c:v>
                </c:pt>
                <c:pt idx="27">
                  <c:v>44.749086280345253</c:v>
                </c:pt>
                <c:pt idx="28">
                  <c:v>45.749086280345253</c:v>
                </c:pt>
                <c:pt idx="29">
                  <c:v>46.749086280345253</c:v>
                </c:pt>
                <c:pt idx="30">
                  <c:v>47.749086280345253</c:v>
                </c:pt>
                <c:pt idx="31">
                  <c:v>48.749086280345253</c:v>
                </c:pt>
                <c:pt idx="32">
                  <c:v>49.749086280345253</c:v>
                </c:pt>
                <c:pt idx="33">
                  <c:v>50.749086280345253</c:v>
                </c:pt>
                <c:pt idx="34">
                  <c:v>51.749086280345253</c:v>
                </c:pt>
              </c:numCache>
            </c:numRef>
          </c:xVal>
          <c:yVal>
            <c:numRef>
              <c:f>'junction 6'!$AD$244:$AD$278</c:f>
              <c:numCache>
                <c:formatCode>0.00</c:formatCode>
                <c:ptCount val="35"/>
                <c:pt idx="0">
                  <c:v>36.012316611894683</c:v>
                </c:pt>
                <c:pt idx="1">
                  <c:v>24.660405365969403</c:v>
                </c:pt>
                <c:pt idx="2">
                  <c:v>19.263953493172902</c:v>
                </c:pt>
                <c:pt idx="3">
                  <c:v>16.248466166078167</c:v>
                </c:pt>
                <c:pt idx="4">
                  <c:v>14.366509756298115</c:v>
                </c:pt>
                <c:pt idx="5">
                  <c:v>13.100238241890935</c:v>
                </c:pt>
                <c:pt idx="6">
                  <c:v>12.201860258396765</c:v>
                </c:pt>
                <c:pt idx="7">
                  <c:v>11.539514406052124</c:v>
                </c:pt>
                <c:pt idx="8">
                  <c:v>11.037133359898935</c:v>
                </c:pt>
                <c:pt idx="9">
                  <c:v>10.647980297756384</c:v>
                </c:pt>
                <c:pt idx="10">
                  <c:v>10.341850580436345</c:v>
                </c:pt>
                <c:pt idx="11">
                  <c:v>10.098398205924436</c:v>
                </c:pt>
                <c:pt idx="12">
                  <c:v>9.9034359596901886</c:v>
                </c:pt>
                <c:pt idx="13">
                  <c:v>9.7467771798917546</c:v>
                </c:pt>
                <c:pt idx="14">
                  <c:v>9.620921633141041</c:v>
                </c:pt>
                <c:pt idx="15">
                  <c:v>9.5202254811496836</c:v>
                </c:pt>
                <c:pt idx="16">
                  <c:v>9.4403601172221965</c:v>
                </c:pt>
                <c:pt idx="17">
                  <c:v>9.3779494228787712</c:v>
                </c:pt>
                <c:pt idx="18">
                  <c:v>9.3303206041675324</c:v>
                </c:pt>
                <c:pt idx="19">
                  <c:v>9.2953292870560702</c:v>
                </c:pt>
                <c:pt idx="20">
                  <c:v>9.2712343317342487</c:v>
                </c:pt>
                <c:pt idx="21">
                  <c:v>9.2566066523333728</c:v>
                </c:pt>
                <c:pt idx="22">
                  <c:v>9.250261746011283</c:v>
                </c:pt>
                <c:pt idx="23">
                  <c:v>9.2512090432391965</c:v>
                </c:pt>
                <c:pt idx="24">
                  <c:v>9.2586133831697897</c:v>
                </c:pt>
                <c:pt idx="25">
                  <c:v>9.271765356785675</c:v>
                </c:pt>
                <c:pt idx="26">
                  <c:v>9.2900582225770112</c:v>
                </c:pt>
                <c:pt idx="27">
                  <c:v>9.312969753760326</c:v>
                </c:pt>
                <c:pt idx="28">
                  <c:v>9.3400478280015324</c:v>
                </c:pt>
                <c:pt idx="29">
                  <c:v>9.3708988873375301</c:v>
                </c:pt>
                <c:pt idx="30">
                  <c:v>9.4051786209468862</c:v>
                </c:pt>
                <c:pt idx="31">
                  <c:v>9.442584385189658</c:v>
                </c:pt>
                <c:pt idx="32">
                  <c:v>9.4828489930221878</c:v>
                </c:pt>
                <c:pt idx="33">
                  <c:v>9.5257355914376713</c:v>
                </c:pt>
                <c:pt idx="34">
                  <c:v>9.5710334098761898</c:v>
                </c:pt>
              </c:numCache>
            </c:numRef>
          </c:yVal>
          <c:smooth val="1"/>
          <c:extLst>
            <c:ext xmlns:c16="http://schemas.microsoft.com/office/drawing/2014/chart" uri="{C3380CC4-5D6E-409C-BE32-E72D297353CC}">
              <c16:uniqueId val="{00000001-DEE3-4E97-8CA6-84865DBC32FD}"/>
            </c:ext>
          </c:extLst>
        </c:ser>
        <c:ser>
          <c:idx val="1"/>
          <c:order val="1"/>
          <c:spPr>
            <a:ln w="19050" cap="rnd">
              <a:solidFill>
                <a:schemeClr val="accent2"/>
              </a:solidFill>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EE3-4E97-8CA6-84865DBC32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'junction 6'!$N$266</c:f>
              <c:numCache>
                <c:formatCode>0.00</c:formatCode>
                <c:ptCount val="1"/>
                <c:pt idx="0">
                  <c:v>39.749086280345253</c:v>
                </c:pt>
              </c:numCache>
            </c:numRef>
          </c:xVal>
          <c:yVal>
            <c:numRef>
              <c:f>'junction 6'!$AD$266</c:f>
              <c:numCache>
                <c:formatCode>0.00</c:formatCode>
                <c:ptCount val="1"/>
                <c:pt idx="0">
                  <c:v>9.250261746011283</c:v>
                </c:pt>
              </c:numCache>
            </c:numRef>
          </c:yVal>
          <c:smooth val="1"/>
          <c:extLst>
            <c:ext xmlns:c16="http://schemas.microsoft.com/office/drawing/2014/chart" uri="{C3380CC4-5D6E-409C-BE32-E72D297353CC}">
              <c16:uniqueId val="{00000003-DEE3-4E97-8CA6-84865DBC32FD}"/>
            </c:ext>
          </c:extLst>
        </c:ser>
        <c:dLbls>
          <c:showLegendKey val="0"/>
          <c:showVal val="0"/>
          <c:showCatName val="0"/>
          <c:showSerName val="0"/>
          <c:showPercent val="0"/>
          <c:showBubbleSize val="0"/>
        </c:dLbls>
        <c:axId val="288550128"/>
        <c:axId val="288550960"/>
      </c:scatterChart>
      <c:valAx>
        <c:axId val="288550128"/>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550960"/>
        <c:crosses val="autoZero"/>
        <c:crossBetween val="midCat"/>
      </c:valAx>
      <c:valAx>
        <c:axId val="2885509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5501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g1/g2 - Delay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x"/>
            <c:size val="10"/>
            <c:spPr>
              <a:noFill/>
              <a:ln w="9525">
                <a:solidFill>
                  <a:schemeClr val="accent1"/>
                </a:solidFill>
              </a:ln>
              <a:effectLst/>
            </c:spPr>
          </c:marker>
          <c:dPt>
            <c:idx val="300"/>
            <c:marker>
              <c:symbol val="x"/>
              <c:size val="10"/>
              <c:spPr>
                <a:noFill/>
                <a:ln w="9525">
                  <a:solidFill>
                    <a:schemeClr val="accent1"/>
                  </a:solidFill>
                </a:ln>
                <a:effectLst/>
              </c:spPr>
            </c:marker>
            <c:bubble3D val="0"/>
            <c:extLst>
              <c:ext xmlns:c16="http://schemas.microsoft.com/office/drawing/2014/chart" uri="{C3380CC4-5D6E-409C-BE32-E72D297353CC}">
                <c16:uniqueId val="{00000000-176E-441F-B712-4D8FE003B3DC}"/>
              </c:ext>
            </c:extLst>
          </c:dPt>
          <c:xVal>
            <c:numRef>
              <c:f>'Optimization 3'!$Q$131:$Q$477</c:f>
              <c:numCache>
                <c:formatCode>General</c:formatCode>
                <c:ptCount val="347"/>
                <c:pt idx="0">
                  <c:v>0.9200000000000006</c:v>
                </c:pt>
                <c:pt idx="1">
                  <c:v>0.9300000000000006</c:v>
                </c:pt>
                <c:pt idx="2">
                  <c:v>0.94000000000000061</c:v>
                </c:pt>
                <c:pt idx="3">
                  <c:v>0.95000000000000062</c:v>
                </c:pt>
                <c:pt idx="4">
                  <c:v>0.96000000000000063</c:v>
                </c:pt>
                <c:pt idx="5">
                  <c:v>0.97000000000000064</c:v>
                </c:pt>
                <c:pt idx="6">
                  <c:v>0.98000000000000065</c:v>
                </c:pt>
                <c:pt idx="7">
                  <c:v>0.99000000000000066</c:v>
                </c:pt>
                <c:pt idx="8">
                  <c:v>1.0000000000000007</c:v>
                </c:pt>
                <c:pt idx="9">
                  <c:v>1.0100000000000007</c:v>
                </c:pt>
                <c:pt idx="10">
                  <c:v>1.0200000000000007</c:v>
                </c:pt>
                <c:pt idx="11">
                  <c:v>1.0300000000000007</c:v>
                </c:pt>
                <c:pt idx="12">
                  <c:v>1.0400000000000007</c:v>
                </c:pt>
                <c:pt idx="13">
                  <c:v>1.0500000000000007</c:v>
                </c:pt>
                <c:pt idx="14">
                  <c:v>1.0600000000000007</c:v>
                </c:pt>
                <c:pt idx="15">
                  <c:v>1.0700000000000007</c:v>
                </c:pt>
                <c:pt idx="16">
                  <c:v>1.0800000000000007</c:v>
                </c:pt>
                <c:pt idx="17">
                  <c:v>1.0900000000000007</c:v>
                </c:pt>
                <c:pt idx="18">
                  <c:v>1.1000000000000008</c:v>
                </c:pt>
                <c:pt idx="19">
                  <c:v>1.1100000000000008</c:v>
                </c:pt>
                <c:pt idx="20">
                  <c:v>1.1200000000000008</c:v>
                </c:pt>
                <c:pt idx="21">
                  <c:v>1.1300000000000008</c:v>
                </c:pt>
                <c:pt idx="22">
                  <c:v>1.1400000000000008</c:v>
                </c:pt>
                <c:pt idx="23">
                  <c:v>1.1500000000000008</c:v>
                </c:pt>
                <c:pt idx="24">
                  <c:v>1.1600000000000008</c:v>
                </c:pt>
                <c:pt idx="25">
                  <c:v>1.1700000000000008</c:v>
                </c:pt>
                <c:pt idx="26">
                  <c:v>1.1800000000000008</c:v>
                </c:pt>
                <c:pt idx="27">
                  <c:v>1.1900000000000008</c:v>
                </c:pt>
                <c:pt idx="28">
                  <c:v>1.2000000000000008</c:v>
                </c:pt>
                <c:pt idx="29">
                  <c:v>1.2100000000000009</c:v>
                </c:pt>
                <c:pt idx="30">
                  <c:v>1.2200000000000009</c:v>
                </c:pt>
                <c:pt idx="31">
                  <c:v>1.2300000000000009</c:v>
                </c:pt>
                <c:pt idx="32">
                  <c:v>1.2400000000000009</c:v>
                </c:pt>
                <c:pt idx="33">
                  <c:v>1.2500000000000009</c:v>
                </c:pt>
                <c:pt idx="34">
                  <c:v>1.2600000000000009</c:v>
                </c:pt>
                <c:pt idx="35">
                  <c:v>1.2700000000000009</c:v>
                </c:pt>
                <c:pt idx="36">
                  <c:v>1.2800000000000009</c:v>
                </c:pt>
                <c:pt idx="37">
                  <c:v>1.2900000000000009</c:v>
                </c:pt>
                <c:pt idx="38">
                  <c:v>1.3000000000000009</c:v>
                </c:pt>
                <c:pt idx="39">
                  <c:v>1.3100000000000009</c:v>
                </c:pt>
                <c:pt idx="40">
                  <c:v>1.320000000000001</c:v>
                </c:pt>
                <c:pt idx="41">
                  <c:v>1.330000000000001</c:v>
                </c:pt>
                <c:pt idx="42">
                  <c:v>1.340000000000001</c:v>
                </c:pt>
                <c:pt idx="43">
                  <c:v>1.350000000000001</c:v>
                </c:pt>
                <c:pt idx="44">
                  <c:v>1.360000000000001</c:v>
                </c:pt>
                <c:pt idx="45">
                  <c:v>1.370000000000001</c:v>
                </c:pt>
                <c:pt idx="46">
                  <c:v>1.380000000000001</c:v>
                </c:pt>
                <c:pt idx="47">
                  <c:v>1.390000000000001</c:v>
                </c:pt>
                <c:pt idx="48">
                  <c:v>1.400000000000001</c:v>
                </c:pt>
                <c:pt idx="49">
                  <c:v>1.410000000000001</c:v>
                </c:pt>
                <c:pt idx="50">
                  <c:v>1.420000000000001</c:v>
                </c:pt>
                <c:pt idx="51">
                  <c:v>1.430000000000001</c:v>
                </c:pt>
                <c:pt idx="52">
                  <c:v>1.4400000000000011</c:v>
                </c:pt>
                <c:pt idx="53">
                  <c:v>1.4500000000000011</c:v>
                </c:pt>
                <c:pt idx="54">
                  <c:v>1.4600000000000011</c:v>
                </c:pt>
                <c:pt idx="55">
                  <c:v>1.4700000000000011</c:v>
                </c:pt>
                <c:pt idx="56">
                  <c:v>1.4800000000000011</c:v>
                </c:pt>
                <c:pt idx="57">
                  <c:v>1.4900000000000011</c:v>
                </c:pt>
                <c:pt idx="58">
                  <c:v>1.5000000000000011</c:v>
                </c:pt>
                <c:pt idx="59">
                  <c:v>1.5100000000000011</c:v>
                </c:pt>
                <c:pt idx="60">
                  <c:v>1.5200000000000011</c:v>
                </c:pt>
                <c:pt idx="61">
                  <c:v>1.5300000000000011</c:v>
                </c:pt>
                <c:pt idx="62">
                  <c:v>1.5400000000000011</c:v>
                </c:pt>
                <c:pt idx="63">
                  <c:v>1.5500000000000012</c:v>
                </c:pt>
                <c:pt idx="64">
                  <c:v>1.5600000000000012</c:v>
                </c:pt>
                <c:pt idx="65">
                  <c:v>1.5700000000000012</c:v>
                </c:pt>
                <c:pt idx="66">
                  <c:v>1.5800000000000012</c:v>
                </c:pt>
                <c:pt idx="67">
                  <c:v>1.5900000000000012</c:v>
                </c:pt>
                <c:pt idx="68">
                  <c:v>1.6000000000000012</c:v>
                </c:pt>
                <c:pt idx="69">
                  <c:v>1.6100000000000012</c:v>
                </c:pt>
                <c:pt idx="70">
                  <c:v>1.6200000000000012</c:v>
                </c:pt>
                <c:pt idx="71">
                  <c:v>1.6300000000000012</c:v>
                </c:pt>
                <c:pt idx="72">
                  <c:v>1.6400000000000012</c:v>
                </c:pt>
                <c:pt idx="73">
                  <c:v>1.6500000000000012</c:v>
                </c:pt>
                <c:pt idx="74">
                  <c:v>1.6600000000000013</c:v>
                </c:pt>
                <c:pt idx="75">
                  <c:v>1.6700000000000013</c:v>
                </c:pt>
                <c:pt idx="76">
                  <c:v>1.6800000000000013</c:v>
                </c:pt>
                <c:pt idx="77">
                  <c:v>1.6900000000000013</c:v>
                </c:pt>
                <c:pt idx="78">
                  <c:v>1.7000000000000013</c:v>
                </c:pt>
                <c:pt idx="79">
                  <c:v>1.7100000000000013</c:v>
                </c:pt>
                <c:pt idx="80">
                  <c:v>1.7200000000000013</c:v>
                </c:pt>
                <c:pt idx="81">
                  <c:v>1.7300000000000013</c:v>
                </c:pt>
                <c:pt idx="82">
                  <c:v>1.7400000000000013</c:v>
                </c:pt>
                <c:pt idx="83">
                  <c:v>1.7500000000000013</c:v>
                </c:pt>
                <c:pt idx="84">
                  <c:v>1.7600000000000013</c:v>
                </c:pt>
                <c:pt idx="85">
                  <c:v>1.7700000000000014</c:v>
                </c:pt>
                <c:pt idx="86">
                  <c:v>1.7800000000000014</c:v>
                </c:pt>
                <c:pt idx="87">
                  <c:v>1.7900000000000014</c:v>
                </c:pt>
                <c:pt idx="88">
                  <c:v>1.8000000000000014</c:v>
                </c:pt>
                <c:pt idx="89">
                  <c:v>1.8100000000000014</c:v>
                </c:pt>
                <c:pt idx="90">
                  <c:v>1.8200000000000014</c:v>
                </c:pt>
                <c:pt idx="91">
                  <c:v>1.8300000000000014</c:v>
                </c:pt>
                <c:pt idx="92">
                  <c:v>1.8400000000000014</c:v>
                </c:pt>
                <c:pt idx="93">
                  <c:v>1.8500000000000014</c:v>
                </c:pt>
                <c:pt idx="94">
                  <c:v>1.8600000000000014</c:v>
                </c:pt>
                <c:pt idx="95">
                  <c:v>1.8700000000000014</c:v>
                </c:pt>
                <c:pt idx="96">
                  <c:v>1.8800000000000014</c:v>
                </c:pt>
                <c:pt idx="97">
                  <c:v>1.8900000000000015</c:v>
                </c:pt>
                <c:pt idx="98">
                  <c:v>1.9000000000000015</c:v>
                </c:pt>
                <c:pt idx="99">
                  <c:v>1.9100000000000015</c:v>
                </c:pt>
                <c:pt idx="100">
                  <c:v>1.9200000000000015</c:v>
                </c:pt>
                <c:pt idx="101">
                  <c:v>1.9300000000000015</c:v>
                </c:pt>
                <c:pt idx="102">
                  <c:v>1.9400000000000015</c:v>
                </c:pt>
                <c:pt idx="103">
                  <c:v>1.9500000000000015</c:v>
                </c:pt>
                <c:pt idx="104">
                  <c:v>1.9600000000000015</c:v>
                </c:pt>
                <c:pt idx="105">
                  <c:v>1.9700000000000015</c:v>
                </c:pt>
                <c:pt idx="106">
                  <c:v>1.9800000000000015</c:v>
                </c:pt>
                <c:pt idx="107">
                  <c:v>1.9900000000000015</c:v>
                </c:pt>
                <c:pt idx="108">
                  <c:v>2.0000000000000013</c:v>
                </c:pt>
                <c:pt idx="109">
                  <c:v>2.0100000000000011</c:v>
                </c:pt>
                <c:pt idx="110">
                  <c:v>2.0200000000000009</c:v>
                </c:pt>
                <c:pt idx="111">
                  <c:v>2.0300000000000007</c:v>
                </c:pt>
                <c:pt idx="112">
                  <c:v>2.0400000000000005</c:v>
                </c:pt>
                <c:pt idx="113">
                  <c:v>2.0500000000000003</c:v>
                </c:pt>
                <c:pt idx="114">
                  <c:v>2.06</c:v>
                </c:pt>
                <c:pt idx="115">
                  <c:v>2.0699999999999998</c:v>
                </c:pt>
                <c:pt idx="116">
                  <c:v>2.0799999999999996</c:v>
                </c:pt>
                <c:pt idx="117">
                  <c:v>2.0899999999999994</c:v>
                </c:pt>
                <c:pt idx="118">
                  <c:v>2.0999999999999992</c:v>
                </c:pt>
                <c:pt idx="119">
                  <c:v>2.109999999999999</c:v>
                </c:pt>
                <c:pt idx="120">
                  <c:v>2.1199999999999988</c:v>
                </c:pt>
                <c:pt idx="121">
                  <c:v>2.1299999999999986</c:v>
                </c:pt>
                <c:pt idx="122">
                  <c:v>2.1399999999999983</c:v>
                </c:pt>
                <c:pt idx="123">
                  <c:v>2.1499999999999981</c:v>
                </c:pt>
                <c:pt idx="124">
                  <c:v>2.1599999999999979</c:v>
                </c:pt>
                <c:pt idx="125">
                  <c:v>2.1699999999999977</c:v>
                </c:pt>
                <c:pt idx="126">
                  <c:v>2.1799999999999975</c:v>
                </c:pt>
                <c:pt idx="127">
                  <c:v>2.1899999999999973</c:v>
                </c:pt>
                <c:pt idx="128">
                  <c:v>2.1999999999999971</c:v>
                </c:pt>
                <c:pt idx="129">
                  <c:v>2.2099999999999969</c:v>
                </c:pt>
                <c:pt idx="130">
                  <c:v>2.2199999999999966</c:v>
                </c:pt>
                <c:pt idx="131">
                  <c:v>2.2299999999999964</c:v>
                </c:pt>
                <c:pt idx="132">
                  <c:v>2.2399999999999962</c:v>
                </c:pt>
                <c:pt idx="133">
                  <c:v>2.249999999999996</c:v>
                </c:pt>
                <c:pt idx="134">
                  <c:v>2.2599999999999958</c:v>
                </c:pt>
                <c:pt idx="135">
                  <c:v>2.2699999999999956</c:v>
                </c:pt>
                <c:pt idx="136">
                  <c:v>2.2799999999999954</c:v>
                </c:pt>
                <c:pt idx="137">
                  <c:v>2.2899999999999952</c:v>
                </c:pt>
                <c:pt idx="138">
                  <c:v>2.2999999999999949</c:v>
                </c:pt>
                <c:pt idx="139">
                  <c:v>2.3099999999999947</c:v>
                </c:pt>
                <c:pt idx="140">
                  <c:v>2.3199999999999945</c:v>
                </c:pt>
                <c:pt idx="141">
                  <c:v>2.3299999999999943</c:v>
                </c:pt>
                <c:pt idx="142">
                  <c:v>2.3399999999999941</c:v>
                </c:pt>
                <c:pt idx="143">
                  <c:v>2.3499999999999939</c:v>
                </c:pt>
                <c:pt idx="144">
                  <c:v>2.3599999999999937</c:v>
                </c:pt>
                <c:pt idx="145">
                  <c:v>2.3699999999999934</c:v>
                </c:pt>
                <c:pt idx="146">
                  <c:v>2.3799999999999932</c:v>
                </c:pt>
                <c:pt idx="147">
                  <c:v>2.389999999999993</c:v>
                </c:pt>
                <c:pt idx="148">
                  <c:v>2.3999999999999928</c:v>
                </c:pt>
                <c:pt idx="149">
                  <c:v>2.4099999999999926</c:v>
                </c:pt>
                <c:pt idx="150">
                  <c:v>2.4199999999999924</c:v>
                </c:pt>
                <c:pt idx="151">
                  <c:v>2.4299999999999922</c:v>
                </c:pt>
                <c:pt idx="152">
                  <c:v>2.439999999999992</c:v>
                </c:pt>
                <c:pt idx="153">
                  <c:v>2.4499999999999917</c:v>
                </c:pt>
                <c:pt idx="154">
                  <c:v>2.4599999999999915</c:v>
                </c:pt>
                <c:pt idx="155">
                  <c:v>2.4699999999999913</c:v>
                </c:pt>
                <c:pt idx="156">
                  <c:v>2.4799999999999911</c:v>
                </c:pt>
                <c:pt idx="157">
                  <c:v>2.4899999999999909</c:v>
                </c:pt>
                <c:pt idx="158">
                  <c:v>2.4999999999999907</c:v>
                </c:pt>
                <c:pt idx="159">
                  <c:v>2.5099999999999905</c:v>
                </c:pt>
                <c:pt idx="160">
                  <c:v>2.5199999999999902</c:v>
                </c:pt>
                <c:pt idx="161">
                  <c:v>2.52999999999999</c:v>
                </c:pt>
                <c:pt idx="162">
                  <c:v>2.5399999999999898</c:v>
                </c:pt>
                <c:pt idx="163">
                  <c:v>2.5499999999999896</c:v>
                </c:pt>
                <c:pt idx="164">
                  <c:v>2.5599999999999894</c:v>
                </c:pt>
                <c:pt idx="165">
                  <c:v>2.5699999999999892</c:v>
                </c:pt>
                <c:pt idx="166">
                  <c:v>2.579999999999989</c:v>
                </c:pt>
                <c:pt idx="167">
                  <c:v>2.5899999999999888</c:v>
                </c:pt>
                <c:pt idx="168">
                  <c:v>2.5999999999999885</c:v>
                </c:pt>
                <c:pt idx="169">
                  <c:v>2.6099999999999883</c:v>
                </c:pt>
                <c:pt idx="170">
                  <c:v>2.6199999999999881</c:v>
                </c:pt>
                <c:pt idx="171">
                  <c:v>2.6299999999999879</c:v>
                </c:pt>
                <c:pt idx="172">
                  <c:v>2.6399999999999877</c:v>
                </c:pt>
                <c:pt idx="173">
                  <c:v>2.6499999999999875</c:v>
                </c:pt>
                <c:pt idx="174">
                  <c:v>2.6599999999999873</c:v>
                </c:pt>
                <c:pt idx="175">
                  <c:v>2.6699999999999871</c:v>
                </c:pt>
                <c:pt idx="176">
                  <c:v>2.6799999999999868</c:v>
                </c:pt>
                <c:pt idx="177">
                  <c:v>2.6899999999999866</c:v>
                </c:pt>
                <c:pt idx="178">
                  <c:v>2.6999999999999864</c:v>
                </c:pt>
                <c:pt idx="179">
                  <c:v>2.7099999999999862</c:v>
                </c:pt>
                <c:pt idx="180">
                  <c:v>2.719999999999986</c:v>
                </c:pt>
                <c:pt idx="181">
                  <c:v>2.7299999999999858</c:v>
                </c:pt>
                <c:pt idx="182">
                  <c:v>2.7399999999999856</c:v>
                </c:pt>
                <c:pt idx="183">
                  <c:v>2.7499999999999853</c:v>
                </c:pt>
                <c:pt idx="184">
                  <c:v>2.7599999999999851</c:v>
                </c:pt>
                <c:pt idx="185">
                  <c:v>2.7699999999999849</c:v>
                </c:pt>
                <c:pt idx="186">
                  <c:v>2.7799999999999847</c:v>
                </c:pt>
                <c:pt idx="187">
                  <c:v>2.7899999999999845</c:v>
                </c:pt>
                <c:pt idx="188">
                  <c:v>2.7999999999999843</c:v>
                </c:pt>
                <c:pt idx="189">
                  <c:v>2.8099999999999841</c:v>
                </c:pt>
                <c:pt idx="190">
                  <c:v>2.8199999999999839</c:v>
                </c:pt>
                <c:pt idx="191">
                  <c:v>2.8299999999999836</c:v>
                </c:pt>
                <c:pt idx="192">
                  <c:v>2.8399999999999834</c:v>
                </c:pt>
                <c:pt idx="193">
                  <c:v>2.8499999999999832</c:v>
                </c:pt>
                <c:pt idx="194">
                  <c:v>2.859999999999983</c:v>
                </c:pt>
                <c:pt idx="195">
                  <c:v>2.8699999999999828</c:v>
                </c:pt>
                <c:pt idx="196">
                  <c:v>2.8799999999999826</c:v>
                </c:pt>
                <c:pt idx="197">
                  <c:v>2.8899999999999824</c:v>
                </c:pt>
                <c:pt idx="198">
                  <c:v>2.8999999999999821</c:v>
                </c:pt>
                <c:pt idx="199">
                  <c:v>2.9099999999999819</c:v>
                </c:pt>
                <c:pt idx="200">
                  <c:v>2.9199999999999817</c:v>
                </c:pt>
                <c:pt idx="201">
                  <c:v>2.9299999999999815</c:v>
                </c:pt>
                <c:pt idx="202">
                  <c:v>2.9399999999999813</c:v>
                </c:pt>
                <c:pt idx="203">
                  <c:v>2.9499999999999811</c:v>
                </c:pt>
                <c:pt idx="204">
                  <c:v>2.9599999999999809</c:v>
                </c:pt>
                <c:pt idx="205">
                  <c:v>2.9699999999999807</c:v>
                </c:pt>
                <c:pt idx="206">
                  <c:v>2.9799999999999804</c:v>
                </c:pt>
                <c:pt idx="207">
                  <c:v>2.9899999999999802</c:v>
                </c:pt>
                <c:pt idx="208">
                  <c:v>2.99999999999998</c:v>
                </c:pt>
                <c:pt idx="209">
                  <c:v>3.0099999999999798</c:v>
                </c:pt>
                <c:pt idx="210">
                  <c:v>3.0199999999999796</c:v>
                </c:pt>
                <c:pt idx="211">
                  <c:v>3.0299999999999794</c:v>
                </c:pt>
                <c:pt idx="212">
                  <c:v>3.0399999999999792</c:v>
                </c:pt>
                <c:pt idx="213">
                  <c:v>3.049999999999979</c:v>
                </c:pt>
                <c:pt idx="214">
                  <c:v>3.0599999999999787</c:v>
                </c:pt>
                <c:pt idx="215">
                  <c:v>3.0699999999999785</c:v>
                </c:pt>
                <c:pt idx="216">
                  <c:v>3.0799999999999783</c:v>
                </c:pt>
                <c:pt idx="217">
                  <c:v>3.0899999999999781</c:v>
                </c:pt>
                <c:pt idx="218">
                  <c:v>3.0999999999999779</c:v>
                </c:pt>
                <c:pt idx="219">
                  <c:v>3.1099999999999777</c:v>
                </c:pt>
                <c:pt idx="220">
                  <c:v>3.1199999999999775</c:v>
                </c:pt>
                <c:pt idx="221">
                  <c:v>3.1299999999999772</c:v>
                </c:pt>
                <c:pt idx="222">
                  <c:v>3.139999999999977</c:v>
                </c:pt>
                <c:pt idx="223">
                  <c:v>3.1499999999999768</c:v>
                </c:pt>
                <c:pt idx="224">
                  <c:v>3.1599999999999766</c:v>
                </c:pt>
                <c:pt idx="225">
                  <c:v>3.1699999999999764</c:v>
                </c:pt>
                <c:pt idx="226">
                  <c:v>3.1799999999999762</c:v>
                </c:pt>
                <c:pt idx="227">
                  <c:v>3.189999999999976</c:v>
                </c:pt>
                <c:pt idx="228">
                  <c:v>3.1999999999999758</c:v>
                </c:pt>
                <c:pt idx="229">
                  <c:v>3.2099999999999755</c:v>
                </c:pt>
                <c:pt idx="230">
                  <c:v>3.2199999999999753</c:v>
                </c:pt>
                <c:pt idx="231">
                  <c:v>3.2299999999999751</c:v>
                </c:pt>
                <c:pt idx="232">
                  <c:v>3.2399999999999749</c:v>
                </c:pt>
                <c:pt idx="233">
                  <c:v>3.2499999999999747</c:v>
                </c:pt>
                <c:pt idx="234">
                  <c:v>3.2599999999999745</c:v>
                </c:pt>
                <c:pt idx="235">
                  <c:v>3.2699999999999743</c:v>
                </c:pt>
                <c:pt idx="236">
                  <c:v>3.279999999999974</c:v>
                </c:pt>
                <c:pt idx="237">
                  <c:v>3.2899999999999738</c:v>
                </c:pt>
                <c:pt idx="238">
                  <c:v>3.2999999999999736</c:v>
                </c:pt>
                <c:pt idx="239">
                  <c:v>3.3099999999999734</c:v>
                </c:pt>
                <c:pt idx="240">
                  <c:v>3.3199999999999732</c:v>
                </c:pt>
                <c:pt idx="241">
                  <c:v>3.329999999999973</c:v>
                </c:pt>
                <c:pt idx="242">
                  <c:v>3.3399999999999728</c:v>
                </c:pt>
                <c:pt idx="243">
                  <c:v>3.3499999999999726</c:v>
                </c:pt>
                <c:pt idx="244">
                  <c:v>3.3599999999999723</c:v>
                </c:pt>
                <c:pt idx="245">
                  <c:v>3.3699999999999721</c:v>
                </c:pt>
                <c:pt idx="246">
                  <c:v>3.3799999999999719</c:v>
                </c:pt>
                <c:pt idx="247">
                  <c:v>3.3899999999999717</c:v>
                </c:pt>
                <c:pt idx="248">
                  <c:v>3.3999999999999715</c:v>
                </c:pt>
                <c:pt idx="249">
                  <c:v>3.4099999999999713</c:v>
                </c:pt>
                <c:pt idx="250">
                  <c:v>3.4199999999999711</c:v>
                </c:pt>
                <c:pt idx="251">
                  <c:v>3.4299999999999708</c:v>
                </c:pt>
                <c:pt idx="252">
                  <c:v>3.4399999999999706</c:v>
                </c:pt>
                <c:pt idx="253">
                  <c:v>3.4499999999999704</c:v>
                </c:pt>
                <c:pt idx="254">
                  <c:v>3.4599999999999702</c:v>
                </c:pt>
                <c:pt idx="255">
                  <c:v>3.46999999999997</c:v>
                </c:pt>
                <c:pt idx="256">
                  <c:v>3.4799999999999698</c:v>
                </c:pt>
                <c:pt idx="257">
                  <c:v>3.4899999999999696</c:v>
                </c:pt>
                <c:pt idx="258">
                  <c:v>3.4999999999999694</c:v>
                </c:pt>
                <c:pt idx="259">
                  <c:v>3.5099999999999691</c:v>
                </c:pt>
                <c:pt idx="260">
                  <c:v>3.5199999999999689</c:v>
                </c:pt>
                <c:pt idx="261">
                  <c:v>3.5299999999999687</c:v>
                </c:pt>
                <c:pt idx="262">
                  <c:v>3.5399999999999685</c:v>
                </c:pt>
                <c:pt idx="263">
                  <c:v>3.5499999999999683</c:v>
                </c:pt>
                <c:pt idx="264">
                  <c:v>3.5599999999999681</c:v>
                </c:pt>
                <c:pt idx="265">
                  <c:v>3.5699999999999679</c:v>
                </c:pt>
                <c:pt idx="266">
                  <c:v>3.5799999999999677</c:v>
                </c:pt>
                <c:pt idx="267">
                  <c:v>3.5899999999999674</c:v>
                </c:pt>
                <c:pt idx="268">
                  <c:v>3.5999999999999672</c:v>
                </c:pt>
                <c:pt idx="269">
                  <c:v>3.609999999999967</c:v>
                </c:pt>
                <c:pt idx="270">
                  <c:v>3.6199999999999668</c:v>
                </c:pt>
                <c:pt idx="271">
                  <c:v>3.6299999999999666</c:v>
                </c:pt>
                <c:pt idx="272">
                  <c:v>3.6399999999999664</c:v>
                </c:pt>
                <c:pt idx="273">
                  <c:v>3.6499999999999662</c:v>
                </c:pt>
                <c:pt idx="274">
                  <c:v>3.6599999999999659</c:v>
                </c:pt>
                <c:pt idx="275">
                  <c:v>3.6699999999999657</c:v>
                </c:pt>
                <c:pt idx="276">
                  <c:v>3.6799999999999655</c:v>
                </c:pt>
                <c:pt idx="277">
                  <c:v>3.6899999999999653</c:v>
                </c:pt>
                <c:pt idx="278">
                  <c:v>3.6999999999999651</c:v>
                </c:pt>
                <c:pt idx="279">
                  <c:v>3.7099999999999649</c:v>
                </c:pt>
                <c:pt idx="280">
                  <c:v>3.7199999999999647</c:v>
                </c:pt>
                <c:pt idx="281">
                  <c:v>3.7299999999999645</c:v>
                </c:pt>
                <c:pt idx="282">
                  <c:v>3.7399999999999642</c:v>
                </c:pt>
                <c:pt idx="283">
                  <c:v>3.749999999999964</c:v>
                </c:pt>
                <c:pt idx="284">
                  <c:v>3.7599999999999638</c:v>
                </c:pt>
                <c:pt idx="285">
                  <c:v>3.7699999999999636</c:v>
                </c:pt>
                <c:pt idx="286">
                  <c:v>3.7799999999999634</c:v>
                </c:pt>
                <c:pt idx="287">
                  <c:v>3.7899999999999632</c:v>
                </c:pt>
                <c:pt idx="288">
                  <c:v>3.799999999999963</c:v>
                </c:pt>
                <c:pt idx="289">
                  <c:v>3.8099999999999627</c:v>
                </c:pt>
                <c:pt idx="290">
                  <c:v>3.8199999999999625</c:v>
                </c:pt>
                <c:pt idx="291">
                  <c:v>3.8299999999999623</c:v>
                </c:pt>
                <c:pt idx="292">
                  <c:v>3.8399999999999621</c:v>
                </c:pt>
                <c:pt idx="293">
                  <c:v>3.8499999999999619</c:v>
                </c:pt>
                <c:pt idx="294">
                  <c:v>3.8599999999999617</c:v>
                </c:pt>
                <c:pt idx="295">
                  <c:v>3.8699999999999615</c:v>
                </c:pt>
                <c:pt idx="296">
                  <c:v>3.8799999999999613</c:v>
                </c:pt>
                <c:pt idx="297">
                  <c:v>3.889999999999961</c:v>
                </c:pt>
                <c:pt idx="298">
                  <c:v>3.8999999999999608</c:v>
                </c:pt>
                <c:pt idx="299">
                  <c:v>3.9099999999999606</c:v>
                </c:pt>
                <c:pt idx="300">
                  <c:v>3.9199999999999604</c:v>
                </c:pt>
                <c:pt idx="301">
                  <c:v>3.9299999999999602</c:v>
                </c:pt>
                <c:pt idx="302">
                  <c:v>3.93999999999996</c:v>
                </c:pt>
                <c:pt idx="303">
                  <c:v>3.9499999999999598</c:v>
                </c:pt>
                <c:pt idx="304">
                  <c:v>3.9599999999999596</c:v>
                </c:pt>
                <c:pt idx="305">
                  <c:v>3.9699999999999593</c:v>
                </c:pt>
                <c:pt idx="306">
                  <c:v>3.9799999999999591</c:v>
                </c:pt>
                <c:pt idx="307">
                  <c:v>3.9899999999999589</c:v>
                </c:pt>
                <c:pt idx="308">
                  <c:v>3.9999999999999587</c:v>
                </c:pt>
                <c:pt idx="309">
                  <c:v>4.0099999999999589</c:v>
                </c:pt>
                <c:pt idx="310">
                  <c:v>4.0199999999999587</c:v>
                </c:pt>
                <c:pt idx="311">
                  <c:v>4.0299999999999585</c:v>
                </c:pt>
                <c:pt idx="312">
                  <c:v>4.0399999999999583</c:v>
                </c:pt>
                <c:pt idx="313">
                  <c:v>4.0499999999999581</c:v>
                </c:pt>
                <c:pt idx="314">
                  <c:v>4.0599999999999579</c:v>
                </c:pt>
                <c:pt idx="315">
                  <c:v>4.0699999999999577</c:v>
                </c:pt>
                <c:pt idx="316">
                  <c:v>4.0799999999999574</c:v>
                </c:pt>
                <c:pt idx="317">
                  <c:v>4.0899999999999572</c:v>
                </c:pt>
                <c:pt idx="318">
                  <c:v>4.099999999999957</c:v>
                </c:pt>
                <c:pt idx="319">
                  <c:v>4.1099999999999568</c:v>
                </c:pt>
                <c:pt idx="320">
                  <c:v>4.1199999999999566</c:v>
                </c:pt>
                <c:pt idx="321">
                  <c:v>4.1299999999999564</c:v>
                </c:pt>
                <c:pt idx="322">
                  <c:v>4.1399999999999562</c:v>
                </c:pt>
                <c:pt idx="323">
                  <c:v>4.1499999999999559</c:v>
                </c:pt>
                <c:pt idx="324">
                  <c:v>4.1599999999999557</c:v>
                </c:pt>
                <c:pt idx="325">
                  <c:v>4.1699999999999555</c:v>
                </c:pt>
                <c:pt idx="326">
                  <c:v>4.1799999999999553</c:v>
                </c:pt>
                <c:pt idx="327">
                  <c:v>4.1899999999999551</c:v>
                </c:pt>
                <c:pt idx="328">
                  <c:v>4.1999999999999549</c:v>
                </c:pt>
                <c:pt idx="329">
                  <c:v>4.2099999999999547</c:v>
                </c:pt>
                <c:pt idx="330">
                  <c:v>4.2199999999999545</c:v>
                </c:pt>
                <c:pt idx="331">
                  <c:v>4.2299999999999542</c:v>
                </c:pt>
                <c:pt idx="332">
                  <c:v>4.239999999999954</c:v>
                </c:pt>
                <c:pt idx="333">
                  <c:v>4.2499999999999538</c:v>
                </c:pt>
                <c:pt idx="334">
                  <c:v>4.2599999999999536</c:v>
                </c:pt>
                <c:pt idx="335">
                  <c:v>4.2699999999999534</c:v>
                </c:pt>
                <c:pt idx="336">
                  <c:v>4.2799999999999532</c:v>
                </c:pt>
                <c:pt idx="337">
                  <c:v>4.289999999999953</c:v>
                </c:pt>
                <c:pt idx="338">
                  <c:v>4.2999999999999527</c:v>
                </c:pt>
                <c:pt idx="339">
                  <c:v>4.3099999999999525</c:v>
                </c:pt>
                <c:pt idx="340">
                  <c:v>4.3199999999999523</c:v>
                </c:pt>
                <c:pt idx="341">
                  <c:v>4.3299999999999521</c:v>
                </c:pt>
                <c:pt idx="342">
                  <c:v>4.3399999999999519</c:v>
                </c:pt>
                <c:pt idx="343">
                  <c:v>4.3499999999999517</c:v>
                </c:pt>
                <c:pt idx="344">
                  <c:v>4.3599999999999515</c:v>
                </c:pt>
                <c:pt idx="345">
                  <c:v>4.3699999999999513</c:v>
                </c:pt>
                <c:pt idx="346">
                  <c:v>4.379999999999951</c:v>
                </c:pt>
              </c:numCache>
            </c:numRef>
          </c:xVal>
          <c:yVal>
            <c:numRef>
              <c:f>'Optimization 3'!$AK$131:$AK$477</c:f>
              <c:numCache>
                <c:formatCode>General</c:formatCode>
                <c:ptCount val="347"/>
                <c:pt idx="0">
                  <c:v>45.101968812915622</c:v>
                </c:pt>
                <c:pt idx="1">
                  <c:v>43.761485312024092</c:v>
                </c:pt>
                <c:pt idx="2">
                  <c:v>42.469463676525415</c:v>
                </c:pt>
                <c:pt idx="3">
                  <c:v>41.224122461831868</c:v>
                </c:pt>
                <c:pt idx="4">
                  <c:v>40.023864641872819</c:v>
                </c:pt>
                <c:pt idx="5">
                  <c:v>38.867257716988995</c:v>
                </c:pt>
                <c:pt idx="6">
                  <c:v>37.753014421916696</c:v>
                </c:pt>
                <c:pt idx="7">
                  <c:v>36.679974077887351</c:v>
                </c:pt>
                <c:pt idx="8">
                  <c:v>35.647084575968456</c:v>
                </c:pt>
                <c:pt idx="9">
                  <c:v>34.653384958730967</c:v>
                </c:pt>
                <c:pt idx="10">
                  <c:v>33.6979885761506</c:v>
                </c:pt>
                <c:pt idx="11">
                  <c:v>32.780066822161274</c:v>
                </c:pt>
                <c:pt idx="12">
                  <c:v>31.898833503666065</c:v>
                </c:pt>
                <c:pt idx="13">
                  <c:v>31.053529947239024</c:v>
                </c:pt>
                <c:pt idx="14">
                  <c:v>30.243411003076606</c:v>
                </c:pt>
                <c:pt idx="15">
                  <c:v>29.467732153585001</c:v>
                </c:pt>
                <c:pt idx="16">
                  <c:v>28.725737968032387</c:v>
                </c:pt>
                <c:pt idx="17">
                  <c:v>28.016652158458065</c:v>
                </c:pt>
                <c:pt idx="18">
                  <c:v>27.339669480708856</c:v>
                </c:pt>
                <c:pt idx="19">
                  <c:v>26.693949685900812</c:v>
                </c:pt>
                <c:pt idx="20">
                  <c:v>26.078613662912755</c:v>
                </c:pt>
                <c:pt idx="21">
                  <c:v>25.492741826437054</c:v>
                </c:pt>
                <c:pt idx="22">
                  <c:v>24.935374705560001</c:v>
                </c:pt>
                <c:pt idx="23">
                  <c:v>24.396844153406825</c:v>
                </c:pt>
                <c:pt idx="24">
                  <c:v>23.878202624270575</c:v>
                </c:pt>
                <c:pt idx="25">
                  <c:v>23.385200642605177</c:v>
                </c:pt>
                <c:pt idx="26">
                  <c:v>22.916757994805593</c:v>
                </c:pt>
                <c:pt idx="27">
                  <c:v>22.471782520280534</c:v>
                </c:pt>
                <c:pt idx="28">
                  <c:v>22.049178192213621</c:v>
                </c:pt>
                <c:pt idx="29">
                  <c:v>21.647853151947363</c:v>
                </c:pt>
                <c:pt idx="30">
                  <c:v>21.266727381998987</c:v>
                </c:pt>
                <c:pt idx="31">
                  <c:v>20.90473976563948</c:v>
                </c:pt>
                <c:pt idx="32">
                  <c:v>20.560854349538015</c:v>
                </c:pt>
                <c:pt idx="33">
                  <c:v>20.234065693721671</c:v>
                </c:pt>
                <c:pt idx="34">
                  <c:v>19.923403254969138</c:v>
                </c:pt>
                <c:pt idx="35">
                  <c:v>19.627934802374849</c:v>
                </c:pt>
                <c:pt idx="36">
                  <c:v>19.346768905462405</c:v>
                </c:pt>
                <c:pt idx="37">
                  <c:v>19.079056565570955</c:v>
                </c:pt>
                <c:pt idx="38">
                  <c:v>18.823992081011653</c:v>
                </c:pt>
                <c:pt idx="39">
                  <c:v>18.580813247089637</c:v>
                </c:pt>
                <c:pt idx="40">
                  <c:v>18.348800995240051</c:v>
                </c:pt>
                <c:pt idx="41">
                  <c:v>18.127278573033919</c:v>
                </c:pt>
                <c:pt idx="42">
                  <c:v>17.915610360350417</c:v>
                </c:pt>
                <c:pt idx="43">
                  <c:v>17.713200408046813</c:v>
                </c:pt>
                <c:pt idx="44">
                  <c:v>17.519490775165419</c:v>
                </c:pt>
                <c:pt idx="45">
                  <c:v>17.333959730008392</c:v>
                </c:pt>
                <c:pt idx="46">
                  <c:v>17.156119869932503</c:v>
                </c:pt>
                <c:pt idx="47">
                  <c:v>16.98551620490333</c:v>
                </c:pt>
                <c:pt idx="48">
                  <c:v>16.82172424096099</c:v>
                </c:pt>
                <c:pt idx="49">
                  <c:v>16.664348091910423</c:v>
                </c:pt>
                <c:pt idx="50">
                  <c:v>16.513018640793899</c:v>
                </c:pt>
                <c:pt idx="51">
                  <c:v>16.36739176699167</c:v>
                </c:pt>
                <c:pt idx="52">
                  <c:v>16.227146650057382</c:v>
                </c:pt>
                <c:pt idx="53">
                  <c:v>16.091984157528085</c:v>
                </c:pt>
                <c:pt idx="54">
                  <c:v>15.961625320847112</c:v>
                </c:pt>
                <c:pt idx="55">
                  <c:v>15.835809901094713</c:v>
                </c:pt>
                <c:pt idx="56">
                  <c:v>15.714295044334682</c:v>
                </c:pt>
                <c:pt idx="57">
                  <c:v>15.596854024959853</c:v>
                </c:pt>
                <c:pt idx="58">
                  <c:v>15.483275074374147</c:v>
                </c:pt>
                <c:pt idx="59">
                  <c:v>15.373360291610604</c:v>
                </c:pt>
                <c:pt idx="60">
                  <c:v>15.266924631991444</c:v>
                </c:pt>
                <c:pt idx="61">
                  <c:v>15.163794969637157</c:v>
                </c:pt>
                <c:pt idx="62">
                  <c:v>15.063809229481503</c:v>
                </c:pt>
                <c:pt idx="63">
                  <c:v>14.966815584414682</c:v>
                </c:pt>
                <c:pt idx="64">
                  <c:v>14.872671713228035</c:v>
                </c:pt>
                <c:pt idx="65">
                  <c:v>14.781244115147238</c:v>
                </c:pt>
                <c:pt idx="66">
                  <c:v>14.692407476898934</c:v>
                </c:pt>
                <c:pt idx="67">
                  <c:v>14.6060440884435</c:v>
                </c:pt>
                <c:pt idx="68">
                  <c:v>14.522043303712962</c:v>
                </c:pt>
                <c:pt idx="69">
                  <c:v>14.440301042909079</c:v>
                </c:pt>
                <c:pt idx="70">
                  <c:v>14.36071933313559</c:v>
                </c:pt>
                <c:pt idx="71">
                  <c:v>14.283205884356784</c:v>
                </c:pt>
                <c:pt idx="72">
                  <c:v>14.207673697886149</c:v>
                </c:pt>
                <c:pt idx="73">
                  <c:v>14.134040704814067</c:v>
                </c:pt>
                <c:pt idx="74">
                  <c:v>14.062229431978725</c:v>
                </c:pt>
                <c:pt idx="75">
                  <c:v>13.992166693268729</c:v>
                </c:pt>
                <c:pt idx="76">
                  <c:v>13.923783304220384</c:v>
                </c:pt>
                <c:pt idx="77">
                  <c:v>13.857013818034579</c:v>
                </c:pt>
                <c:pt idx="78">
                  <c:v>13.791796281290107</c:v>
                </c:pt>
                <c:pt idx="79">
                  <c:v>13.728072007770518</c:v>
                </c:pt>
                <c:pt idx="80">
                  <c:v>13.665785368951626</c:v>
                </c:pt>
                <c:pt idx="81">
                  <c:v>13.604883599817246</c:v>
                </c:pt>
                <c:pt idx="82">
                  <c:v>13.545316618780701</c:v>
                </c:pt>
                <c:pt idx="83">
                  <c:v>13.487036860591868</c:v>
                </c:pt>
                <c:pt idx="84">
                  <c:v>13.429999121202551</c:v>
                </c:pt>
                <c:pt idx="85">
                  <c:v>13.374160413648939</c:v>
                </c:pt>
                <c:pt idx="86">
                  <c:v>13.319479834087966</c:v>
                </c:pt>
                <c:pt idx="87">
                  <c:v>13.265918437196813</c:v>
                </c:pt>
                <c:pt idx="88">
                  <c:v>13.213439120209967</c:v>
                </c:pt>
                <c:pt idx="89">
                  <c:v>13.162006514928809</c:v>
                </c:pt>
                <c:pt idx="90">
                  <c:v>13.111586887093848</c:v>
                </c:pt>
                <c:pt idx="91">
                  <c:v>13.062148042559336</c:v>
                </c:pt>
                <c:pt idx="92">
                  <c:v>13.013659239756663</c:v>
                </c:pt>
                <c:pt idx="93">
                  <c:v>12.966091107974888</c:v>
                </c:pt>
                <c:pt idx="94">
                  <c:v>12.919415571024516</c:v>
                </c:pt>
                <c:pt idx="95">
                  <c:v>12.873605775886697</c:v>
                </c:pt>
                <c:pt idx="96">
                  <c:v>12.828636025981368</c:v>
                </c:pt>
                <c:pt idx="97">
                  <c:v>12.784481718717634</c:v>
                </c:pt>
                <c:pt idx="98">
                  <c:v>12.741119287016456</c:v>
                </c:pt>
                <c:pt idx="99">
                  <c:v>12.698526144520185</c:v>
                </c:pt>
                <c:pt idx="100">
                  <c:v>12.656680634226044</c:v>
                </c:pt>
                <c:pt idx="101">
                  <c:v>12.615561980301443</c:v>
                </c:pt>
                <c:pt idx="102">
                  <c:v>12.575150242857516</c:v>
                </c:pt>
                <c:pt idx="103">
                  <c:v>12.53542627547472</c:v>
                </c:pt>
                <c:pt idx="104">
                  <c:v>12.496371685290502</c:v>
                </c:pt>
                <c:pt idx="105">
                  <c:v>12.457968795472919</c:v>
                </c:pt>
                <c:pt idx="106">
                  <c:v>12.420200609917991</c:v>
                </c:pt>
                <c:pt idx="107">
                  <c:v>12.383050780020602</c:v>
                </c:pt>
                <c:pt idx="108">
                  <c:v>12.346503573379914</c:v>
                </c:pt>
                <c:pt idx="109">
                  <c:v>12.310543844310892</c:v>
                </c:pt>
                <c:pt idx="110">
                  <c:v>12.275157006042448</c:v>
                </c:pt>
                <c:pt idx="111">
                  <c:v>12.240329004492276</c:v>
                </c:pt>
                <c:pt idx="112">
                  <c:v>12.206046293515708</c:v>
                </c:pt>
                <c:pt idx="113">
                  <c:v>12.172295811533788</c:v>
                </c:pt>
                <c:pt idx="114">
                  <c:v>12.139064959452412</c:v>
                </c:pt>
                <c:pt idx="115">
                  <c:v>12.106341579790636</c:v>
                </c:pt>
                <c:pt idx="116">
                  <c:v>12.074113936942142</c:v>
                </c:pt>
                <c:pt idx="117">
                  <c:v>12.042370698499225</c:v>
                </c:pt>
                <c:pt idx="118">
                  <c:v>12.011100917573362</c:v>
                </c:pt>
                <c:pt idx="119">
                  <c:v>11.980294016051262</c:v>
                </c:pt>
                <c:pt idx="120">
                  <c:v>11.949939768729314</c:v>
                </c:pt>
                <c:pt idx="121">
                  <c:v>11.920028288273459</c:v>
                </c:pt>
                <c:pt idx="122">
                  <c:v>11.890550010954724</c:v>
                </c:pt>
                <c:pt idx="123">
                  <c:v>11.861495683114534</c:v>
                </c:pt>
                <c:pt idx="124">
                  <c:v>11.832856348316373</c:v>
                </c:pt>
                <c:pt idx="125">
                  <c:v>11.804623335143926</c:v>
                </c:pt>
                <c:pt idx="126">
                  <c:v>11.776788245607742</c:v>
                </c:pt>
                <c:pt idx="127">
                  <c:v>11.749342944125663</c:v>
                </c:pt>
                <c:pt idx="128">
                  <c:v>11.722279547043781</c:v>
                </c:pt>
                <c:pt idx="129">
                  <c:v>11.695590412667576</c:v>
                </c:pt>
                <c:pt idx="130">
                  <c:v>11.669268131774222</c:v>
                </c:pt>
                <c:pt idx="131">
                  <c:v>11.64330551857916</c:v>
                </c:pt>
                <c:pt idx="132">
                  <c:v>11.61769560213185</c:v>
                </c:pt>
                <c:pt idx="133">
                  <c:v>11.592431618116875</c:v>
                </c:pt>
                <c:pt idx="134">
                  <c:v>11.567507001038372</c:v>
                </c:pt>
                <c:pt idx="135">
                  <c:v>11.542915376766786</c:v>
                </c:pt>
                <c:pt idx="136">
                  <c:v>11.518650555428716</c:v>
                </c:pt>
                <c:pt idx="137">
                  <c:v>11.494706524621135</c:v>
                </c:pt>
                <c:pt idx="138">
                  <c:v>11.471077442933133</c:v>
                </c:pt>
                <c:pt idx="139">
                  <c:v>11.447757633758695</c:v>
                </c:pt>
                <c:pt idx="140">
                  <c:v>11.424741579385449</c:v>
                </c:pt>
                <c:pt idx="141">
                  <c:v>11.402023915344987</c:v>
                </c:pt>
                <c:pt idx="142">
                  <c:v>11.379599425011314</c:v>
                </c:pt>
                <c:pt idx="143">
                  <c:v>11.357463034434758</c:v>
                </c:pt>
                <c:pt idx="144">
                  <c:v>11.335609807399251</c:v>
                </c:pt>
                <c:pt idx="145">
                  <c:v>11.314034940691842</c:v>
                </c:pt>
                <c:pt idx="146">
                  <c:v>11.292733759573903</c:v>
                </c:pt>
                <c:pt idx="147">
                  <c:v>11.271701713443674</c:v>
                </c:pt>
                <c:pt idx="148">
                  <c:v>11.250934371681105</c:v>
                </c:pt>
                <c:pt idx="149">
                  <c:v>11.230427419665792</c:v>
                </c:pt>
                <c:pt idx="150">
                  <c:v>11.210176654959668</c:v>
                </c:pt>
                <c:pt idx="151">
                  <c:v>11.19017798364661</c:v>
                </c:pt>
                <c:pt idx="152">
                  <c:v>11.170427416821147</c:v>
                </c:pt>
                <c:pt idx="153">
                  <c:v>11.150921067219537</c:v>
                </c:pt>
                <c:pt idx="154">
                  <c:v>11.13165514598621</c:v>
                </c:pt>
                <c:pt idx="155">
                  <c:v>11.112625959569284</c:v>
                </c:pt>
                <c:pt idx="156">
                  <c:v>11.093829906739247</c:v>
                </c:pt>
                <c:pt idx="157">
                  <c:v>11.075263475724924</c:v>
                </c:pt>
                <c:pt idx="158">
                  <c:v>11.056923241461565</c:v>
                </c:pt>
                <c:pt idx="159">
                  <c:v>11.038805862945683</c:v>
                </c:pt>
                <c:pt idx="160">
                  <c:v>11.020908080691955</c:v>
                </c:pt>
                <c:pt idx="161">
                  <c:v>11.003226714287637</c:v>
                </c:pt>
                <c:pt idx="162">
                  <c:v>10.985758660039965</c:v>
                </c:pt>
                <c:pt idx="163">
                  <c:v>10.968500888712491</c:v>
                </c:pt>
                <c:pt idx="164">
                  <c:v>10.951450443346634</c:v>
                </c:pt>
                <c:pt idx="165">
                  <c:v>10.93460443716422</c:v>
                </c:pt>
                <c:pt idx="166">
                  <c:v>10.917960051548084</c:v>
                </c:pt>
                <c:pt idx="167">
                  <c:v>10.901514534096849</c:v>
                </c:pt>
                <c:pt idx="168">
                  <c:v>10.885265196751103</c:v>
                </c:pt>
                <c:pt idx="169">
                  <c:v>10.869209413987569</c:v>
                </c:pt>
                <c:pt idx="170">
                  <c:v>10.853344621078701</c:v>
                </c:pt>
                <c:pt idx="171">
                  <c:v>10.837668312414781</c:v>
                </c:pt>
                <c:pt idx="172">
                  <c:v>10.822178039885916</c:v>
                </c:pt>
                <c:pt idx="173">
                  <c:v>10.806871411321481</c:v>
                </c:pt>
                <c:pt idx="174">
                  <c:v>10.791746088984713</c:v>
                </c:pt>
                <c:pt idx="175">
                  <c:v>10.776799788119977</c:v>
                </c:pt>
                <c:pt idx="176">
                  <c:v>10.762030275550906</c:v>
                </c:pt>
                <c:pt idx="177">
                  <c:v>10.747435368326968</c:v>
                </c:pt>
                <c:pt idx="178">
                  <c:v>10.733012932416843</c:v>
                </c:pt>
                <c:pt idx="179">
                  <c:v>10.718760881446538</c:v>
                </c:pt>
                <c:pt idx="180">
                  <c:v>10.704677175480613</c:v>
                </c:pt>
                <c:pt idx="181">
                  <c:v>10.690759819844668</c:v>
                </c:pt>
                <c:pt idx="182">
                  <c:v>10.677006863987652</c:v>
                </c:pt>
                <c:pt idx="183">
                  <c:v>10.663416400382282</c:v>
                </c:pt>
                <c:pt idx="184">
                  <c:v>10.649986563462258</c:v>
                </c:pt>
                <c:pt idx="185">
                  <c:v>10.636715528594703</c:v>
                </c:pt>
                <c:pt idx="186">
                  <c:v>10.623601511086688</c:v>
                </c:pt>
                <c:pt idx="187">
                  <c:v>10.610642765224329</c:v>
                </c:pt>
                <c:pt idx="188">
                  <c:v>10.597837583343402</c:v>
                </c:pt>
                <c:pt idx="189">
                  <c:v>10.585184294930283</c:v>
                </c:pt>
                <c:pt idx="190">
                  <c:v>10.572681265751925</c:v>
                </c:pt>
                <c:pt idx="191">
                  <c:v>10.560326897014138</c:v>
                </c:pt>
                <c:pt idx="192">
                  <c:v>10.548119624546697</c:v>
                </c:pt>
                <c:pt idx="193">
                  <c:v>10.536057918014736</c:v>
                </c:pt>
                <c:pt idx="194">
                  <c:v>10.524140280155189</c:v>
                </c:pt>
                <c:pt idx="195">
                  <c:v>10.512365246037504</c:v>
                </c:pt>
                <c:pt idx="196">
                  <c:v>10.50073138234773</c:v>
                </c:pt>
                <c:pt idx="197">
                  <c:v>10.489237286695186</c:v>
                </c:pt>
                <c:pt idx="198">
                  <c:v>10.47788158694093</c:v>
                </c:pt>
                <c:pt idx="199">
                  <c:v>10.466662940547131</c:v>
                </c:pt>
                <c:pt idx="200">
                  <c:v>10.455580033946871</c:v>
                </c:pt>
                <c:pt idx="201">
                  <c:v>10.444631581933439</c:v>
                </c:pt>
                <c:pt idx="202">
                  <c:v>10.4338163270686</c:v>
                </c:pt>
                <c:pt idx="203">
                  <c:v>10.423133039109135</c:v>
                </c:pt>
                <c:pt idx="204">
                  <c:v>10.412580514451022</c:v>
                </c:pt>
                <c:pt idx="205">
                  <c:v>10.402157575590792</c:v>
                </c:pt>
                <c:pt idx="206">
                  <c:v>10.391863070603268</c:v>
                </c:pt>
                <c:pt idx="207">
                  <c:v>10.381695872635413</c:v>
                </c:pt>
                <c:pt idx="208">
                  <c:v>10.371654879415571</c:v>
                </c:pt>
                <c:pt idx="209">
                  <c:v>10.36173901277761</c:v>
                </c:pt>
                <c:pt idx="210">
                  <c:v>10.351947218199664</c:v>
                </c:pt>
                <c:pt idx="211">
                  <c:v>10.342278464356825</c:v>
                </c:pt>
                <c:pt idx="212">
                  <c:v>10.332731742687352</c:v>
                </c:pt>
                <c:pt idx="213">
                  <c:v>10.323306066972165</c:v>
                </c:pt>
                <c:pt idx="214">
                  <c:v>10.314000472926923</c:v>
                </c:pt>
                <c:pt idx="215">
                  <c:v>10.304814017806589</c:v>
                </c:pt>
                <c:pt idx="216">
                  <c:v>10.295745780021864</c:v>
                </c:pt>
                <c:pt idx="217">
                  <c:v>10.286794858767268</c:v>
                </c:pt>
                <c:pt idx="218">
                  <c:v>10.277960373660495</c:v>
                </c:pt>
                <c:pt idx="219">
                  <c:v>10.269241464392648</c:v>
                </c:pt>
                <c:pt idx="220">
                  <c:v>10.260637290389123</c:v>
                </c:pt>
                <c:pt idx="221">
                  <c:v>10.25214703048074</c:v>
                </c:pt>
                <c:pt idx="222">
                  <c:v>10.243769882584882</c:v>
                </c:pt>
                <c:pt idx="223">
                  <c:v>10.235505063396355</c:v>
                </c:pt>
                <c:pt idx="224">
                  <c:v>10.227351808087661</c:v>
                </c:pt>
                <c:pt idx="225">
                  <c:v>10.219309370018424</c:v>
                </c:pt>
                <c:pt idx="226">
                  <c:v>10.211377020453735</c:v>
                </c:pt>
                <c:pt idx="227">
                  <c:v>10.203554048291203</c:v>
                </c:pt>
                <c:pt idx="228">
                  <c:v>10.195839759796325</c:v>
                </c:pt>
                <c:pt idx="229">
                  <c:v>10.188233478346142</c:v>
                </c:pt>
                <c:pt idx="230">
                  <c:v>10.180734544180885</c:v>
                </c:pt>
                <c:pt idx="231">
                  <c:v>10.173342314163291</c:v>
                </c:pt>
                <c:pt idx="232">
                  <c:v>10.166056161545569</c:v>
                </c:pt>
                <c:pt idx="233">
                  <c:v>10.158875475743724</c:v>
                </c:pt>
                <c:pt idx="234">
                  <c:v>10.151799662119013</c:v>
                </c:pt>
                <c:pt idx="235">
                  <c:v>10.144828141766443</c:v>
                </c:pt>
                <c:pt idx="236">
                  <c:v>10.137960351310118</c:v>
                </c:pt>
                <c:pt idx="237">
                  <c:v>10.131195742705112</c:v>
                </c:pt>
                <c:pt idx="238">
                  <c:v>10.124533783046052</c:v>
                </c:pt>
                <c:pt idx="239">
                  <c:v>10.117973954381817</c:v>
                </c:pt>
                <c:pt idx="240">
                  <c:v>10.111515753536574</c:v>
                </c:pt>
                <c:pt idx="241">
                  <c:v>10.105158691936802</c:v>
                </c:pt>
                <c:pt idx="242">
                  <c:v>10.098902295444239</c:v>
                </c:pt>
                <c:pt idx="243">
                  <c:v>10.09274610419455</c:v>
                </c:pt>
                <c:pt idx="244">
                  <c:v>10.086689672441775</c:v>
                </c:pt>
                <c:pt idx="245">
                  <c:v>10.080732568408084</c:v>
                </c:pt>
                <c:pt idx="246">
                  <c:v>10.074874374139153</c:v>
                </c:pt>
                <c:pt idx="247">
                  <c:v>10.069114685364648</c:v>
                </c:pt>
                <c:pt idx="248">
                  <c:v>10.063453111364009</c:v>
                </c:pt>
                <c:pt idx="249">
                  <c:v>10.057889274837242</c:v>
                </c:pt>
                <c:pt idx="250">
                  <c:v>10.052422811780692</c:v>
                </c:pt>
                <c:pt idx="251">
                  <c:v>10.047053371367682</c:v>
                </c:pt>
                <c:pt idx="252">
                  <c:v>10.041780615833915</c:v>
                </c:pt>
                <c:pt idx="253">
                  <c:v>10.036604220367609</c:v>
                </c:pt>
                <c:pt idx="254">
                  <c:v>10.031523873004181</c:v>
                </c:pt>
                <c:pt idx="255">
                  <c:v>10.026539274525453</c:v>
                </c:pt>
                <c:pt idx="256">
                  <c:v>10.021650138363336</c:v>
                </c:pt>
                <c:pt idx="257">
                  <c:v>10.016856190507744</c:v>
                </c:pt>
                <c:pt idx="258">
                  <c:v>10.012157169419032</c:v>
                </c:pt>
                <c:pt idx="259">
                  <c:v>10.007552825944337</c:v>
                </c:pt>
                <c:pt idx="260">
                  <c:v>10.003042923238322</c:v>
                </c:pt>
                <c:pt idx="261">
                  <c:v>9.9986272366878666</c:v>
                </c:pt>
                <c:pt idx="262">
                  <c:v>9.9943055538408085</c:v>
                </c:pt>
                <c:pt idx="263">
                  <c:v>9.9900776743386199</c:v>
                </c:pt>
                <c:pt idx="264">
                  <c:v>9.9859434098530606</c:v>
                </c:pt>
                <c:pt idx="265">
                  <c:v>9.981902584026523</c:v>
                </c:pt>
                <c:pt idx="266">
                  <c:v>9.9779550324163644</c:v>
                </c:pt>
                <c:pt idx="267">
                  <c:v>9.974100602442789</c:v>
                </c:pt>
                <c:pt idx="268">
                  <c:v>9.9703391533405714</c:v>
                </c:pt>
                <c:pt idx="269">
                  <c:v>9.9666705561143853</c:v>
                </c:pt>
                <c:pt idx="270">
                  <c:v>9.9630946934976752</c:v>
                </c:pt>
                <c:pt idx="271">
                  <c:v>9.9596114599151822</c:v>
                </c:pt>
                <c:pt idx="272">
                  <c:v>9.956220761448936</c:v>
                </c:pt>
                <c:pt idx="273">
                  <c:v>9.9529225158077885</c:v>
                </c:pt>
                <c:pt idx="274">
                  <c:v>9.9497166523003315</c:v>
                </c:pt>
                <c:pt idx="275">
                  <c:v>9.9466031118113047</c:v>
                </c:pt>
                <c:pt idx="276">
                  <c:v>9.9435818467813419</c:v>
                </c:pt>
                <c:pt idx="277">
                  <c:v>9.9406528211900778</c:v>
                </c:pt>
                <c:pt idx="278">
                  <c:v>9.9378160105426581</c:v>
                </c:pt>
                <c:pt idx="279">
                  <c:v>9.9350714018594193</c:v>
                </c:pt>
                <c:pt idx="280">
                  <c:v>9.9324189936689802</c:v>
                </c:pt>
                <c:pt idx="281">
                  <c:v>9.929858796004515</c:v>
                </c:pt>
                <c:pt idx="282">
                  <c:v>9.9273908304032634</c:v>
                </c:pt>
                <c:pt idx="283">
                  <c:v>9.9250151299093083</c:v>
                </c:pt>
                <c:pt idx="284">
                  <c:v>9.9227317390794614</c:v>
                </c:pt>
                <c:pt idx="285">
                  <c:v>9.920540713992402</c:v>
                </c:pt>
                <c:pt idx="286">
                  <c:v>9.9184421222609433</c:v>
                </c:pt>
                <c:pt idx="287">
                  <c:v>9.9164360430474616</c:v>
                </c:pt>
                <c:pt idx="288">
                  <c:v>9.9145225670824022</c:v>
                </c:pt>
                <c:pt idx="289">
                  <c:v>9.9127017966860436</c:v>
                </c:pt>
                <c:pt idx="290">
                  <c:v>9.9109738457931691</c:v>
                </c:pt>
                <c:pt idx="291">
                  <c:v>9.9093388399810429</c:v>
                </c:pt>
                <c:pt idx="292">
                  <c:v>9.9077969165003115</c:v>
                </c:pt>
                <c:pt idx="293">
                  <c:v>9.9063482243091201</c:v>
                </c:pt>
                <c:pt idx="294">
                  <c:v>9.9049929241102035</c:v>
                </c:pt>
                <c:pt idx="295">
                  <c:v>9.9037311883911148</c:v>
                </c:pt>
                <c:pt idx="296">
                  <c:v>9.9025632014675082</c:v>
                </c:pt>
                <c:pt idx="297">
                  <c:v>9.901489159529449</c:v>
                </c:pt>
                <c:pt idx="298">
                  <c:v>9.9005092706908169</c:v>
                </c:pt>
                <c:pt idx="299">
                  <c:v>9.899623755041782</c:v>
                </c:pt>
                <c:pt idx="300">
                  <c:v>9.8988328447043106</c:v>
                </c:pt>
                <c:pt idx="301">
                  <c:v>9.8981367838907275</c:v>
                </c:pt>
                <c:pt idx="302">
                  <c:v>9.897535828965367</c:v>
                </c:pt>
                <c:pt idx="303">
                  <c:v>9.8970302485092532</c:v>
                </c:pt>
                <c:pt idx="304">
                  <c:v>9.8966203233878485</c:v>
                </c:pt>
                <c:pt idx="305">
                  <c:v>9.8963063468219001</c:v>
                </c:pt>
                <c:pt idx="306">
                  <c:v>9.8960886244612887</c:v>
                </c:pt>
                <c:pt idx="307">
                  <c:v>9.8959674744620258</c:v>
                </c:pt>
                <c:pt idx="308">
                  <c:v>9.8959432275662866</c:v>
                </c:pt>
                <c:pt idx="309">
                  <c:v>9.8960162271855072</c:v>
                </c:pt>
                <c:pt idx="310">
                  <c:v>9.8961868294865987</c:v>
                </c:pt>
                <c:pt idx="311">
                  <c:v>9.8964554034812711</c:v>
                </c:pt>
                <c:pt idx="312">
                  <c:v>9.8968223311184111</c:v>
                </c:pt>
                <c:pt idx="313">
                  <c:v>9.8972880073796112</c:v>
                </c:pt>
                <c:pt idx="314">
                  <c:v>9.897852840377757</c:v>
                </c:pt>
                <c:pt idx="315">
                  <c:v>9.8985172514587898</c:v>
                </c:pt>
                <c:pt idx="316">
                  <c:v>9.8992816753065878</c:v>
                </c:pt>
                <c:pt idx="317">
                  <c:v>9.9001465600509473</c:v>
                </c:pt>
                <c:pt idx="318">
                  <c:v>9.9011123673787349</c:v>
                </c:pt>
                <c:pt idx="319">
                  <c:v>9.9021795726481994</c:v>
                </c:pt>
                <c:pt idx="320">
                  <c:v>9.9033486650063907</c:v>
                </c:pt>
                <c:pt idx="321">
                  <c:v>9.9046201475098492</c:v>
                </c:pt>
                <c:pt idx="322">
                  <c:v>9.9059945372482883</c:v>
                </c:pt>
                <c:pt idx="323">
                  <c:v>9.9074723654716976</c:v>
                </c:pt>
                <c:pt idx="324">
                  <c:v>9.9090541777203747</c:v>
                </c:pt>
                <c:pt idx="325">
                  <c:v>9.9107405339583856</c:v>
                </c:pt>
                <c:pt idx="326">
                  <c:v>9.9125320087100341</c:v>
                </c:pt>
                <c:pt idx="327">
                  <c:v>9.9144291911996323</c:v>
                </c:pt>
                <c:pt idx="328">
                  <c:v>9.9164326854945148</c:v>
                </c:pt>
                <c:pt idx="329">
                  <c:v>9.9185431106511093</c:v>
                </c:pt>
                <c:pt idx="330">
                  <c:v>9.9207611008644303</c:v>
                </c:pt>
                <c:pt idx="331">
                  <c:v>9.9230873056206015</c:v>
                </c:pt>
                <c:pt idx="332">
                  <c:v>9.9255223898527714</c:v>
                </c:pt>
                <c:pt idx="333">
                  <c:v>9.928067034100053</c:v>
                </c:pt>
                <c:pt idx="334">
                  <c:v>9.9307219346698936</c:v>
                </c:pt>
                <c:pt idx="335">
                  <c:v>9.9334878038034908</c:v>
                </c:pt>
                <c:pt idx="336">
                  <c:v>9.9363653698445251</c:v>
                </c:pt>
                <c:pt idx="337">
                  <c:v>9.9393553774110632</c:v>
                </c:pt>
                <c:pt idx="338">
                  <c:v>9.9424585875706573</c:v>
                </c:pt>
                <c:pt idx="339">
                  <c:v>9.9456757780186749</c:v>
                </c:pt>
                <c:pt idx="340">
                  <c:v>9.949007743259763</c:v>
                </c:pt>
                <c:pt idx="341">
                  <c:v>9.9524552947925571</c:v>
                </c:pt>
                <c:pt idx="342">
                  <c:v>9.956019261297449</c:v>
                </c:pt>
                <c:pt idx="343">
                  <c:v>9.9597004888276111</c:v>
                </c:pt>
                <c:pt idx="344">
                  <c:v>9.963499841003058</c:v>
                </c:pt>
                <c:pt idx="345">
                  <c:v>9.9674181992078541</c:v>
                </c:pt>
                <c:pt idx="346">
                  <c:v>9.9714564627903695</c:v>
                </c:pt>
              </c:numCache>
            </c:numRef>
          </c:yVal>
          <c:smooth val="1"/>
          <c:extLst>
            <c:ext xmlns:c16="http://schemas.microsoft.com/office/drawing/2014/chart" uri="{C3380CC4-5D6E-409C-BE32-E72D297353CC}">
              <c16:uniqueId val="{00000001-176E-441F-B712-4D8FE003B3DC}"/>
            </c:ext>
          </c:extLst>
        </c:ser>
        <c:ser>
          <c:idx val="1"/>
          <c:order val="1"/>
          <c:spPr>
            <a:ln w="19050" cap="rnd">
              <a:solidFill>
                <a:schemeClr val="accent2"/>
              </a:solidFill>
              <a:round/>
            </a:ln>
            <a:effectLst/>
          </c:spPr>
          <c:marker>
            <c:symbol val="x"/>
            <c:size val="10"/>
            <c:spPr>
              <a:no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'Optimization 3'!$Q$439</c:f>
              <c:numCache>
                <c:formatCode>General</c:formatCode>
                <c:ptCount val="1"/>
                <c:pt idx="0">
                  <c:v>3.9999999999999587</c:v>
                </c:pt>
              </c:numCache>
            </c:numRef>
          </c:xVal>
          <c:yVal>
            <c:numRef>
              <c:f>'Optimization 3'!$AK$439</c:f>
              <c:numCache>
                <c:formatCode>General</c:formatCode>
                <c:ptCount val="1"/>
                <c:pt idx="0">
                  <c:v>9.8959432275662866</c:v>
                </c:pt>
              </c:numCache>
            </c:numRef>
          </c:yVal>
          <c:smooth val="1"/>
          <c:extLst>
            <c:ext xmlns:c16="http://schemas.microsoft.com/office/drawing/2014/chart" uri="{C3380CC4-5D6E-409C-BE32-E72D297353CC}">
              <c16:uniqueId val="{00000002-176E-441F-B712-4D8FE003B3DC}"/>
            </c:ext>
          </c:extLst>
        </c:ser>
        <c:dLbls>
          <c:showLegendKey val="0"/>
          <c:showVal val="0"/>
          <c:showCatName val="0"/>
          <c:showSerName val="0"/>
          <c:showPercent val="0"/>
          <c:showBubbleSize val="0"/>
        </c:dLbls>
        <c:axId val="1477757568"/>
        <c:axId val="1477759232"/>
      </c:scatterChart>
      <c:valAx>
        <c:axId val="14777575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7759232"/>
        <c:crosses val="autoZero"/>
        <c:crossBetween val="midCat"/>
      </c:valAx>
      <c:valAx>
        <c:axId val="1477759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7757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Cycle - Delay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dPt>
            <c:idx val="23"/>
            <c:marker>
              <c:symbol val="none"/>
            </c:marker>
            <c:bubble3D val="0"/>
            <c:extLst>
              <c:ext xmlns:c16="http://schemas.microsoft.com/office/drawing/2014/chart" uri="{C3380CC4-5D6E-409C-BE32-E72D297353CC}">
                <c16:uniqueId val="{00000000-EFC5-4313-A9E3-04A138B4504F}"/>
              </c:ext>
            </c:extLst>
          </c:dPt>
          <c:dPt>
            <c:idx val="30"/>
            <c:marker>
              <c:symbol val="none"/>
            </c:marker>
            <c:bubble3D val="0"/>
            <c:extLst>
              <c:ext xmlns:c16="http://schemas.microsoft.com/office/drawing/2014/chart" uri="{C3380CC4-5D6E-409C-BE32-E72D297353CC}">
                <c16:uniqueId val="{00000001-EFC5-4313-A9E3-04A138B4504F}"/>
              </c:ext>
            </c:extLst>
          </c:dPt>
          <c:xVal>
            <c:numRef>
              <c:f>'Optimization 3'!$P$480:$P$510</c:f>
              <c:numCache>
                <c:formatCode>0.00</c:formatCode>
                <c:ptCount val="31"/>
                <c:pt idx="0">
                  <c:v>23.36615963956443</c:v>
                </c:pt>
                <c:pt idx="1">
                  <c:v>24.36615963956443</c:v>
                </c:pt>
                <c:pt idx="2">
                  <c:v>25.36615963956443</c:v>
                </c:pt>
                <c:pt idx="3">
                  <c:v>26.36615963956443</c:v>
                </c:pt>
                <c:pt idx="4">
                  <c:v>27.36615963956443</c:v>
                </c:pt>
                <c:pt idx="5">
                  <c:v>28.36615963956443</c:v>
                </c:pt>
                <c:pt idx="6">
                  <c:v>29.36615963956443</c:v>
                </c:pt>
                <c:pt idx="7">
                  <c:v>30.36615963956443</c:v>
                </c:pt>
                <c:pt idx="8">
                  <c:v>31.36615963956443</c:v>
                </c:pt>
                <c:pt idx="9">
                  <c:v>32.36615963956443</c:v>
                </c:pt>
                <c:pt idx="10">
                  <c:v>33.36615963956443</c:v>
                </c:pt>
                <c:pt idx="11">
                  <c:v>34.36615963956443</c:v>
                </c:pt>
                <c:pt idx="12">
                  <c:v>35.36615963956443</c:v>
                </c:pt>
                <c:pt idx="13">
                  <c:v>36.36615963956443</c:v>
                </c:pt>
                <c:pt idx="14">
                  <c:v>37.36615963956443</c:v>
                </c:pt>
                <c:pt idx="15">
                  <c:v>38.36615963956443</c:v>
                </c:pt>
                <c:pt idx="16">
                  <c:v>39.36615963956443</c:v>
                </c:pt>
                <c:pt idx="17">
                  <c:v>40.36615963956443</c:v>
                </c:pt>
                <c:pt idx="18">
                  <c:v>41.36615963956443</c:v>
                </c:pt>
                <c:pt idx="19">
                  <c:v>42.36615963956443</c:v>
                </c:pt>
                <c:pt idx="20">
                  <c:v>43.36615963956443</c:v>
                </c:pt>
                <c:pt idx="21">
                  <c:v>44.36615963956443</c:v>
                </c:pt>
                <c:pt idx="22">
                  <c:v>45.36615963956443</c:v>
                </c:pt>
                <c:pt idx="23">
                  <c:v>46.36615963956443</c:v>
                </c:pt>
                <c:pt idx="24">
                  <c:v>47.36615963956443</c:v>
                </c:pt>
                <c:pt idx="25">
                  <c:v>48.36615963956443</c:v>
                </c:pt>
                <c:pt idx="26">
                  <c:v>49.36615963956443</c:v>
                </c:pt>
                <c:pt idx="27">
                  <c:v>50.36615963956443</c:v>
                </c:pt>
                <c:pt idx="28">
                  <c:v>51.36615963956443</c:v>
                </c:pt>
                <c:pt idx="29">
                  <c:v>52.36615963956443</c:v>
                </c:pt>
                <c:pt idx="30">
                  <c:v>53.36615963956443</c:v>
                </c:pt>
              </c:numCache>
            </c:numRef>
          </c:xVal>
          <c:yVal>
            <c:numRef>
              <c:f>'Optimization 3'!$AK$480:$AK$510</c:f>
              <c:numCache>
                <c:formatCode>General</c:formatCode>
                <c:ptCount val="31"/>
                <c:pt idx="0">
                  <c:v>26.888571552529299</c:v>
                </c:pt>
                <c:pt idx="1">
                  <c:v>20.970569183475874</c:v>
                </c:pt>
                <c:pt idx="2">
                  <c:v>17.463566870116033</c:v>
                </c:pt>
                <c:pt idx="3">
                  <c:v>15.288695090266733</c:v>
                </c:pt>
                <c:pt idx="4">
                  <c:v>13.860958003197553</c:v>
                </c:pt>
                <c:pt idx="5">
                  <c:v>12.875914758396405</c:v>
                </c:pt>
                <c:pt idx="6">
                  <c:v>12.168378336108136</c:v>
                </c:pt>
                <c:pt idx="7">
                  <c:v>11.643824221756651</c:v>
                </c:pt>
                <c:pt idx="8">
                  <c:v>11.245334571617636</c:v>
                </c:pt>
                <c:pt idx="9">
                  <c:v>10.937018988027807</c:v>
                </c:pt>
                <c:pt idx="10">
                  <c:v>10.695303972927578</c:v>
                </c:pt>
                <c:pt idx="11">
                  <c:v>10.504142877304714</c:v>
                </c:pt>
                <c:pt idx="12">
                  <c:v>10.352266641220901</c:v>
                </c:pt>
                <c:pt idx="13">
                  <c:v>10.231542781328526</c:v>
                </c:pt>
                <c:pt idx="14">
                  <c:v>10.13596054859107</c:v>
                </c:pt>
                <c:pt idx="15">
                  <c:v>10.060983018507908</c:v>
                </c:pt>
                <c:pt idx="16">
                  <c:v>10.003121462875562</c:v>
                </c:pt>
                <c:pt idx="17">
                  <c:v>9.9596484902288935</c:v>
                </c:pt>
                <c:pt idx="18">
                  <c:v>9.928400209932482</c:v>
                </c:pt>
                <c:pt idx="19">
                  <c:v>9.9076369322707887</c:v>
                </c:pt>
                <c:pt idx="20">
                  <c:v>9.8959432275662866</c:v>
                </c:pt>
                <c:pt idx="21">
                  <c:v>9.8921549927303563</c:v>
                </c:pt>
                <c:pt idx="22">
                  <c:v>9.8953053958360933</c:v>
                </c:pt>
                <c:pt idx="23">
                  <c:v>9.9045842412739145</c:v>
                </c:pt>
                <c:pt idx="24">
                  <c:v>9.9193070247099122</c:v>
                </c:pt>
                <c:pt idx="25">
                  <c:v>9.9388910845311198</c:v>
                </c:pt>
                <c:pt idx="26">
                  <c:v>9.9628370191960425</c:v>
                </c:pt>
                <c:pt idx="27">
                  <c:v>9.9907140598220217</c:v>
                </c:pt>
                <c:pt idx="28">
                  <c:v>10.022148447157594</c:v>
                </c:pt>
                <c:pt idx="29">
                  <c:v>10.056814114642277</c:v>
                </c:pt>
                <c:pt idx="30">
                  <c:v>10.0944251588637</c:v>
                </c:pt>
              </c:numCache>
            </c:numRef>
          </c:yVal>
          <c:smooth val="1"/>
          <c:extLst>
            <c:ext xmlns:c16="http://schemas.microsoft.com/office/drawing/2014/chart" uri="{C3380CC4-5D6E-409C-BE32-E72D297353CC}">
              <c16:uniqueId val="{00000002-EFC5-4313-A9E3-04A138B4504F}"/>
            </c:ext>
          </c:extLst>
        </c:ser>
        <c:ser>
          <c:idx val="1"/>
          <c:order val="1"/>
          <c:spPr>
            <a:ln w="190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'Optimization 3'!$P$501</c:f>
              <c:numCache>
                <c:formatCode>0.00</c:formatCode>
                <c:ptCount val="1"/>
                <c:pt idx="0">
                  <c:v>44.36615963956443</c:v>
                </c:pt>
              </c:numCache>
            </c:numRef>
          </c:xVal>
          <c:yVal>
            <c:numRef>
              <c:f>'Optimization 3'!$AK$501</c:f>
              <c:numCache>
                <c:formatCode>General</c:formatCode>
                <c:ptCount val="1"/>
                <c:pt idx="0">
                  <c:v>9.8921549927303563</c:v>
                </c:pt>
              </c:numCache>
            </c:numRef>
          </c:yVal>
          <c:smooth val="1"/>
          <c:extLst>
            <c:ext xmlns:c16="http://schemas.microsoft.com/office/drawing/2014/chart" uri="{C3380CC4-5D6E-409C-BE32-E72D297353CC}">
              <c16:uniqueId val="{00000003-EFC5-4313-A9E3-04A138B4504F}"/>
            </c:ext>
          </c:extLst>
        </c:ser>
        <c:dLbls>
          <c:showLegendKey val="0"/>
          <c:showVal val="0"/>
          <c:showCatName val="0"/>
          <c:showSerName val="0"/>
          <c:showPercent val="0"/>
          <c:showBubbleSize val="0"/>
        </c:dLbls>
        <c:axId val="1812202496"/>
        <c:axId val="1812194592"/>
      </c:scatterChart>
      <c:valAx>
        <c:axId val="1812202496"/>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2194592"/>
        <c:crosses val="autoZero"/>
        <c:crossBetween val="midCat"/>
      </c:valAx>
      <c:valAx>
        <c:axId val="181219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22024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Cycle-</a:t>
            </a:r>
            <a:r>
              <a:rPr lang="it-IT" baseline="0"/>
              <a:t> Delay</a:t>
            </a:r>
            <a:endParaRPr lang="it-IT"/>
          </a:p>
        </c:rich>
      </c:tx>
      <c:layout>
        <c:manualLayout>
          <c:xMode val="edge"/>
          <c:yMode val="edge"/>
          <c:x val="0.40427077865266836"/>
          <c:y val="4.62962962962962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x"/>
            <c:size val="10"/>
            <c:spPr>
              <a:noFill/>
              <a:ln w="9525">
                <a:solidFill>
                  <a:schemeClr val="accent1"/>
                </a:solidFill>
              </a:ln>
              <a:effectLst/>
            </c:spPr>
          </c:marker>
          <c:dPt>
            <c:idx val="29"/>
            <c:marker>
              <c:symbol val="x"/>
              <c:size val="10"/>
              <c:spPr>
                <a:noFill/>
                <a:ln w="9525">
                  <a:solidFill>
                    <a:schemeClr val="accent1"/>
                  </a:solidFill>
                </a:ln>
                <a:effectLst/>
              </c:spPr>
            </c:marker>
            <c:bubble3D val="0"/>
            <c:extLst>
              <c:ext xmlns:c16="http://schemas.microsoft.com/office/drawing/2014/chart" uri="{C3380CC4-5D6E-409C-BE32-E72D297353CC}">
                <c16:uniqueId val="{00000000-1C57-4FCA-8DDC-A61E66F29C02}"/>
              </c:ext>
            </c:extLst>
          </c:dPt>
          <c:xVal>
            <c:numRef>
              <c:f>'Optimization 4'!$P$7:$P$44</c:f>
              <c:numCache>
                <c:formatCode>0.00</c:formatCode>
                <c:ptCount val="38"/>
                <c:pt idx="0">
                  <c:v>20.070875514350689</c:v>
                </c:pt>
                <c:pt idx="1">
                  <c:v>21.070875514350689</c:v>
                </c:pt>
                <c:pt idx="2">
                  <c:v>22.070875514350689</c:v>
                </c:pt>
                <c:pt idx="3">
                  <c:v>23.070875514350689</c:v>
                </c:pt>
                <c:pt idx="4">
                  <c:v>24.070875514350689</c:v>
                </c:pt>
                <c:pt idx="5">
                  <c:v>25.070875514350689</c:v>
                </c:pt>
                <c:pt idx="6">
                  <c:v>26.070875514350689</c:v>
                </c:pt>
                <c:pt idx="7">
                  <c:v>27.070875514350689</c:v>
                </c:pt>
                <c:pt idx="8">
                  <c:v>28.070875514350689</c:v>
                </c:pt>
                <c:pt idx="9">
                  <c:v>29.070875514350689</c:v>
                </c:pt>
                <c:pt idx="10">
                  <c:v>30.070875514350689</c:v>
                </c:pt>
                <c:pt idx="11">
                  <c:v>31.070875514350689</c:v>
                </c:pt>
                <c:pt idx="12">
                  <c:v>32.070875514350689</c:v>
                </c:pt>
                <c:pt idx="13">
                  <c:v>33.070875514350689</c:v>
                </c:pt>
                <c:pt idx="14">
                  <c:v>34.070875514350689</c:v>
                </c:pt>
                <c:pt idx="15">
                  <c:v>35.070875514350689</c:v>
                </c:pt>
                <c:pt idx="16">
                  <c:v>36.070875514350689</c:v>
                </c:pt>
                <c:pt idx="17">
                  <c:v>37.070875514350689</c:v>
                </c:pt>
                <c:pt idx="18">
                  <c:v>38.070875514350689</c:v>
                </c:pt>
                <c:pt idx="19">
                  <c:v>39.070875514350689</c:v>
                </c:pt>
                <c:pt idx="20">
                  <c:v>40.070875514350689</c:v>
                </c:pt>
                <c:pt idx="21">
                  <c:v>41.070875514350689</c:v>
                </c:pt>
                <c:pt idx="22">
                  <c:v>42.070875514350689</c:v>
                </c:pt>
                <c:pt idx="23">
                  <c:v>43.070875514350689</c:v>
                </c:pt>
                <c:pt idx="24">
                  <c:v>44.070875514350689</c:v>
                </c:pt>
                <c:pt idx="25">
                  <c:v>45.070875514350689</c:v>
                </c:pt>
                <c:pt idx="26">
                  <c:v>46.070875514350689</c:v>
                </c:pt>
                <c:pt idx="27">
                  <c:v>47.070875514350689</c:v>
                </c:pt>
                <c:pt idx="28">
                  <c:v>48.070875514350689</c:v>
                </c:pt>
                <c:pt idx="29">
                  <c:v>49.070875514350689</c:v>
                </c:pt>
                <c:pt idx="30">
                  <c:v>50.070875514350689</c:v>
                </c:pt>
                <c:pt idx="31">
                  <c:v>51.070875514350689</c:v>
                </c:pt>
                <c:pt idx="32">
                  <c:v>52.070875514350689</c:v>
                </c:pt>
                <c:pt idx="33">
                  <c:v>53.070875514350689</c:v>
                </c:pt>
                <c:pt idx="34">
                  <c:v>54.070875514350689</c:v>
                </c:pt>
                <c:pt idx="35">
                  <c:v>55.070875514350689</c:v>
                </c:pt>
                <c:pt idx="36">
                  <c:v>56.070875514350689</c:v>
                </c:pt>
                <c:pt idx="37">
                  <c:v>57.070875514350689</c:v>
                </c:pt>
              </c:numCache>
            </c:numRef>
          </c:xVal>
          <c:yVal>
            <c:numRef>
              <c:f>'Optimization 4'!$AP$7:$AP$44</c:f>
              <c:numCache>
                <c:formatCode>General</c:formatCode>
                <c:ptCount val="38"/>
                <c:pt idx="0">
                  <c:v>24.696210496273665</c:v>
                </c:pt>
                <c:pt idx="1">
                  <c:v>17.178966653449983</c:v>
                </c:pt>
                <c:pt idx="2">
                  <c:v>13.69862602239146</c:v>
                </c:pt>
                <c:pt idx="3">
                  <c:v>11.820685824433946</c:v>
                </c:pt>
                <c:pt idx="4">
                  <c:v>10.661999839813832</c:v>
                </c:pt>
                <c:pt idx="5">
                  <c:v>9.8798347296197679</c:v>
                </c:pt>
                <c:pt idx="6">
                  <c:v>9.3182886627261858</c:v>
                </c:pt>
                <c:pt idx="7">
                  <c:v>8.8969891788729463</c:v>
                </c:pt>
                <c:pt idx="8">
                  <c:v>8.5704839777945576</c:v>
                </c:pt>
                <c:pt idx="9">
                  <c:v>8.3111902423034287</c:v>
                </c:pt>
                <c:pt idx="10">
                  <c:v>8.1014117104397254</c:v>
                </c:pt>
                <c:pt idx="11">
                  <c:v>7.9292714575191487</c:v>
                </c:pt>
                <c:pt idx="12">
                  <c:v>7.7864951863748351</c:v>
                </c:pt>
                <c:pt idx="13">
                  <c:v>7.6671345815573257</c:v>
                </c:pt>
                <c:pt idx="14">
                  <c:v>7.5667974060157368</c:v>
                </c:pt>
                <c:pt idx="15">
                  <c:v>7.4821646753192299</c:v>
                </c:pt>
                <c:pt idx="16">
                  <c:v>7.4106774956839603</c:v>
                </c:pt>
                <c:pt idx="17">
                  <c:v>7.3503279035368561</c:v>
                </c:pt>
                <c:pt idx="18">
                  <c:v>7.2995155210666089</c:v>
                </c:pt>
                <c:pt idx="19">
                  <c:v>7.2569470485025498</c:v>
                </c:pt>
                <c:pt idx="20">
                  <c:v>7.2215643408780483</c:v>
                </c:pt>
                <c:pt idx="21">
                  <c:v>7.1924919890982162</c:v>
                </c:pt>
                <c:pt idx="22">
                  <c:v>7.1689984793942969</c:v>
                </c:pt>
                <c:pt idx="23">
                  <c:v>7.1504669789857855</c:v>
                </c:pt>
                <c:pt idx="24">
                  <c:v>7.136373059789932</c:v>
                </c:pt>
                <c:pt idx="25">
                  <c:v>7.1262674987349408</c:v>
                </c:pt>
                <c:pt idx="26">
                  <c:v>7.119762844414308</c:v>
                </c:pt>
                <c:pt idx="27">
                  <c:v>7.1165228138155019</c:v>
                </c:pt>
                <c:pt idx="28">
                  <c:v>7.116253840757679</c:v>
                </c:pt>
                <c:pt idx="29">
                  <c:v>7.1186982781907915</c:v>
                </c:pt>
                <c:pt idx="30">
                  <c:v>7.1236288846177729</c:v>
                </c:pt>
                <c:pt idx="31">
                  <c:v>7.1308443169898617</c:v>
                </c:pt>
                <c:pt idx="32">
                  <c:v>7.1401654194163013</c:v>
                </c:pt>
                <c:pt idx="33">
                  <c:v>7.1514321463087533</c:v>
                </c:pt>
                <c:pt idx="34">
                  <c:v>7.1645009952110916</c:v>
                </c:pt>
                <c:pt idx="35">
                  <c:v>7.1792428520603089</c:v>
                </c:pt>
                <c:pt idx="36">
                  <c:v>7.1955411724534768</c:v>
                </c:pt>
                <c:pt idx="37">
                  <c:v>7.2132904384110121</c:v>
                </c:pt>
              </c:numCache>
            </c:numRef>
          </c:yVal>
          <c:smooth val="1"/>
          <c:extLst>
            <c:ext xmlns:c16="http://schemas.microsoft.com/office/drawing/2014/chart" uri="{C3380CC4-5D6E-409C-BE32-E72D297353CC}">
              <c16:uniqueId val="{00000001-1C57-4FCA-8DDC-A61E66F29C02}"/>
            </c:ext>
          </c:extLst>
        </c:ser>
        <c:ser>
          <c:idx val="1"/>
          <c:order val="1"/>
          <c:spPr>
            <a:ln w="19050" cap="rnd">
              <a:solidFill>
                <a:schemeClr val="accent2"/>
              </a:solidFill>
              <a:round/>
            </a:ln>
            <a:effectLst/>
          </c:spPr>
          <c:marker>
            <c:symbol val="x"/>
            <c:size val="10"/>
            <c:spPr>
              <a:noFill/>
              <a:ln w="9525">
                <a:solidFill>
                  <a:schemeClr val="accent2"/>
                </a:solidFill>
              </a:ln>
              <a:effectLst/>
            </c:spPr>
          </c:marker>
          <c:xVal>
            <c:numRef>
              <c:f>'Optimization 4'!$P$35</c:f>
              <c:numCache>
                <c:formatCode>0.00</c:formatCode>
                <c:ptCount val="1"/>
                <c:pt idx="0">
                  <c:v>48.070875514350689</c:v>
                </c:pt>
              </c:numCache>
            </c:numRef>
          </c:xVal>
          <c:yVal>
            <c:numRef>
              <c:f>'Optimization 4'!$AP$35</c:f>
              <c:numCache>
                <c:formatCode>General</c:formatCode>
                <c:ptCount val="1"/>
                <c:pt idx="0">
                  <c:v>7.116253840757679</c:v>
                </c:pt>
              </c:numCache>
            </c:numRef>
          </c:yVal>
          <c:smooth val="1"/>
          <c:extLst>
            <c:ext xmlns:c16="http://schemas.microsoft.com/office/drawing/2014/chart" uri="{C3380CC4-5D6E-409C-BE32-E72D297353CC}">
              <c16:uniqueId val="{00000002-1C57-4FCA-8DDC-A61E66F29C02}"/>
            </c:ext>
          </c:extLst>
        </c:ser>
        <c:dLbls>
          <c:showLegendKey val="0"/>
          <c:showVal val="0"/>
          <c:showCatName val="0"/>
          <c:showSerName val="0"/>
          <c:showPercent val="0"/>
          <c:showBubbleSize val="0"/>
        </c:dLbls>
        <c:axId val="231030559"/>
        <c:axId val="231043455"/>
      </c:scatterChart>
      <c:valAx>
        <c:axId val="231030559"/>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043455"/>
        <c:crosses val="autoZero"/>
        <c:crossBetween val="midCat"/>
      </c:valAx>
      <c:valAx>
        <c:axId val="2310434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0305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g1/g2 - Delay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x"/>
            <c:size val="10"/>
            <c:spPr>
              <a:noFill/>
              <a:ln w="9525">
                <a:solidFill>
                  <a:schemeClr val="accent1"/>
                </a:solidFill>
              </a:ln>
              <a:effectLst/>
            </c:spPr>
          </c:marker>
          <c:dPt>
            <c:idx val="485"/>
            <c:marker>
              <c:symbol val="x"/>
              <c:size val="10"/>
              <c:spPr>
                <a:noFill/>
                <a:ln w="9525">
                  <a:solidFill>
                    <a:schemeClr val="accent1"/>
                  </a:solidFill>
                </a:ln>
                <a:effectLst/>
              </c:spPr>
            </c:marker>
            <c:bubble3D val="0"/>
            <c:extLst>
              <c:ext xmlns:c16="http://schemas.microsoft.com/office/drawing/2014/chart" uri="{C3380CC4-5D6E-409C-BE32-E72D297353CC}">
                <c16:uniqueId val="{00000000-D21A-4976-A4A1-D6FE44145EC3}"/>
              </c:ext>
            </c:extLst>
          </c:dPt>
          <c:xVal>
            <c:numRef>
              <c:f>'Optimization 4'!$Q$131:$Q$691</c:f>
              <c:numCache>
                <c:formatCode>General</c:formatCode>
                <c:ptCount val="561"/>
                <c:pt idx="0">
                  <c:v>0.82000000000000051</c:v>
                </c:pt>
                <c:pt idx="1">
                  <c:v>0.83000000000000052</c:v>
                </c:pt>
                <c:pt idx="2">
                  <c:v>0.84000000000000052</c:v>
                </c:pt>
                <c:pt idx="3">
                  <c:v>0.85000000000000053</c:v>
                </c:pt>
                <c:pt idx="4">
                  <c:v>0.86000000000000054</c:v>
                </c:pt>
                <c:pt idx="5">
                  <c:v>0.87000000000000055</c:v>
                </c:pt>
                <c:pt idx="6">
                  <c:v>0.88000000000000056</c:v>
                </c:pt>
                <c:pt idx="7">
                  <c:v>0.89000000000000057</c:v>
                </c:pt>
                <c:pt idx="8">
                  <c:v>0.90000000000000058</c:v>
                </c:pt>
                <c:pt idx="9">
                  <c:v>0.91000000000000059</c:v>
                </c:pt>
                <c:pt idx="10">
                  <c:v>0.9200000000000006</c:v>
                </c:pt>
                <c:pt idx="11">
                  <c:v>0.9300000000000006</c:v>
                </c:pt>
                <c:pt idx="12">
                  <c:v>0.94000000000000061</c:v>
                </c:pt>
                <c:pt idx="13">
                  <c:v>0.95000000000000062</c:v>
                </c:pt>
                <c:pt idx="14">
                  <c:v>0.96000000000000063</c:v>
                </c:pt>
                <c:pt idx="15">
                  <c:v>0.97000000000000064</c:v>
                </c:pt>
                <c:pt idx="16">
                  <c:v>0.98000000000000065</c:v>
                </c:pt>
                <c:pt idx="17">
                  <c:v>0.99000000000000066</c:v>
                </c:pt>
                <c:pt idx="18">
                  <c:v>1.0000000000000007</c:v>
                </c:pt>
                <c:pt idx="19">
                  <c:v>1.0100000000000007</c:v>
                </c:pt>
                <c:pt idx="20">
                  <c:v>1.0200000000000007</c:v>
                </c:pt>
                <c:pt idx="21">
                  <c:v>1.0300000000000007</c:v>
                </c:pt>
                <c:pt idx="22">
                  <c:v>1.0400000000000007</c:v>
                </c:pt>
                <c:pt idx="23">
                  <c:v>1.0500000000000007</c:v>
                </c:pt>
                <c:pt idx="24">
                  <c:v>1.0600000000000007</c:v>
                </c:pt>
                <c:pt idx="25">
                  <c:v>1.0700000000000007</c:v>
                </c:pt>
                <c:pt idx="26">
                  <c:v>1.0800000000000007</c:v>
                </c:pt>
                <c:pt idx="27">
                  <c:v>1.0900000000000007</c:v>
                </c:pt>
                <c:pt idx="28">
                  <c:v>1.1000000000000008</c:v>
                </c:pt>
                <c:pt idx="29">
                  <c:v>1.1100000000000008</c:v>
                </c:pt>
                <c:pt idx="30">
                  <c:v>1.1200000000000008</c:v>
                </c:pt>
                <c:pt idx="31">
                  <c:v>1.1300000000000008</c:v>
                </c:pt>
                <c:pt idx="32">
                  <c:v>1.1400000000000008</c:v>
                </c:pt>
                <c:pt idx="33">
                  <c:v>1.1500000000000008</c:v>
                </c:pt>
                <c:pt idx="34">
                  <c:v>1.1600000000000008</c:v>
                </c:pt>
                <c:pt idx="35">
                  <c:v>1.1700000000000008</c:v>
                </c:pt>
                <c:pt idx="36">
                  <c:v>1.1800000000000008</c:v>
                </c:pt>
                <c:pt idx="37">
                  <c:v>1.1900000000000008</c:v>
                </c:pt>
                <c:pt idx="38">
                  <c:v>1.2000000000000008</c:v>
                </c:pt>
                <c:pt idx="39">
                  <c:v>1.2100000000000009</c:v>
                </c:pt>
                <c:pt idx="40">
                  <c:v>1.2200000000000009</c:v>
                </c:pt>
                <c:pt idx="41">
                  <c:v>1.2300000000000009</c:v>
                </c:pt>
                <c:pt idx="42">
                  <c:v>1.2400000000000009</c:v>
                </c:pt>
                <c:pt idx="43">
                  <c:v>1.2500000000000009</c:v>
                </c:pt>
                <c:pt idx="44">
                  <c:v>1.2600000000000009</c:v>
                </c:pt>
                <c:pt idx="45">
                  <c:v>1.2700000000000009</c:v>
                </c:pt>
                <c:pt idx="46">
                  <c:v>1.2800000000000009</c:v>
                </c:pt>
                <c:pt idx="47">
                  <c:v>1.2900000000000009</c:v>
                </c:pt>
                <c:pt idx="48">
                  <c:v>1.3000000000000009</c:v>
                </c:pt>
                <c:pt idx="49">
                  <c:v>1.3100000000000009</c:v>
                </c:pt>
                <c:pt idx="50">
                  <c:v>1.320000000000001</c:v>
                </c:pt>
                <c:pt idx="51">
                  <c:v>1.330000000000001</c:v>
                </c:pt>
                <c:pt idx="52">
                  <c:v>1.340000000000001</c:v>
                </c:pt>
                <c:pt idx="53">
                  <c:v>1.350000000000001</c:v>
                </c:pt>
                <c:pt idx="54">
                  <c:v>1.360000000000001</c:v>
                </c:pt>
                <c:pt idx="55">
                  <c:v>1.370000000000001</c:v>
                </c:pt>
                <c:pt idx="56">
                  <c:v>1.380000000000001</c:v>
                </c:pt>
                <c:pt idx="57">
                  <c:v>1.390000000000001</c:v>
                </c:pt>
                <c:pt idx="58">
                  <c:v>1.400000000000001</c:v>
                </c:pt>
                <c:pt idx="59">
                  <c:v>1.410000000000001</c:v>
                </c:pt>
                <c:pt idx="60">
                  <c:v>1.420000000000001</c:v>
                </c:pt>
                <c:pt idx="61">
                  <c:v>1.430000000000001</c:v>
                </c:pt>
                <c:pt idx="62">
                  <c:v>1.4400000000000011</c:v>
                </c:pt>
                <c:pt idx="63">
                  <c:v>1.4500000000000011</c:v>
                </c:pt>
                <c:pt idx="64">
                  <c:v>1.4600000000000011</c:v>
                </c:pt>
                <c:pt idx="65">
                  <c:v>1.4700000000000011</c:v>
                </c:pt>
                <c:pt idx="66">
                  <c:v>1.4800000000000011</c:v>
                </c:pt>
                <c:pt idx="67">
                  <c:v>1.4900000000000011</c:v>
                </c:pt>
                <c:pt idx="68">
                  <c:v>1.5000000000000011</c:v>
                </c:pt>
                <c:pt idx="69">
                  <c:v>1.5100000000000011</c:v>
                </c:pt>
                <c:pt idx="70">
                  <c:v>1.5200000000000011</c:v>
                </c:pt>
                <c:pt idx="71">
                  <c:v>1.5300000000000011</c:v>
                </c:pt>
                <c:pt idx="72">
                  <c:v>1.5400000000000011</c:v>
                </c:pt>
                <c:pt idx="73">
                  <c:v>1.5500000000000012</c:v>
                </c:pt>
                <c:pt idx="74">
                  <c:v>1.5600000000000012</c:v>
                </c:pt>
                <c:pt idx="75">
                  <c:v>1.5700000000000012</c:v>
                </c:pt>
                <c:pt idx="76">
                  <c:v>1.5800000000000012</c:v>
                </c:pt>
                <c:pt idx="77">
                  <c:v>1.5900000000000012</c:v>
                </c:pt>
                <c:pt idx="78">
                  <c:v>1.6000000000000012</c:v>
                </c:pt>
                <c:pt idx="79">
                  <c:v>1.6100000000000012</c:v>
                </c:pt>
                <c:pt idx="80">
                  <c:v>1.6200000000000012</c:v>
                </c:pt>
                <c:pt idx="81">
                  <c:v>1.6300000000000012</c:v>
                </c:pt>
                <c:pt idx="82">
                  <c:v>1.6400000000000012</c:v>
                </c:pt>
                <c:pt idx="83">
                  <c:v>1.6500000000000012</c:v>
                </c:pt>
                <c:pt idx="84">
                  <c:v>1.6600000000000013</c:v>
                </c:pt>
                <c:pt idx="85">
                  <c:v>1.6700000000000013</c:v>
                </c:pt>
                <c:pt idx="86">
                  <c:v>1.6800000000000013</c:v>
                </c:pt>
                <c:pt idx="87">
                  <c:v>1.6900000000000013</c:v>
                </c:pt>
                <c:pt idx="88">
                  <c:v>1.7000000000000013</c:v>
                </c:pt>
                <c:pt idx="89">
                  <c:v>1.7100000000000013</c:v>
                </c:pt>
                <c:pt idx="90">
                  <c:v>1.7200000000000013</c:v>
                </c:pt>
                <c:pt idx="91">
                  <c:v>1.7300000000000013</c:v>
                </c:pt>
                <c:pt idx="92">
                  <c:v>1.7400000000000013</c:v>
                </c:pt>
                <c:pt idx="93">
                  <c:v>1.7500000000000013</c:v>
                </c:pt>
                <c:pt idx="94">
                  <c:v>1.7600000000000013</c:v>
                </c:pt>
                <c:pt idx="95">
                  <c:v>1.7700000000000014</c:v>
                </c:pt>
                <c:pt idx="96">
                  <c:v>1.7800000000000014</c:v>
                </c:pt>
                <c:pt idx="97">
                  <c:v>1.7900000000000014</c:v>
                </c:pt>
                <c:pt idx="98">
                  <c:v>1.8000000000000014</c:v>
                </c:pt>
                <c:pt idx="99">
                  <c:v>1.8100000000000014</c:v>
                </c:pt>
                <c:pt idx="100">
                  <c:v>1.8200000000000014</c:v>
                </c:pt>
                <c:pt idx="101">
                  <c:v>1.8300000000000014</c:v>
                </c:pt>
                <c:pt idx="102">
                  <c:v>1.8400000000000014</c:v>
                </c:pt>
                <c:pt idx="103">
                  <c:v>1.8500000000000014</c:v>
                </c:pt>
                <c:pt idx="104">
                  <c:v>1.8600000000000014</c:v>
                </c:pt>
                <c:pt idx="105">
                  <c:v>1.8700000000000014</c:v>
                </c:pt>
                <c:pt idx="106">
                  <c:v>1.8800000000000014</c:v>
                </c:pt>
                <c:pt idx="107">
                  <c:v>1.8900000000000015</c:v>
                </c:pt>
                <c:pt idx="108">
                  <c:v>1.9000000000000015</c:v>
                </c:pt>
                <c:pt idx="109">
                  <c:v>1.9100000000000015</c:v>
                </c:pt>
                <c:pt idx="110">
                  <c:v>1.9200000000000015</c:v>
                </c:pt>
                <c:pt idx="111">
                  <c:v>1.9300000000000015</c:v>
                </c:pt>
                <c:pt idx="112">
                  <c:v>1.9400000000000015</c:v>
                </c:pt>
                <c:pt idx="113">
                  <c:v>1.9500000000000015</c:v>
                </c:pt>
                <c:pt idx="114">
                  <c:v>1.9600000000000015</c:v>
                </c:pt>
                <c:pt idx="115">
                  <c:v>1.9700000000000015</c:v>
                </c:pt>
                <c:pt idx="116">
                  <c:v>1.9800000000000015</c:v>
                </c:pt>
                <c:pt idx="117">
                  <c:v>1.9900000000000015</c:v>
                </c:pt>
                <c:pt idx="118">
                  <c:v>2.0000000000000013</c:v>
                </c:pt>
                <c:pt idx="119">
                  <c:v>2.0100000000000011</c:v>
                </c:pt>
                <c:pt idx="120">
                  <c:v>2.0200000000000009</c:v>
                </c:pt>
                <c:pt idx="121">
                  <c:v>2.0300000000000007</c:v>
                </c:pt>
                <c:pt idx="122">
                  <c:v>2.0400000000000005</c:v>
                </c:pt>
                <c:pt idx="123">
                  <c:v>2.0500000000000003</c:v>
                </c:pt>
                <c:pt idx="124">
                  <c:v>2.06</c:v>
                </c:pt>
                <c:pt idx="125">
                  <c:v>2.0699999999999998</c:v>
                </c:pt>
                <c:pt idx="126">
                  <c:v>2.0799999999999996</c:v>
                </c:pt>
                <c:pt idx="127">
                  <c:v>2.0899999999999994</c:v>
                </c:pt>
                <c:pt idx="128">
                  <c:v>2.0999999999999992</c:v>
                </c:pt>
                <c:pt idx="129">
                  <c:v>2.109999999999999</c:v>
                </c:pt>
                <c:pt idx="130">
                  <c:v>2.1199999999999988</c:v>
                </c:pt>
                <c:pt idx="131">
                  <c:v>2.1299999999999986</c:v>
                </c:pt>
                <c:pt idx="132">
                  <c:v>2.1399999999999983</c:v>
                </c:pt>
                <c:pt idx="133">
                  <c:v>2.1499999999999981</c:v>
                </c:pt>
                <c:pt idx="134">
                  <c:v>2.1599999999999979</c:v>
                </c:pt>
                <c:pt idx="135">
                  <c:v>2.1699999999999977</c:v>
                </c:pt>
                <c:pt idx="136">
                  <c:v>2.1799999999999975</c:v>
                </c:pt>
                <c:pt idx="137">
                  <c:v>2.1899999999999973</c:v>
                </c:pt>
                <c:pt idx="138">
                  <c:v>2.1999999999999971</c:v>
                </c:pt>
                <c:pt idx="139">
                  <c:v>2.2099999999999969</c:v>
                </c:pt>
                <c:pt idx="140">
                  <c:v>2.2199999999999966</c:v>
                </c:pt>
                <c:pt idx="141">
                  <c:v>2.2299999999999964</c:v>
                </c:pt>
                <c:pt idx="142">
                  <c:v>2.2399999999999962</c:v>
                </c:pt>
                <c:pt idx="143">
                  <c:v>2.249999999999996</c:v>
                </c:pt>
                <c:pt idx="144">
                  <c:v>2.2599999999999958</c:v>
                </c:pt>
                <c:pt idx="145">
                  <c:v>2.2699999999999956</c:v>
                </c:pt>
                <c:pt idx="146">
                  <c:v>2.2799999999999954</c:v>
                </c:pt>
                <c:pt idx="147">
                  <c:v>2.2899999999999952</c:v>
                </c:pt>
                <c:pt idx="148">
                  <c:v>2.2999999999999949</c:v>
                </c:pt>
                <c:pt idx="149">
                  <c:v>2.3099999999999947</c:v>
                </c:pt>
                <c:pt idx="150">
                  <c:v>2.3199999999999945</c:v>
                </c:pt>
                <c:pt idx="151">
                  <c:v>2.3299999999999943</c:v>
                </c:pt>
                <c:pt idx="152">
                  <c:v>2.3399999999999941</c:v>
                </c:pt>
                <c:pt idx="153">
                  <c:v>2.3499999999999939</c:v>
                </c:pt>
                <c:pt idx="154">
                  <c:v>2.3599999999999937</c:v>
                </c:pt>
                <c:pt idx="155">
                  <c:v>2.3699999999999934</c:v>
                </c:pt>
                <c:pt idx="156">
                  <c:v>2.3799999999999932</c:v>
                </c:pt>
                <c:pt idx="157">
                  <c:v>2.389999999999993</c:v>
                </c:pt>
                <c:pt idx="158">
                  <c:v>2.3999999999999928</c:v>
                </c:pt>
                <c:pt idx="159">
                  <c:v>2.4099999999999926</c:v>
                </c:pt>
                <c:pt idx="160">
                  <c:v>2.4199999999999924</c:v>
                </c:pt>
                <c:pt idx="161">
                  <c:v>2.4299999999999922</c:v>
                </c:pt>
                <c:pt idx="162">
                  <c:v>2.439999999999992</c:v>
                </c:pt>
                <c:pt idx="163">
                  <c:v>2.4499999999999917</c:v>
                </c:pt>
                <c:pt idx="164">
                  <c:v>2.4599999999999915</c:v>
                </c:pt>
                <c:pt idx="165">
                  <c:v>2.4699999999999913</c:v>
                </c:pt>
                <c:pt idx="166">
                  <c:v>2.4799999999999911</c:v>
                </c:pt>
                <c:pt idx="167">
                  <c:v>2.4899999999999909</c:v>
                </c:pt>
                <c:pt idx="168">
                  <c:v>2.4999999999999907</c:v>
                </c:pt>
                <c:pt idx="169">
                  <c:v>2.5099999999999905</c:v>
                </c:pt>
                <c:pt idx="170">
                  <c:v>2.5199999999999902</c:v>
                </c:pt>
                <c:pt idx="171">
                  <c:v>2.52999999999999</c:v>
                </c:pt>
                <c:pt idx="172">
                  <c:v>2.5399999999999898</c:v>
                </c:pt>
                <c:pt idx="173">
                  <c:v>2.5499999999999896</c:v>
                </c:pt>
                <c:pt idx="174">
                  <c:v>2.5599999999999894</c:v>
                </c:pt>
                <c:pt idx="175">
                  <c:v>2.5699999999999892</c:v>
                </c:pt>
                <c:pt idx="176">
                  <c:v>2.579999999999989</c:v>
                </c:pt>
                <c:pt idx="177">
                  <c:v>2.5899999999999888</c:v>
                </c:pt>
                <c:pt idx="178">
                  <c:v>2.5999999999999885</c:v>
                </c:pt>
                <c:pt idx="179">
                  <c:v>2.6099999999999883</c:v>
                </c:pt>
                <c:pt idx="180">
                  <c:v>2.6199999999999881</c:v>
                </c:pt>
                <c:pt idx="181">
                  <c:v>2.6299999999999879</c:v>
                </c:pt>
                <c:pt idx="182">
                  <c:v>2.6399999999999877</c:v>
                </c:pt>
                <c:pt idx="183">
                  <c:v>2.6499999999999875</c:v>
                </c:pt>
                <c:pt idx="184">
                  <c:v>2.6599999999999873</c:v>
                </c:pt>
                <c:pt idx="185">
                  <c:v>2.6699999999999871</c:v>
                </c:pt>
                <c:pt idx="186">
                  <c:v>2.6799999999999868</c:v>
                </c:pt>
                <c:pt idx="187">
                  <c:v>2.6899999999999866</c:v>
                </c:pt>
                <c:pt idx="188">
                  <c:v>2.6999999999999864</c:v>
                </c:pt>
                <c:pt idx="189">
                  <c:v>2.7099999999999862</c:v>
                </c:pt>
                <c:pt idx="190">
                  <c:v>2.719999999999986</c:v>
                </c:pt>
                <c:pt idx="191">
                  <c:v>2.7299999999999858</c:v>
                </c:pt>
                <c:pt idx="192">
                  <c:v>2.7399999999999856</c:v>
                </c:pt>
                <c:pt idx="193">
                  <c:v>2.7499999999999853</c:v>
                </c:pt>
                <c:pt idx="194">
                  <c:v>2.7599999999999851</c:v>
                </c:pt>
                <c:pt idx="195">
                  <c:v>2.7699999999999849</c:v>
                </c:pt>
                <c:pt idx="196">
                  <c:v>2.7799999999999847</c:v>
                </c:pt>
                <c:pt idx="197">
                  <c:v>2.7899999999999845</c:v>
                </c:pt>
                <c:pt idx="198">
                  <c:v>2.7999999999999843</c:v>
                </c:pt>
                <c:pt idx="199">
                  <c:v>2.8099999999999841</c:v>
                </c:pt>
                <c:pt idx="200">
                  <c:v>2.8199999999999839</c:v>
                </c:pt>
                <c:pt idx="201">
                  <c:v>2.8299999999999836</c:v>
                </c:pt>
                <c:pt idx="202">
                  <c:v>2.8399999999999834</c:v>
                </c:pt>
                <c:pt idx="203">
                  <c:v>2.8499999999999832</c:v>
                </c:pt>
                <c:pt idx="204">
                  <c:v>2.859999999999983</c:v>
                </c:pt>
                <c:pt idx="205">
                  <c:v>2.8699999999999828</c:v>
                </c:pt>
                <c:pt idx="206">
                  <c:v>2.8799999999999826</c:v>
                </c:pt>
                <c:pt idx="207">
                  <c:v>2.8899999999999824</c:v>
                </c:pt>
                <c:pt idx="208">
                  <c:v>2.8999999999999821</c:v>
                </c:pt>
                <c:pt idx="209">
                  <c:v>2.9099999999999819</c:v>
                </c:pt>
                <c:pt idx="210">
                  <c:v>2.9199999999999817</c:v>
                </c:pt>
                <c:pt idx="211">
                  <c:v>2.9299999999999815</c:v>
                </c:pt>
                <c:pt idx="212">
                  <c:v>2.9399999999999813</c:v>
                </c:pt>
                <c:pt idx="213">
                  <c:v>2.9499999999999811</c:v>
                </c:pt>
                <c:pt idx="214">
                  <c:v>2.9599999999999809</c:v>
                </c:pt>
                <c:pt idx="215">
                  <c:v>2.9699999999999807</c:v>
                </c:pt>
                <c:pt idx="216">
                  <c:v>2.9799999999999804</c:v>
                </c:pt>
                <c:pt idx="217">
                  <c:v>2.9899999999999802</c:v>
                </c:pt>
                <c:pt idx="218">
                  <c:v>2.99999999999998</c:v>
                </c:pt>
                <c:pt idx="219">
                  <c:v>3.0099999999999798</c:v>
                </c:pt>
                <c:pt idx="220">
                  <c:v>3.0199999999999796</c:v>
                </c:pt>
                <c:pt idx="221">
                  <c:v>3.0299999999999794</c:v>
                </c:pt>
                <c:pt idx="222">
                  <c:v>3.0399999999999792</c:v>
                </c:pt>
                <c:pt idx="223">
                  <c:v>3.049999999999979</c:v>
                </c:pt>
                <c:pt idx="224">
                  <c:v>3.0599999999999787</c:v>
                </c:pt>
                <c:pt idx="225">
                  <c:v>3.0699999999999785</c:v>
                </c:pt>
                <c:pt idx="226">
                  <c:v>3.0799999999999783</c:v>
                </c:pt>
                <c:pt idx="227">
                  <c:v>3.0899999999999781</c:v>
                </c:pt>
                <c:pt idx="228">
                  <c:v>3.0999999999999779</c:v>
                </c:pt>
                <c:pt idx="229">
                  <c:v>3.1099999999999777</c:v>
                </c:pt>
                <c:pt idx="230">
                  <c:v>3.1199999999999775</c:v>
                </c:pt>
                <c:pt idx="231">
                  <c:v>3.1299999999999772</c:v>
                </c:pt>
                <c:pt idx="232">
                  <c:v>3.139999999999977</c:v>
                </c:pt>
                <c:pt idx="233">
                  <c:v>3.1499999999999768</c:v>
                </c:pt>
                <c:pt idx="234">
                  <c:v>3.1599999999999766</c:v>
                </c:pt>
                <c:pt idx="235">
                  <c:v>3.1699999999999764</c:v>
                </c:pt>
                <c:pt idx="236">
                  <c:v>3.1799999999999762</c:v>
                </c:pt>
                <c:pt idx="237">
                  <c:v>3.189999999999976</c:v>
                </c:pt>
                <c:pt idx="238">
                  <c:v>3.1999999999999758</c:v>
                </c:pt>
                <c:pt idx="239">
                  <c:v>3.2099999999999755</c:v>
                </c:pt>
                <c:pt idx="240">
                  <c:v>3.2199999999999753</c:v>
                </c:pt>
                <c:pt idx="241">
                  <c:v>3.2299999999999751</c:v>
                </c:pt>
                <c:pt idx="242">
                  <c:v>3.2399999999999749</c:v>
                </c:pt>
                <c:pt idx="243">
                  <c:v>3.2499999999999747</c:v>
                </c:pt>
                <c:pt idx="244">
                  <c:v>3.2599999999999745</c:v>
                </c:pt>
                <c:pt idx="245">
                  <c:v>3.2699999999999743</c:v>
                </c:pt>
                <c:pt idx="246">
                  <c:v>3.279999999999974</c:v>
                </c:pt>
                <c:pt idx="247">
                  <c:v>3.2899999999999738</c:v>
                </c:pt>
                <c:pt idx="248">
                  <c:v>3.2999999999999736</c:v>
                </c:pt>
                <c:pt idx="249">
                  <c:v>3.3099999999999734</c:v>
                </c:pt>
                <c:pt idx="250">
                  <c:v>3.3199999999999732</c:v>
                </c:pt>
                <c:pt idx="251">
                  <c:v>3.329999999999973</c:v>
                </c:pt>
                <c:pt idx="252">
                  <c:v>3.3399999999999728</c:v>
                </c:pt>
                <c:pt idx="253">
                  <c:v>3.3499999999999726</c:v>
                </c:pt>
                <c:pt idx="254">
                  <c:v>3.3599999999999723</c:v>
                </c:pt>
                <c:pt idx="255">
                  <c:v>3.3699999999999721</c:v>
                </c:pt>
                <c:pt idx="256">
                  <c:v>3.3799999999999719</c:v>
                </c:pt>
                <c:pt idx="257">
                  <c:v>3.3899999999999717</c:v>
                </c:pt>
                <c:pt idx="258">
                  <c:v>3.3999999999999715</c:v>
                </c:pt>
                <c:pt idx="259">
                  <c:v>3.4099999999999713</c:v>
                </c:pt>
                <c:pt idx="260">
                  <c:v>3.4199999999999711</c:v>
                </c:pt>
                <c:pt idx="261">
                  <c:v>3.4299999999999708</c:v>
                </c:pt>
                <c:pt idx="262">
                  <c:v>3.4399999999999706</c:v>
                </c:pt>
                <c:pt idx="263">
                  <c:v>3.4499999999999704</c:v>
                </c:pt>
                <c:pt idx="264">
                  <c:v>3.4599999999999702</c:v>
                </c:pt>
                <c:pt idx="265">
                  <c:v>3.46999999999997</c:v>
                </c:pt>
                <c:pt idx="266">
                  <c:v>3.4799999999999698</c:v>
                </c:pt>
                <c:pt idx="267">
                  <c:v>3.4899999999999696</c:v>
                </c:pt>
                <c:pt idx="268">
                  <c:v>3.4999999999999694</c:v>
                </c:pt>
                <c:pt idx="269">
                  <c:v>3.5099999999999691</c:v>
                </c:pt>
                <c:pt idx="270">
                  <c:v>3.5199999999999689</c:v>
                </c:pt>
                <c:pt idx="271">
                  <c:v>3.5299999999999687</c:v>
                </c:pt>
                <c:pt idx="272">
                  <c:v>3.5399999999999685</c:v>
                </c:pt>
                <c:pt idx="273">
                  <c:v>3.5499999999999683</c:v>
                </c:pt>
                <c:pt idx="274">
                  <c:v>3.5599999999999681</c:v>
                </c:pt>
                <c:pt idx="275">
                  <c:v>3.5699999999999679</c:v>
                </c:pt>
                <c:pt idx="276">
                  <c:v>3.5799999999999677</c:v>
                </c:pt>
                <c:pt idx="277">
                  <c:v>3.5899999999999674</c:v>
                </c:pt>
                <c:pt idx="278">
                  <c:v>3.5999999999999672</c:v>
                </c:pt>
                <c:pt idx="279">
                  <c:v>3.609999999999967</c:v>
                </c:pt>
                <c:pt idx="280">
                  <c:v>3.6199999999999668</c:v>
                </c:pt>
                <c:pt idx="281">
                  <c:v>3.6299999999999666</c:v>
                </c:pt>
                <c:pt idx="282">
                  <c:v>3.6399999999999664</c:v>
                </c:pt>
                <c:pt idx="283">
                  <c:v>3.6499999999999662</c:v>
                </c:pt>
                <c:pt idx="284">
                  <c:v>3.6599999999999659</c:v>
                </c:pt>
                <c:pt idx="285">
                  <c:v>3.6699999999999657</c:v>
                </c:pt>
                <c:pt idx="286">
                  <c:v>3.6799999999999655</c:v>
                </c:pt>
                <c:pt idx="287">
                  <c:v>3.6899999999999653</c:v>
                </c:pt>
                <c:pt idx="288">
                  <c:v>3.6999999999999651</c:v>
                </c:pt>
                <c:pt idx="289">
                  <c:v>3.7099999999999649</c:v>
                </c:pt>
                <c:pt idx="290">
                  <c:v>3.7199999999999647</c:v>
                </c:pt>
                <c:pt idx="291">
                  <c:v>3.7299999999999645</c:v>
                </c:pt>
                <c:pt idx="292">
                  <c:v>3.7399999999999642</c:v>
                </c:pt>
                <c:pt idx="293">
                  <c:v>3.749999999999964</c:v>
                </c:pt>
                <c:pt idx="294">
                  <c:v>3.7599999999999638</c:v>
                </c:pt>
                <c:pt idx="295">
                  <c:v>3.7699999999999636</c:v>
                </c:pt>
                <c:pt idx="296">
                  <c:v>3.7799999999999634</c:v>
                </c:pt>
                <c:pt idx="297">
                  <c:v>3.7899999999999632</c:v>
                </c:pt>
                <c:pt idx="298">
                  <c:v>3.799999999999963</c:v>
                </c:pt>
                <c:pt idx="299">
                  <c:v>3.8099999999999627</c:v>
                </c:pt>
                <c:pt idx="300">
                  <c:v>3.8199999999999625</c:v>
                </c:pt>
                <c:pt idx="301">
                  <c:v>3.8299999999999623</c:v>
                </c:pt>
                <c:pt idx="302">
                  <c:v>3.8399999999999621</c:v>
                </c:pt>
                <c:pt idx="303">
                  <c:v>3.8499999999999619</c:v>
                </c:pt>
                <c:pt idx="304">
                  <c:v>3.8599999999999617</c:v>
                </c:pt>
                <c:pt idx="305">
                  <c:v>3.8699999999999615</c:v>
                </c:pt>
                <c:pt idx="306">
                  <c:v>3.8799999999999613</c:v>
                </c:pt>
                <c:pt idx="307">
                  <c:v>3.889999999999961</c:v>
                </c:pt>
                <c:pt idx="308">
                  <c:v>3.8999999999999608</c:v>
                </c:pt>
                <c:pt idx="309">
                  <c:v>3.9099999999999606</c:v>
                </c:pt>
                <c:pt idx="310">
                  <c:v>3.9199999999999604</c:v>
                </c:pt>
                <c:pt idx="311">
                  <c:v>3.9299999999999602</c:v>
                </c:pt>
                <c:pt idx="312">
                  <c:v>3.93999999999996</c:v>
                </c:pt>
                <c:pt idx="313">
                  <c:v>3.9499999999999598</c:v>
                </c:pt>
                <c:pt idx="314">
                  <c:v>3.9599999999999596</c:v>
                </c:pt>
                <c:pt idx="315">
                  <c:v>3.9699999999999593</c:v>
                </c:pt>
                <c:pt idx="316">
                  <c:v>3.9799999999999591</c:v>
                </c:pt>
                <c:pt idx="317">
                  <c:v>3.9899999999999589</c:v>
                </c:pt>
                <c:pt idx="318">
                  <c:v>3.9999999999999587</c:v>
                </c:pt>
                <c:pt idx="319">
                  <c:v>4.0099999999999589</c:v>
                </c:pt>
                <c:pt idx="320">
                  <c:v>4.0199999999999587</c:v>
                </c:pt>
                <c:pt idx="321">
                  <c:v>4.0299999999999585</c:v>
                </c:pt>
                <c:pt idx="322">
                  <c:v>4.0399999999999583</c:v>
                </c:pt>
                <c:pt idx="323">
                  <c:v>4.0499999999999581</c:v>
                </c:pt>
                <c:pt idx="324">
                  <c:v>4.0599999999999579</c:v>
                </c:pt>
                <c:pt idx="325">
                  <c:v>4.0699999999999577</c:v>
                </c:pt>
                <c:pt idx="326">
                  <c:v>4.0799999999999574</c:v>
                </c:pt>
                <c:pt idx="327">
                  <c:v>4.0899999999999572</c:v>
                </c:pt>
                <c:pt idx="328">
                  <c:v>4.099999999999957</c:v>
                </c:pt>
                <c:pt idx="329">
                  <c:v>4.1099999999999568</c:v>
                </c:pt>
                <c:pt idx="330">
                  <c:v>4.1199999999999566</c:v>
                </c:pt>
                <c:pt idx="331">
                  <c:v>4.1299999999999564</c:v>
                </c:pt>
                <c:pt idx="332">
                  <c:v>4.1399999999999562</c:v>
                </c:pt>
                <c:pt idx="333">
                  <c:v>4.1499999999999559</c:v>
                </c:pt>
                <c:pt idx="334">
                  <c:v>4.1599999999999557</c:v>
                </c:pt>
                <c:pt idx="335">
                  <c:v>4.1699999999999555</c:v>
                </c:pt>
                <c:pt idx="336">
                  <c:v>4.1799999999999553</c:v>
                </c:pt>
                <c:pt idx="337">
                  <c:v>4.1899999999999551</c:v>
                </c:pt>
                <c:pt idx="338">
                  <c:v>4.1999999999999549</c:v>
                </c:pt>
                <c:pt idx="339">
                  <c:v>4.2099999999999547</c:v>
                </c:pt>
                <c:pt idx="340">
                  <c:v>4.2199999999999545</c:v>
                </c:pt>
                <c:pt idx="341">
                  <c:v>4.2299999999999542</c:v>
                </c:pt>
                <c:pt idx="342">
                  <c:v>4.239999999999954</c:v>
                </c:pt>
                <c:pt idx="343">
                  <c:v>4.2499999999999538</c:v>
                </c:pt>
                <c:pt idx="344">
                  <c:v>4.2599999999999536</c:v>
                </c:pt>
                <c:pt idx="345">
                  <c:v>4.2699999999999534</c:v>
                </c:pt>
                <c:pt idx="346">
                  <c:v>4.2799999999999532</c:v>
                </c:pt>
                <c:pt idx="347">
                  <c:v>4.289999999999953</c:v>
                </c:pt>
                <c:pt idx="348">
                  <c:v>4.2999999999999527</c:v>
                </c:pt>
                <c:pt idx="349">
                  <c:v>4.3099999999999525</c:v>
                </c:pt>
                <c:pt idx="350">
                  <c:v>4.3199999999999523</c:v>
                </c:pt>
                <c:pt idx="351">
                  <c:v>4.3299999999999521</c:v>
                </c:pt>
                <c:pt idx="352">
                  <c:v>4.3399999999999519</c:v>
                </c:pt>
                <c:pt idx="353">
                  <c:v>4.3499999999999517</c:v>
                </c:pt>
                <c:pt idx="354">
                  <c:v>4.3599999999999515</c:v>
                </c:pt>
                <c:pt idx="355">
                  <c:v>4.3699999999999513</c:v>
                </c:pt>
                <c:pt idx="356">
                  <c:v>4.379999999999951</c:v>
                </c:pt>
                <c:pt idx="357">
                  <c:v>4.3899999999999508</c:v>
                </c:pt>
                <c:pt idx="358">
                  <c:v>4.3999999999999506</c:v>
                </c:pt>
                <c:pt idx="359">
                  <c:v>4.4099999999999504</c:v>
                </c:pt>
                <c:pt idx="360">
                  <c:v>4.4199999999999502</c:v>
                </c:pt>
                <c:pt idx="361">
                  <c:v>4.42999999999995</c:v>
                </c:pt>
                <c:pt idx="362">
                  <c:v>4.4399999999999498</c:v>
                </c:pt>
                <c:pt idx="363">
                  <c:v>4.4499999999999496</c:v>
                </c:pt>
                <c:pt idx="364">
                  <c:v>4.4599999999999493</c:v>
                </c:pt>
                <c:pt idx="365">
                  <c:v>4.4699999999999491</c:v>
                </c:pt>
                <c:pt idx="366">
                  <c:v>4.4799999999999489</c:v>
                </c:pt>
                <c:pt idx="367">
                  <c:v>4.4899999999999487</c:v>
                </c:pt>
                <c:pt idx="368">
                  <c:v>4.4999999999999485</c:v>
                </c:pt>
                <c:pt idx="369">
                  <c:v>4.5099999999999483</c:v>
                </c:pt>
                <c:pt idx="370">
                  <c:v>4.5199999999999481</c:v>
                </c:pt>
                <c:pt idx="371">
                  <c:v>4.5299999999999478</c:v>
                </c:pt>
                <c:pt idx="372">
                  <c:v>4.5399999999999476</c:v>
                </c:pt>
                <c:pt idx="373">
                  <c:v>4.5499999999999474</c:v>
                </c:pt>
                <c:pt idx="374">
                  <c:v>4.5599999999999472</c:v>
                </c:pt>
                <c:pt idx="375">
                  <c:v>4.569999999999947</c:v>
                </c:pt>
                <c:pt idx="376">
                  <c:v>4.5799999999999468</c:v>
                </c:pt>
                <c:pt idx="377">
                  <c:v>4.5899999999999466</c:v>
                </c:pt>
                <c:pt idx="378">
                  <c:v>4.5999999999999464</c:v>
                </c:pt>
                <c:pt idx="379">
                  <c:v>4.6099999999999461</c:v>
                </c:pt>
                <c:pt idx="380">
                  <c:v>4.6199999999999459</c:v>
                </c:pt>
                <c:pt idx="381">
                  <c:v>4.6299999999999457</c:v>
                </c:pt>
                <c:pt idx="382">
                  <c:v>4.6399999999999455</c:v>
                </c:pt>
                <c:pt idx="383">
                  <c:v>4.6499999999999453</c:v>
                </c:pt>
                <c:pt idx="384">
                  <c:v>4.6599999999999451</c:v>
                </c:pt>
                <c:pt idx="385">
                  <c:v>4.6699999999999449</c:v>
                </c:pt>
                <c:pt idx="386">
                  <c:v>4.6799999999999446</c:v>
                </c:pt>
                <c:pt idx="387">
                  <c:v>4.6899999999999444</c:v>
                </c:pt>
                <c:pt idx="388">
                  <c:v>4.6999999999999442</c:v>
                </c:pt>
                <c:pt idx="389">
                  <c:v>4.709999999999944</c:v>
                </c:pt>
                <c:pt idx="390">
                  <c:v>4.7199999999999438</c:v>
                </c:pt>
                <c:pt idx="391">
                  <c:v>4.7299999999999436</c:v>
                </c:pt>
                <c:pt idx="392">
                  <c:v>4.7399999999999434</c:v>
                </c:pt>
                <c:pt idx="393">
                  <c:v>4.7499999999999432</c:v>
                </c:pt>
                <c:pt idx="394">
                  <c:v>4.7599999999999429</c:v>
                </c:pt>
                <c:pt idx="395">
                  <c:v>4.7699999999999427</c:v>
                </c:pt>
                <c:pt idx="396">
                  <c:v>4.7799999999999425</c:v>
                </c:pt>
                <c:pt idx="397">
                  <c:v>4.7899999999999423</c:v>
                </c:pt>
                <c:pt idx="398">
                  <c:v>4.7999999999999421</c:v>
                </c:pt>
                <c:pt idx="399">
                  <c:v>4.8099999999999419</c:v>
                </c:pt>
                <c:pt idx="400">
                  <c:v>4.8199999999999417</c:v>
                </c:pt>
                <c:pt idx="401">
                  <c:v>4.8299999999999415</c:v>
                </c:pt>
                <c:pt idx="402">
                  <c:v>4.8399999999999412</c:v>
                </c:pt>
                <c:pt idx="403">
                  <c:v>4.849999999999941</c:v>
                </c:pt>
                <c:pt idx="404">
                  <c:v>4.8599999999999408</c:v>
                </c:pt>
                <c:pt idx="405">
                  <c:v>4.8699999999999406</c:v>
                </c:pt>
                <c:pt idx="406">
                  <c:v>4.8799999999999404</c:v>
                </c:pt>
                <c:pt idx="407">
                  <c:v>4.8899999999999402</c:v>
                </c:pt>
                <c:pt idx="408">
                  <c:v>4.89999999999994</c:v>
                </c:pt>
                <c:pt idx="409">
                  <c:v>4.9099999999999397</c:v>
                </c:pt>
                <c:pt idx="410">
                  <c:v>4.9199999999999395</c:v>
                </c:pt>
                <c:pt idx="411">
                  <c:v>4.9299999999999393</c:v>
                </c:pt>
                <c:pt idx="412">
                  <c:v>4.9399999999999391</c:v>
                </c:pt>
                <c:pt idx="413">
                  <c:v>4.9499999999999389</c:v>
                </c:pt>
                <c:pt idx="414">
                  <c:v>4.9599999999999387</c:v>
                </c:pt>
                <c:pt idx="415">
                  <c:v>4.9699999999999385</c:v>
                </c:pt>
                <c:pt idx="416">
                  <c:v>4.9799999999999383</c:v>
                </c:pt>
                <c:pt idx="417">
                  <c:v>4.989999999999938</c:v>
                </c:pt>
                <c:pt idx="418">
                  <c:v>4.9999999999999378</c:v>
                </c:pt>
                <c:pt idx="419">
                  <c:v>5.0099999999999376</c:v>
                </c:pt>
                <c:pt idx="420">
                  <c:v>5.0199999999999374</c:v>
                </c:pt>
                <c:pt idx="421">
                  <c:v>5.0299999999999372</c:v>
                </c:pt>
                <c:pt idx="422">
                  <c:v>5.039999999999937</c:v>
                </c:pt>
                <c:pt idx="423">
                  <c:v>5.0499999999999368</c:v>
                </c:pt>
                <c:pt idx="424">
                  <c:v>5.0599999999999365</c:v>
                </c:pt>
                <c:pt idx="425">
                  <c:v>5.0699999999999363</c:v>
                </c:pt>
                <c:pt idx="426">
                  <c:v>5.0799999999999361</c:v>
                </c:pt>
                <c:pt idx="427">
                  <c:v>5.0899999999999359</c:v>
                </c:pt>
                <c:pt idx="428">
                  <c:v>5.0999999999999357</c:v>
                </c:pt>
                <c:pt idx="429">
                  <c:v>5.1099999999999355</c:v>
                </c:pt>
                <c:pt idx="430">
                  <c:v>5.1199999999999353</c:v>
                </c:pt>
                <c:pt idx="431">
                  <c:v>5.1299999999999351</c:v>
                </c:pt>
                <c:pt idx="432">
                  <c:v>5.1399999999999348</c:v>
                </c:pt>
                <c:pt idx="433">
                  <c:v>5.1499999999999346</c:v>
                </c:pt>
                <c:pt idx="434">
                  <c:v>5.1599999999999344</c:v>
                </c:pt>
                <c:pt idx="435">
                  <c:v>5.1699999999999342</c:v>
                </c:pt>
                <c:pt idx="436">
                  <c:v>5.179999999999934</c:v>
                </c:pt>
                <c:pt idx="437">
                  <c:v>5.1899999999999338</c:v>
                </c:pt>
                <c:pt idx="438">
                  <c:v>5.1999999999999336</c:v>
                </c:pt>
                <c:pt idx="439">
                  <c:v>5.2099999999999334</c:v>
                </c:pt>
                <c:pt idx="440">
                  <c:v>5.2199999999999331</c:v>
                </c:pt>
                <c:pt idx="441">
                  <c:v>5.2299999999999329</c:v>
                </c:pt>
                <c:pt idx="442">
                  <c:v>5.2399999999999327</c:v>
                </c:pt>
                <c:pt idx="443">
                  <c:v>5.2499999999999325</c:v>
                </c:pt>
                <c:pt idx="444">
                  <c:v>5.2599999999999323</c:v>
                </c:pt>
                <c:pt idx="445">
                  <c:v>5.2699999999999321</c:v>
                </c:pt>
                <c:pt idx="446">
                  <c:v>5.2799999999999319</c:v>
                </c:pt>
                <c:pt idx="447">
                  <c:v>5.2899999999999316</c:v>
                </c:pt>
                <c:pt idx="448">
                  <c:v>5.2999999999999314</c:v>
                </c:pt>
                <c:pt idx="449">
                  <c:v>5.3099999999999312</c:v>
                </c:pt>
                <c:pt idx="450">
                  <c:v>5.319999999999931</c:v>
                </c:pt>
                <c:pt idx="451">
                  <c:v>5.3299999999999308</c:v>
                </c:pt>
                <c:pt idx="452">
                  <c:v>5.3399999999999306</c:v>
                </c:pt>
                <c:pt idx="453">
                  <c:v>5.3499999999999304</c:v>
                </c:pt>
                <c:pt idx="454">
                  <c:v>5.3599999999999302</c:v>
                </c:pt>
                <c:pt idx="455">
                  <c:v>5.3699999999999299</c:v>
                </c:pt>
                <c:pt idx="456">
                  <c:v>5.3799999999999297</c:v>
                </c:pt>
                <c:pt idx="457">
                  <c:v>5.3899999999999295</c:v>
                </c:pt>
                <c:pt idx="458">
                  <c:v>5.3999999999999293</c:v>
                </c:pt>
                <c:pt idx="459">
                  <c:v>5.4099999999999291</c:v>
                </c:pt>
                <c:pt idx="460">
                  <c:v>5.4199999999999289</c:v>
                </c:pt>
                <c:pt idx="461">
                  <c:v>5.4299999999999287</c:v>
                </c:pt>
                <c:pt idx="462">
                  <c:v>5.4399999999999284</c:v>
                </c:pt>
                <c:pt idx="463">
                  <c:v>5.4499999999999282</c:v>
                </c:pt>
                <c:pt idx="464">
                  <c:v>5.459999999999928</c:v>
                </c:pt>
                <c:pt idx="465">
                  <c:v>5.4699999999999278</c:v>
                </c:pt>
                <c:pt idx="466">
                  <c:v>5.4799999999999276</c:v>
                </c:pt>
                <c:pt idx="467">
                  <c:v>5.4899999999999274</c:v>
                </c:pt>
                <c:pt idx="468">
                  <c:v>5.4999999999999272</c:v>
                </c:pt>
                <c:pt idx="469">
                  <c:v>5.509999999999927</c:v>
                </c:pt>
                <c:pt idx="470">
                  <c:v>5.5199999999999267</c:v>
                </c:pt>
                <c:pt idx="471">
                  <c:v>5.5299999999999265</c:v>
                </c:pt>
                <c:pt idx="472">
                  <c:v>5.5399999999999263</c:v>
                </c:pt>
                <c:pt idx="473">
                  <c:v>5.5499999999999261</c:v>
                </c:pt>
                <c:pt idx="474">
                  <c:v>5.5599999999999259</c:v>
                </c:pt>
                <c:pt idx="475">
                  <c:v>5.5699999999999257</c:v>
                </c:pt>
                <c:pt idx="476">
                  <c:v>5.5799999999999255</c:v>
                </c:pt>
                <c:pt idx="477">
                  <c:v>5.5899999999999253</c:v>
                </c:pt>
                <c:pt idx="478">
                  <c:v>5.599999999999925</c:v>
                </c:pt>
                <c:pt idx="479">
                  <c:v>5.6099999999999248</c:v>
                </c:pt>
                <c:pt idx="480">
                  <c:v>5.6199999999999246</c:v>
                </c:pt>
                <c:pt idx="481">
                  <c:v>5.6299999999999244</c:v>
                </c:pt>
                <c:pt idx="482">
                  <c:v>5.6399999999999242</c:v>
                </c:pt>
                <c:pt idx="483">
                  <c:v>5.649999999999924</c:v>
                </c:pt>
                <c:pt idx="484">
                  <c:v>5.6599999999999238</c:v>
                </c:pt>
                <c:pt idx="485">
                  <c:v>5.6699999999999235</c:v>
                </c:pt>
                <c:pt idx="486">
                  <c:v>5.6799999999999233</c:v>
                </c:pt>
                <c:pt idx="487">
                  <c:v>5.6899999999999231</c:v>
                </c:pt>
                <c:pt idx="488">
                  <c:v>5.6999999999999229</c:v>
                </c:pt>
                <c:pt idx="489">
                  <c:v>5.7099999999999227</c:v>
                </c:pt>
                <c:pt idx="490">
                  <c:v>5.7199999999999225</c:v>
                </c:pt>
                <c:pt idx="491">
                  <c:v>5.7299999999999223</c:v>
                </c:pt>
                <c:pt idx="492">
                  <c:v>5.7399999999999221</c:v>
                </c:pt>
                <c:pt idx="493">
                  <c:v>5.7499999999999218</c:v>
                </c:pt>
                <c:pt idx="494">
                  <c:v>5.7599999999999216</c:v>
                </c:pt>
                <c:pt idx="495">
                  <c:v>5.7699999999999214</c:v>
                </c:pt>
                <c:pt idx="496">
                  <c:v>5.7799999999999212</c:v>
                </c:pt>
                <c:pt idx="497">
                  <c:v>5.789999999999921</c:v>
                </c:pt>
                <c:pt idx="498">
                  <c:v>5.7999999999999208</c:v>
                </c:pt>
                <c:pt idx="499">
                  <c:v>5.8099999999999206</c:v>
                </c:pt>
                <c:pt idx="500">
                  <c:v>5.8199999999999203</c:v>
                </c:pt>
                <c:pt idx="501">
                  <c:v>5.8299999999999201</c:v>
                </c:pt>
                <c:pt idx="502">
                  <c:v>5.8399999999999199</c:v>
                </c:pt>
                <c:pt idx="503">
                  <c:v>5.8499999999999197</c:v>
                </c:pt>
                <c:pt idx="504">
                  <c:v>5.8599999999999195</c:v>
                </c:pt>
                <c:pt idx="505">
                  <c:v>5.8699999999999193</c:v>
                </c:pt>
                <c:pt idx="506">
                  <c:v>5.8799999999999191</c:v>
                </c:pt>
                <c:pt idx="507">
                  <c:v>5.8899999999999189</c:v>
                </c:pt>
                <c:pt idx="508">
                  <c:v>5.8999999999999186</c:v>
                </c:pt>
                <c:pt idx="509">
                  <c:v>5.9099999999999184</c:v>
                </c:pt>
                <c:pt idx="510">
                  <c:v>5.9199999999999182</c:v>
                </c:pt>
                <c:pt idx="511">
                  <c:v>5.929999999999918</c:v>
                </c:pt>
                <c:pt idx="512">
                  <c:v>5.9399999999999178</c:v>
                </c:pt>
                <c:pt idx="513">
                  <c:v>5.9499999999999176</c:v>
                </c:pt>
                <c:pt idx="514">
                  <c:v>5.9599999999999174</c:v>
                </c:pt>
                <c:pt idx="515">
                  <c:v>5.9699999999999172</c:v>
                </c:pt>
                <c:pt idx="516">
                  <c:v>5.9799999999999169</c:v>
                </c:pt>
                <c:pt idx="517">
                  <c:v>5.9899999999999167</c:v>
                </c:pt>
                <c:pt idx="518">
                  <c:v>5.9999999999999165</c:v>
                </c:pt>
                <c:pt idx="519">
                  <c:v>6.0099999999999163</c:v>
                </c:pt>
                <c:pt idx="520">
                  <c:v>6.0199999999999161</c:v>
                </c:pt>
                <c:pt idx="521">
                  <c:v>6.0299999999999159</c:v>
                </c:pt>
                <c:pt idx="522">
                  <c:v>6.0399999999999157</c:v>
                </c:pt>
                <c:pt idx="523">
                  <c:v>6.0499999999999154</c:v>
                </c:pt>
                <c:pt idx="524">
                  <c:v>6.0599999999999152</c:v>
                </c:pt>
                <c:pt idx="525">
                  <c:v>6.069999999999915</c:v>
                </c:pt>
                <c:pt idx="526">
                  <c:v>6.0799999999999148</c:v>
                </c:pt>
                <c:pt idx="527">
                  <c:v>6.0899999999999146</c:v>
                </c:pt>
                <c:pt idx="528">
                  <c:v>6.0999999999999144</c:v>
                </c:pt>
                <c:pt idx="529">
                  <c:v>6.1099999999999142</c:v>
                </c:pt>
                <c:pt idx="530">
                  <c:v>6.119999999999914</c:v>
                </c:pt>
                <c:pt idx="531">
                  <c:v>6.1299999999999137</c:v>
                </c:pt>
                <c:pt idx="532">
                  <c:v>6.1399999999999135</c:v>
                </c:pt>
                <c:pt idx="533">
                  <c:v>6.1499999999999133</c:v>
                </c:pt>
                <c:pt idx="534">
                  <c:v>6.1599999999999131</c:v>
                </c:pt>
                <c:pt idx="535">
                  <c:v>6.1699999999999129</c:v>
                </c:pt>
                <c:pt idx="536">
                  <c:v>6.1799999999999127</c:v>
                </c:pt>
                <c:pt idx="537">
                  <c:v>6.1899999999999125</c:v>
                </c:pt>
                <c:pt idx="538">
                  <c:v>6.1999999999999122</c:v>
                </c:pt>
                <c:pt idx="539">
                  <c:v>6.209999999999912</c:v>
                </c:pt>
                <c:pt idx="540">
                  <c:v>6.2199999999999118</c:v>
                </c:pt>
                <c:pt idx="541">
                  <c:v>6.2299999999999116</c:v>
                </c:pt>
                <c:pt idx="542">
                  <c:v>6.2399999999999114</c:v>
                </c:pt>
                <c:pt idx="543">
                  <c:v>6.2499999999999112</c:v>
                </c:pt>
                <c:pt idx="544">
                  <c:v>6.259999999999911</c:v>
                </c:pt>
                <c:pt idx="545">
                  <c:v>6.2699999999999108</c:v>
                </c:pt>
                <c:pt idx="546">
                  <c:v>6.2799999999999105</c:v>
                </c:pt>
                <c:pt idx="547">
                  <c:v>6.2899999999999103</c:v>
                </c:pt>
                <c:pt idx="548">
                  <c:v>6.2999999999999101</c:v>
                </c:pt>
                <c:pt idx="549">
                  <c:v>6.3099999999999099</c:v>
                </c:pt>
                <c:pt idx="550">
                  <c:v>6.3199999999999097</c:v>
                </c:pt>
                <c:pt idx="551">
                  <c:v>6.3299999999999095</c:v>
                </c:pt>
                <c:pt idx="552">
                  <c:v>6.3399999999999093</c:v>
                </c:pt>
                <c:pt idx="553">
                  <c:v>6.3499999999999091</c:v>
                </c:pt>
                <c:pt idx="554">
                  <c:v>6.3599999999999088</c:v>
                </c:pt>
                <c:pt idx="555">
                  <c:v>6.3699999999999086</c:v>
                </c:pt>
                <c:pt idx="556">
                  <c:v>6.3799999999999084</c:v>
                </c:pt>
                <c:pt idx="557">
                  <c:v>6.3899999999999082</c:v>
                </c:pt>
                <c:pt idx="558">
                  <c:v>6.399999999999908</c:v>
                </c:pt>
                <c:pt idx="559">
                  <c:v>6.4099999999999078</c:v>
                </c:pt>
                <c:pt idx="560">
                  <c:v>6.4199999999999076</c:v>
                </c:pt>
              </c:numCache>
            </c:numRef>
          </c:xVal>
          <c:yVal>
            <c:numRef>
              <c:f>'Optimization 4'!$AP$131:$AP$691</c:f>
              <c:numCache>
                <c:formatCode>General</c:formatCode>
                <c:ptCount val="561"/>
                <c:pt idx="0">
                  <c:v>26.206074020365637</c:v>
                </c:pt>
                <c:pt idx="1">
                  <c:v>25.425207781591372</c:v>
                </c:pt>
                <c:pt idx="2">
                  <c:v>24.702432246419068</c:v>
                </c:pt>
                <c:pt idx="3">
                  <c:v>24.033563572617055</c:v>
                </c:pt>
                <c:pt idx="4">
                  <c:v>23.414452939238629</c:v>
                </c:pt>
                <c:pt idx="5">
                  <c:v>22.841059327541114</c:v>
                </c:pt>
                <c:pt idx="6">
                  <c:v>22.309508961733531</c:v>
                </c:pt>
                <c:pt idx="7">
                  <c:v>21.816139569602129</c:v>
                </c:pt>
                <c:pt idx="8">
                  <c:v>21.357529636657777</c:v>
                </c:pt>
                <c:pt idx="9">
                  <c:v>20.930514201736401</c:v>
                </c:pt>
                <c:pt idx="10">
                  <c:v>20.532189486274266</c:v>
                </c:pt>
                <c:pt idx="11">
                  <c:v>20.159908884980585</c:v>
                </c:pt>
                <c:pt idx="12">
                  <c:v>19.8112727326364</c:v>
                </c:pt>
                <c:pt idx="13">
                  <c:v>19.484113950451853</c:v>
                </c:pt>
                <c:pt idx="14">
                  <c:v>19.176481282211373</c:v>
                </c:pt>
                <c:pt idx="15">
                  <c:v>18.886621432907216</c:v>
                </c:pt>
                <c:pt idx="16">
                  <c:v>18.612961064771788</c:v>
                </c:pt>
                <c:pt idx="17">
                  <c:v>18.354089307080773</c:v>
                </c:pt>
                <c:pt idx="18">
                  <c:v>18.108741200604641</c:v>
                </c:pt>
                <c:pt idx="19">
                  <c:v>17.875782320184104</c:v>
                </c:pt>
                <c:pt idx="20">
                  <c:v>17.654194690719063</c:v>
                </c:pt>
                <c:pt idx="21">
                  <c:v>17.443064023045945</c:v>
                </c:pt>
                <c:pt idx="22">
                  <c:v>17.241568237522632</c:v>
                </c:pt>
                <c:pt idx="23">
                  <c:v>17.048967206770676</c:v>
                </c:pt>
                <c:pt idx="24">
                  <c:v>16.864593628600126</c:v>
                </c:pt>
                <c:pt idx="25">
                  <c:v>16.687844930764374</c:v>
                </c:pt>
                <c:pt idx="26">
                  <c:v>16.518176107199182</c:v>
                </c:pt>
                <c:pt idx="27">
                  <c:v>16.355093388129529</c:v>
                </c:pt>
                <c:pt idx="28">
                  <c:v>16.198148651992057</c:v>
                </c:pt>
                <c:pt idx="29">
                  <c:v>16.046934494215972</c:v>
                </c:pt>
                <c:pt idx="30">
                  <c:v>15.901079875652458</c:v>
                </c:pt>
                <c:pt idx="31">
                  <c:v>15.7602462812724</c:v>
                </c:pt>
                <c:pt idx="32">
                  <c:v>15.62412432730798</c:v>
                </c:pt>
                <c:pt idx="33">
                  <c:v>15.492430762090928</c:v>
                </c:pt>
                <c:pt idx="34">
                  <c:v>15.364905812332358</c:v>
                </c:pt>
                <c:pt idx="35">
                  <c:v>15.241310832457655</c:v>
                </c:pt>
                <c:pt idx="36">
                  <c:v>15.121426219855945</c:v>
                </c:pt>
                <c:pt idx="37">
                  <c:v>15.005049563557876</c:v>
                </c:pt>
                <c:pt idx="38">
                  <c:v>14.891993997956824</c:v>
                </c:pt>
                <c:pt idx="39">
                  <c:v>14.78208673678933</c:v>
                </c:pt>
                <c:pt idx="40">
                  <c:v>14.675167765738964</c:v>
                </c:pt>
                <c:pt idx="41">
                  <c:v>14.571088674775494</c:v>
                </c:pt>
                <c:pt idx="42">
                  <c:v>14.469711613734123</c:v>
                </c:pt>
                <c:pt idx="43">
                  <c:v>14.370908356721975</c:v>
                </c:pt>
                <c:pt idx="44">
                  <c:v>14.274559462749048</c:v>
                </c:pt>
                <c:pt idx="45">
                  <c:v>14.180553521554428</c:v>
                </c:pt>
                <c:pt idx="46">
                  <c:v>14.088786474966284</c:v>
                </c:pt>
                <c:pt idx="47">
                  <c:v>13.999161005323403</c:v>
                </c:pt>
                <c:pt idx="48">
                  <c:v>13.911585983519817</c:v>
                </c:pt>
                <c:pt idx="49">
                  <c:v>13.825975970134941</c:v>
                </c:pt>
                <c:pt idx="50">
                  <c:v>13.742250763895154</c:v>
                </c:pt>
                <c:pt idx="51">
                  <c:v>13.660334992396745</c:v>
                </c:pt>
                <c:pt idx="52">
                  <c:v>13.580157740616519</c:v>
                </c:pt>
                <c:pt idx="53">
                  <c:v>13.501652213257396</c:v>
                </c:pt>
                <c:pt idx="54">
                  <c:v>13.424755427432167</c:v>
                </c:pt>
                <c:pt idx="55">
                  <c:v>13.349407932587603</c:v>
                </c:pt>
                <c:pt idx="56">
                  <c:v>13.275553554920853</c:v>
                </c:pt>
                <c:pt idx="57">
                  <c:v>13.203139163846858</c:v>
                </c:pt>
                <c:pt idx="58">
                  <c:v>13.132114458345752</c:v>
                </c:pt>
                <c:pt idx="59">
                  <c:v>13.062431771256179</c:v>
                </c:pt>
                <c:pt idx="60">
                  <c:v>12.994045889789652</c:v>
                </c:pt>
                <c:pt idx="61">
                  <c:v>12.92691389072581</c:v>
                </c:pt>
                <c:pt idx="62">
                  <c:v>12.860994988911136</c:v>
                </c:pt>
                <c:pt idx="63">
                  <c:v>12.796250397827887</c:v>
                </c:pt>
                <c:pt idx="64">
                  <c:v>12.732643201127782</c:v>
                </c:pt>
                <c:pt idx="65">
                  <c:v>12.670138234137873</c:v>
                </c:pt>
                <c:pt idx="66">
                  <c:v>12.608701974446737</c:v>
                </c:pt>
                <c:pt idx="67">
                  <c:v>12.548302440768381</c:v>
                </c:pt>
                <c:pt idx="68">
                  <c:v>12.488909099360782</c:v>
                </c:pt>
                <c:pt idx="69">
                  <c:v>12.430492777346714</c:v>
                </c:pt>
                <c:pt idx="70">
                  <c:v>12.373025582347806</c:v>
                </c:pt>
                <c:pt idx="71">
                  <c:v>12.316480827899433</c:v>
                </c:pt>
                <c:pt idx="72">
                  <c:v>12.260832964164154</c:v>
                </c:pt>
                <c:pt idx="73">
                  <c:v>12.206057513507004</c:v>
                </c:pt>
                <c:pt idx="74">
                  <c:v>12.152131010536324</c:v>
                </c:pt>
                <c:pt idx="75">
                  <c:v>12.099030946250235</c:v>
                </c:pt>
                <c:pt idx="76">
                  <c:v>12.046735715961654</c:v>
                </c:pt>
                <c:pt idx="77">
                  <c:v>11.995224570703948</c:v>
                </c:pt>
                <c:pt idx="78">
                  <c:v>11.944477571846175</c:v>
                </c:pt>
                <c:pt idx="79">
                  <c:v>11.894475548670263</c:v>
                </c:pt>
                <c:pt idx="80">
                  <c:v>11.845200058684716</c:v>
                </c:pt>
                <c:pt idx="81">
                  <c:v>11.796633350468005</c:v>
                </c:pt>
                <c:pt idx="82">
                  <c:v>11.748758328853446</c:v>
                </c:pt>
                <c:pt idx="83">
                  <c:v>11.701558522282379</c:v>
                </c:pt>
                <c:pt idx="84">
                  <c:v>11.655018052167584</c:v>
                </c:pt>
                <c:pt idx="85">
                  <c:v>11.609121604121716</c:v>
                </c:pt>
                <c:pt idx="86">
                  <c:v>11.563854400917183</c:v>
                </c:pt>
                <c:pt idx="87">
                  <c:v>11.51920217705548</c:v>
                </c:pt>
                <c:pt idx="88">
                  <c:v>11.475151154832899</c:v>
                </c:pt>
                <c:pt idx="89">
                  <c:v>11.43168802179915</c:v>
                </c:pt>
                <c:pt idx="90">
                  <c:v>11.388799909513457</c:v>
                </c:pt>
                <c:pt idx="91">
                  <c:v>11.346474373509873</c:v>
                </c:pt>
                <c:pt idx="92">
                  <c:v>11.304699374390854</c:v>
                </c:pt>
                <c:pt idx="93">
                  <c:v>11.26346325997384</c:v>
                </c:pt>
                <c:pt idx="94">
                  <c:v>11.222754748421618</c:v>
                </c:pt>
                <c:pt idx="95">
                  <c:v>11.182562912292326</c:v>
                </c:pt>
                <c:pt idx="96">
                  <c:v>11.142877163449926</c:v>
                </c:pt>
                <c:pt idx="97">
                  <c:v>11.103687238779772</c:v>
                </c:pt>
                <c:pt idx="98">
                  <c:v>11.064983186658733</c:v>
                </c:pt>
                <c:pt idx="99">
                  <c:v>11.02675535413238</c:v>
                </c:pt>
                <c:pt idx="100">
                  <c:v>10.988994374755446</c:v>
                </c:pt>
                <c:pt idx="101">
                  <c:v>10.95169115705473</c:v>
                </c:pt>
                <c:pt idx="102">
                  <c:v>10.914836873576565</c:v>
                </c:pt>
                <c:pt idx="103">
                  <c:v>10.878422950483699</c:v>
                </c:pt>
                <c:pt idx="104">
                  <c:v>10.842441057668683</c:v>
                </c:pt>
                <c:pt idx="105">
                  <c:v>10.806883099353225</c:v>
                </c:pt>
                <c:pt idx="106">
                  <c:v>10.771741205145</c:v>
                </c:pt>
                <c:pt idx="107">
                  <c:v>10.737007721525423</c:v>
                </c:pt>
                <c:pt idx="108">
                  <c:v>10.702675203743601</c:v>
                </c:pt>
                <c:pt idx="109">
                  <c:v>10.668736408093125</c:v>
                </c:pt>
                <c:pt idx="110">
                  <c:v>10.635184284550357</c:v>
                </c:pt>
                <c:pt idx="111">
                  <c:v>10.602011969753724</c:v>
                </c:pt>
                <c:pt idx="112">
                  <c:v>10.569212780305268</c:v>
                </c:pt>
                <c:pt idx="113">
                  <c:v>10.536780206376639</c:v>
                </c:pt>
                <c:pt idx="114">
                  <c:v>10.504707905603041</c:v>
                </c:pt>
                <c:pt idx="115">
                  <c:v>10.472989697249426</c:v>
                </c:pt>
                <c:pt idx="116">
                  <c:v>10.441619556634583</c:v>
                </c:pt>
                <c:pt idx="117">
                  <c:v>10.410591609799194</c:v>
                </c:pt>
                <c:pt idx="118">
                  <c:v>10.379900128405199</c:v>
                </c:pt>
                <c:pt idx="119">
                  <c:v>10.34953952485438</c:v>
                </c:pt>
                <c:pt idx="120">
                  <c:v>10.319504347614803</c:v>
                </c:pt>
                <c:pt idx="121">
                  <c:v>10.28978927674439</c:v>
                </c:pt>
                <c:pt idx="122">
                  <c:v>10.260389119601815</c:v>
                </c:pt>
                <c:pt idx="123">
                  <c:v>10.231298806735039</c:v>
                </c:pt>
                <c:pt idx="124">
                  <c:v>10.202513387938826</c:v>
                </c:pt>
                <c:pt idx="125">
                  <c:v>10.174028028472717</c:v>
                </c:pt>
                <c:pt idx="126">
                  <c:v>10.145838005431598</c:v>
                </c:pt>
                <c:pt idx="127">
                  <c:v>10.117938704261608</c:v>
                </c:pt>
                <c:pt idx="128">
                  <c:v>10.090325615414018</c:v>
                </c:pt>
                <c:pt idx="129">
                  <c:v>10.062994331130902</c:v>
                </c:pt>
                <c:pt idx="130">
                  <c:v>10.035940542355878</c:v>
                </c:pt>
                <c:pt idx="131">
                  <c:v>10.009160035764452</c:v>
                </c:pt>
                <c:pt idx="132">
                  <c:v>9.9826486909080128</c:v>
                </c:pt>
                <c:pt idx="133">
                  <c:v>9.9564024774665363</c:v>
                </c:pt>
                <c:pt idx="134">
                  <c:v>9.930417452604626</c:v>
                </c:pt>
                <c:pt idx="135">
                  <c:v>9.9046897584265921</c:v>
                </c:pt>
                <c:pt idx="136">
                  <c:v>9.8792156195256737</c:v>
                </c:pt>
                <c:pt idx="137">
                  <c:v>9.853991340623498</c:v>
                </c:pt>
                <c:pt idx="138">
                  <c:v>9.8290133042955965</c:v>
                </c:pt>
                <c:pt idx="139">
                  <c:v>9.8042779687791164</c:v>
                </c:pt>
                <c:pt idx="140">
                  <c:v>9.779781865859329</c:v>
                </c:pt>
                <c:pt idx="141">
                  <c:v>9.7555215988312884</c:v>
                </c:pt>
                <c:pt idx="142">
                  <c:v>9.7314938405335223</c:v>
                </c:pt>
                <c:pt idx="143">
                  <c:v>9.7076953314505854</c:v>
                </c:pt>
                <c:pt idx="144">
                  <c:v>9.6841228778816433</c:v>
                </c:pt>
                <c:pt idx="145">
                  <c:v>9.6607733501721587</c:v>
                </c:pt>
                <c:pt idx="146">
                  <c:v>9.6376436810061978</c:v>
                </c:pt>
                <c:pt idx="147">
                  <c:v>9.6147308637566944</c:v>
                </c:pt>
                <c:pt idx="148">
                  <c:v>9.5920319508912968</c:v>
                </c:pt>
                <c:pt idx="149">
                  <c:v>9.569544052431711</c:v>
                </c:pt>
                <c:pt idx="150">
                  <c:v>9.5472643344639856</c:v>
                </c:pt>
                <c:pt idx="151">
                  <c:v>9.5251900176981135</c:v>
                </c:pt>
                <c:pt idx="152">
                  <c:v>9.5033183760745583</c:v>
                </c:pt>
                <c:pt idx="153">
                  <c:v>9.4816467354162661</c:v>
                </c:pt>
                <c:pt idx="154">
                  <c:v>9.4601724721239027</c:v>
                </c:pt>
                <c:pt idx="155">
                  <c:v>9.4388930119130485</c:v>
                </c:pt>
                <c:pt idx="156">
                  <c:v>9.4178058285913568</c:v>
                </c:pt>
                <c:pt idx="157">
                  <c:v>9.3969084428744818</c:v>
                </c:pt>
                <c:pt idx="158">
                  <c:v>9.3761984212388878</c:v>
                </c:pt>
                <c:pt idx="159">
                  <c:v>9.3556733748105412</c:v>
                </c:pt>
                <c:pt idx="160">
                  <c:v>9.3353309582877504</c:v>
                </c:pt>
                <c:pt idx="161">
                  <c:v>9.3151688688972136</c:v>
                </c:pt>
                <c:pt idx="162">
                  <c:v>9.295184845381721</c:v>
                </c:pt>
                <c:pt idx="163">
                  <c:v>9.2753766670185609</c:v>
                </c:pt>
                <c:pt idx="164">
                  <c:v>9.2557421526674784</c:v>
                </c:pt>
                <c:pt idx="165">
                  <c:v>9.2362791598468306</c:v>
                </c:pt>
                <c:pt idx="166">
                  <c:v>9.2169855838374026</c:v>
                </c:pt>
                <c:pt idx="167">
                  <c:v>9.1978593568123816</c:v>
                </c:pt>
                <c:pt idx="168">
                  <c:v>9.1788984469929567</c:v>
                </c:pt>
                <c:pt idx="169">
                  <c:v>9.1601008578282759</c:v>
                </c:pt>
                <c:pt idx="170">
                  <c:v>9.1414646271993032</c:v>
                </c:pt>
                <c:pt idx="171">
                  <c:v>9.1229878266452289</c:v>
                </c:pt>
                <c:pt idx="172">
                  <c:v>9.1046685606121631</c:v>
                </c:pt>
                <c:pt idx="173">
                  <c:v>9.0865049657230159</c:v>
                </c:pt>
                <c:pt idx="174">
                  <c:v>9.0684952100678355</c:v>
                </c:pt>
                <c:pt idx="175">
                  <c:v>9.0506374925141237</c:v>
                </c:pt>
                <c:pt idx="176">
                  <c:v>9.032930042036261</c:v>
                </c:pt>
                <c:pt idx="177">
                  <c:v>9.0153711170633244</c:v>
                </c:pt>
                <c:pt idx="178">
                  <c:v>8.9979590048450184</c:v>
                </c:pt>
                <c:pt idx="179">
                  <c:v>8.9806920208347112</c:v>
                </c:pt>
                <c:pt idx="180">
                  <c:v>8.9635685080892529</c:v>
                </c:pt>
                <c:pt idx="181">
                  <c:v>8.946586836684995</c:v>
                </c:pt>
                <c:pt idx="182">
                  <c:v>8.9297454031494041</c:v>
                </c:pt>
                <c:pt idx="183">
                  <c:v>8.913042629907773</c:v>
                </c:pt>
                <c:pt idx="184">
                  <c:v>8.8964769647446733</c:v>
                </c:pt>
                <c:pt idx="185">
                  <c:v>8.880046880279437</c:v>
                </c:pt>
                <c:pt idx="186">
                  <c:v>8.8637508734554622</c:v>
                </c:pt>
                <c:pt idx="187">
                  <c:v>8.8475874650427215</c:v>
                </c:pt>
                <c:pt idx="188">
                  <c:v>8.8315551991531862</c:v>
                </c:pt>
                <c:pt idx="189">
                  <c:v>8.8156526427686419</c:v>
                </c:pt>
                <c:pt idx="190">
                  <c:v>8.7998783852806088</c:v>
                </c:pt>
                <c:pt idx="191">
                  <c:v>8.7842310380419182</c:v>
                </c:pt>
                <c:pt idx="192">
                  <c:v>8.7687092339296644</c:v>
                </c:pt>
                <c:pt idx="193">
                  <c:v>8.7533116269190838</c:v>
                </c:pt>
                <c:pt idx="194">
                  <c:v>8.7380368916681004</c:v>
                </c:pt>
                <c:pt idx="195">
                  <c:v>8.7228837231121741</c:v>
                </c:pt>
                <c:pt idx="196">
                  <c:v>8.7078508360692375</c:v>
                </c:pt>
                <c:pt idx="197">
                  <c:v>8.6929369648541925</c:v>
                </c:pt>
                <c:pt idx="198">
                  <c:v>8.6781408629029571</c:v>
                </c:pt>
                <c:pt idx="199">
                  <c:v>8.6634613024056204</c:v>
                </c:pt>
                <c:pt idx="200">
                  <c:v>8.6488970739484561</c:v>
                </c:pt>
                <c:pt idx="201">
                  <c:v>8.6344469861644999</c:v>
                </c:pt>
                <c:pt idx="202">
                  <c:v>8.6201098653925534</c:v>
                </c:pt>
                <c:pt idx="203">
                  <c:v>8.605884555344316</c:v>
                </c:pt>
                <c:pt idx="204">
                  <c:v>8.5917699167793309</c:v>
                </c:pt>
                <c:pt idx="205">
                  <c:v>8.5777648271876075</c:v>
                </c:pt>
                <c:pt idx="206">
                  <c:v>8.5638681804797514</c:v>
                </c:pt>
                <c:pt idx="207">
                  <c:v>8.5500788866841813</c:v>
                </c:pt>
                <c:pt idx="208">
                  <c:v>8.5363958716515285</c:v>
                </c:pt>
                <c:pt idx="209">
                  <c:v>8.5228180767657342</c:v>
                </c:pt>
                <c:pt idx="210">
                  <c:v>8.5093444586618645</c:v>
                </c:pt>
                <c:pt idx="211">
                  <c:v>8.4959739889502863</c:v>
                </c:pt>
                <c:pt idx="212">
                  <c:v>8.4827056539472618</c:v>
                </c:pt>
                <c:pt idx="213">
                  <c:v>8.4695384544114187</c:v>
                </c:pt>
                <c:pt idx="214">
                  <c:v>8.4564714052864378</c:v>
                </c:pt>
                <c:pt idx="215">
                  <c:v>8.4435035354492065</c:v>
                </c:pt>
                <c:pt idx="216">
                  <c:v>8.4306338874638556</c:v>
                </c:pt>
                <c:pt idx="217">
                  <c:v>8.417861517341052</c:v>
                </c:pt>
                <c:pt idx="218">
                  <c:v>8.4051854943027706</c:v>
                </c:pt>
                <c:pt idx="219">
                  <c:v>8.3926049005520991</c:v>
                </c:pt>
                <c:pt idx="220">
                  <c:v>8.3801188310482111</c:v>
                </c:pt>
                <c:pt idx="221">
                  <c:v>8.3677263932861248</c:v>
                </c:pt>
                <c:pt idx="222">
                  <c:v>8.3554267070813548</c:v>
                </c:pt>
                <c:pt idx="223">
                  <c:v>8.3432189043590661</c:v>
                </c:pt>
                <c:pt idx="224">
                  <c:v>8.3311021289479452</c:v>
                </c:pt>
                <c:pt idx="225">
                  <c:v>8.3190755363783246</c:v>
                </c:pt>
                <c:pt idx="226">
                  <c:v>8.3071382936846572</c:v>
                </c:pt>
                <c:pt idx="227">
                  <c:v>8.2952895792122199</c:v>
                </c:pt>
                <c:pt idx="228">
                  <c:v>8.2835285824278664</c:v>
                </c:pt>
                <c:pt idx="229">
                  <c:v>8.2718545037347333</c:v>
                </c:pt>
                <c:pt idx="230">
                  <c:v>8.2602665542908689</c:v>
                </c:pt>
                <c:pt idx="231">
                  <c:v>8.2487639558315848</c:v>
                </c:pt>
                <c:pt idx="232">
                  <c:v>8.2373459404956257</c:v>
                </c:pt>
                <c:pt idx="233">
                  <c:v>8.2260117506547328</c:v>
                </c:pt>
                <c:pt idx="234">
                  <c:v>8.2147606387468386</c:v>
                </c:pt>
                <c:pt idx="235">
                  <c:v>8.203591867112717</c:v>
                </c:pt>
                <c:pt idx="236">
                  <c:v>8.1925047078358411</c:v>
                </c:pt>
                <c:pt idx="237">
                  <c:v>8.1814984425855872</c:v>
                </c:pt>
                <c:pt idx="238">
                  <c:v>8.1705723624636004</c:v>
                </c:pt>
                <c:pt idx="239">
                  <c:v>8.1597257678532262</c:v>
                </c:pt>
                <c:pt idx="240">
                  <c:v>8.1489579682719597</c:v>
                </c:pt>
                <c:pt idx="241">
                  <c:v>8.1382682822268713</c:v>
                </c:pt>
                <c:pt idx="242">
                  <c:v>8.127656037072974</c:v>
                </c:pt>
                <c:pt idx="243">
                  <c:v>8.1171205688742045</c:v>
                </c:pt>
                <c:pt idx="244">
                  <c:v>8.1066612222673751</c:v>
                </c:pt>
                <c:pt idx="245">
                  <c:v>8.0962773503286343</c:v>
                </c:pt>
                <c:pt idx="246">
                  <c:v>8.0859683144426899</c:v>
                </c:pt>
                <c:pt idx="247">
                  <c:v>8.0757334841744051</c:v>
                </c:pt>
                <c:pt idx="248">
                  <c:v>8.0655722371430976</c:v>
                </c:pt>
                <c:pt idx="249">
                  <c:v>8.0554839588990959</c:v>
                </c:pt>
                <c:pt idx="250">
                  <c:v>8.0454680428027778</c:v>
                </c:pt>
                <c:pt idx="251">
                  <c:v>8.035523889905912</c:v>
                </c:pt>
                <c:pt idx="252">
                  <c:v>8.025650908835269</c:v>
                </c:pt>
                <c:pt idx="253">
                  <c:v>8.0158485156784653</c:v>
                </c:pt>
                <c:pt idx="254">
                  <c:v>8.0061161338719327</c:v>
                </c:pt>
                <c:pt idx="255">
                  <c:v>7.9964531940910613</c:v>
                </c:pt>
                <c:pt idx="256">
                  <c:v>7.9868591341424402</c:v>
                </c:pt>
                <c:pt idx="257">
                  <c:v>7.9773333988580308</c:v>
                </c:pt>
                <c:pt idx="258">
                  <c:v>7.9678754399913769</c:v>
                </c:pt>
                <c:pt idx="259">
                  <c:v>7.9584847161157981</c:v>
                </c:pt>
                <c:pt idx="260">
                  <c:v>7.9491606925244165</c:v>
                </c:pt>
                <c:pt idx="261">
                  <c:v>7.9399028411319854</c:v>
                </c:pt>
                <c:pt idx="262">
                  <c:v>7.9307106403787113</c:v>
                </c:pt>
                <c:pt idx="263">
                  <c:v>7.9215835751356902</c:v>
                </c:pt>
                <c:pt idx="264">
                  <c:v>7.9125211366120798</c:v>
                </c:pt>
                <c:pt idx="265">
                  <c:v>7.9035228222640743</c:v>
                </c:pt>
                <c:pt idx="266">
                  <c:v>7.8945881357054599</c:v>
                </c:pt>
                <c:pt idx="267">
                  <c:v>7.8857165866198224</c:v>
                </c:pt>
                <c:pt idx="268">
                  <c:v>7.8769076906743054</c:v>
                </c:pt>
                <c:pt idx="269">
                  <c:v>7.8681609694349968</c:v>
                </c:pt>
                <c:pt idx="270">
                  <c:v>7.8594759502837848</c:v>
                </c:pt>
                <c:pt idx="271">
                  <c:v>7.8508521663367006</c:v>
                </c:pt>
                <c:pt idx="272">
                  <c:v>7.8422891563637585</c:v>
                </c:pt>
                <c:pt idx="273">
                  <c:v>7.8337864647101627</c:v>
                </c:pt>
                <c:pt idx="274">
                  <c:v>7.8253436412190309</c:v>
                </c:pt>
                <c:pt idx="275">
                  <c:v>7.8169602411553498</c:v>
                </c:pt>
                <c:pt idx="276">
                  <c:v>7.8086358251313142</c:v>
                </c:pt>
                <c:pt idx="277">
                  <c:v>7.800369959033028</c:v>
                </c:pt>
                <c:pt idx="278">
                  <c:v>7.7921622139485098</c:v>
                </c:pt>
                <c:pt idx="279">
                  <c:v>7.7840121660967796</c:v>
                </c:pt>
                <c:pt idx="280">
                  <c:v>7.7759193967584368</c:v>
                </c:pt>
                <c:pt idx="281">
                  <c:v>7.7678834922072308</c:v>
                </c:pt>
                <c:pt idx="282">
                  <c:v>7.7599040436429663</c:v>
                </c:pt>
                <c:pt idx="283">
                  <c:v>7.751980647125472</c:v>
                </c:pt>
                <c:pt idx="284">
                  <c:v>7.7441129035097083</c:v>
                </c:pt>
                <c:pt idx="285">
                  <c:v>7.7363004183820978</c:v>
                </c:pt>
                <c:pt idx="286">
                  <c:v>7.7285428019978264</c:v>
                </c:pt>
                <c:pt idx="287">
                  <c:v>7.7208396692192496</c:v>
                </c:pt>
                <c:pt idx="288">
                  <c:v>7.7131906394553873</c:v>
                </c:pt>
                <c:pt idx="289">
                  <c:v>7.7055953366024159</c:v>
                </c:pt>
                <c:pt idx="290">
                  <c:v>7.6980533889851062</c:v>
                </c:pt>
                <c:pt idx="291">
                  <c:v>7.6905644292994264</c:v>
                </c:pt>
                <c:pt idx="292">
                  <c:v>7.6831280945558866</c:v>
                </c:pt>
                <c:pt idx="293">
                  <c:v>7.6757440260240335</c:v>
                </c:pt>
                <c:pt idx="294">
                  <c:v>7.6684118691777297</c:v>
                </c:pt>
                <c:pt idx="295">
                  <c:v>7.6611312736414536</c:v>
                </c:pt>
                <c:pt idx="296">
                  <c:v>7.6539018931374176</c:v>
                </c:pt>
                <c:pt idx="297">
                  <c:v>7.6467233854335861</c:v>
                </c:pt>
                <c:pt idx="298">
                  <c:v>7.6395954122926204</c:v>
                </c:pt>
                <c:pt idx="299">
                  <c:v>7.6325176394215655</c:v>
                </c:pt>
                <c:pt idx="300">
                  <c:v>7.6254897364224004</c:v>
                </c:pt>
                <c:pt idx="301">
                  <c:v>7.6185113767434967</c:v>
                </c:pt>
                <c:pt idx="302">
                  <c:v>7.611582237631688</c:v>
                </c:pt>
                <c:pt idx="303">
                  <c:v>7.6047020000853323</c:v>
                </c:pt>
                <c:pt idx="304">
                  <c:v>7.5978703488079367</c:v>
                </c:pt>
                <c:pt idx="305">
                  <c:v>7.5910869721627714</c:v>
                </c:pt>
                <c:pt idx="306">
                  <c:v>7.5843515621279352</c:v>
                </c:pt>
                <c:pt idx="307">
                  <c:v>7.5776638142524515</c:v>
                </c:pt>
                <c:pt idx="308">
                  <c:v>7.571023427612845</c:v>
                </c:pt>
                <c:pt idx="309">
                  <c:v>7.5644301047705289</c:v>
                </c:pt>
                <c:pt idx="310">
                  <c:v>7.5578835517298604</c:v>
                </c:pt>
                <c:pt idx="311">
                  <c:v>7.5513834778968318</c:v>
                </c:pt>
                <c:pt idx="312">
                  <c:v>7.544929596038533</c:v>
                </c:pt>
                <c:pt idx="313">
                  <c:v>7.5385216222431062</c:v>
                </c:pt>
                <c:pt idx="314">
                  <c:v>7.5321592758804883</c:v>
                </c:pt>
                <c:pt idx="315">
                  <c:v>7.5258422795636353</c:v>
                </c:pt>
                <c:pt idx="316">
                  <c:v>7.5195703591105572</c:v>
                </c:pt>
                <c:pt idx="317">
                  <c:v>7.5133432435067169</c:v>
                </c:pt>
                <c:pt idx="318">
                  <c:v>7.5071606648682474</c:v>
                </c:pt>
                <c:pt idx="319">
                  <c:v>7.501022358405578</c:v>
                </c:pt>
                <c:pt idx="320">
                  <c:v>7.4949280623877934</c:v>
                </c:pt>
                <c:pt idx="321">
                  <c:v>7.4888775181073814</c:v>
                </c:pt>
                <c:pt idx="322">
                  <c:v>7.4828704698456878</c:v>
                </c:pt>
                <c:pt idx="323">
                  <c:v>7.4769066648388058</c:v>
                </c:pt>
                <c:pt idx="324">
                  <c:v>7.4709858532440911</c:v>
                </c:pt>
                <c:pt idx="325">
                  <c:v>7.4651077881071153</c:v>
                </c:pt>
                <c:pt idx="326">
                  <c:v>7.4592722253292223</c:v>
                </c:pt>
                <c:pt idx="327">
                  <c:v>7.4534789236354468</c:v>
                </c:pt>
                <c:pt idx="328">
                  <c:v>7.4477276445431801</c:v>
                </c:pt>
                <c:pt idx="329">
                  <c:v>7.4420181523310172</c:v>
                </c:pt>
                <c:pt idx="330">
                  <c:v>7.4363502140083524</c:v>
                </c:pt>
                <c:pt idx="331">
                  <c:v>7.4307235992852663</c:v>
                </c:pt>
                <c:pt idx="332">
                  <c:v>7.425138080542971</c:v>
                </c:pt>
                <c:pt idx="333">
                  <c:v>7.4195934328047368</c:v>
                </c:pt>
                <c:pt idx="334">
                  <c:v>7.4140894337071241</c:v>
                </c:pt>
                <c:pt idx="335">
                  <c:v>7.4086258634718245</c:v>
                </c:pt>
                <c:pt idx="336">
                  <c:v>7.4032025048778518</c:v>
                </c:pt>
                <c:pt idx="337">
                  <c:v>7.3978191432341793</c:v>
                </c:pt>
                <c:pt idx="338">
                  <c:v>7.3924755663527311</c:v>
                </c:pt>
                <c:pt idx="339">
                  <c:v>7.3871715645219282</c:v>
                </c:pt>
                <c:pt idx="340">
                  <c:v>7.3819069304805085</c:v>
                </c:pt>
                <c:pt idx="341">
                  <c:v>7.3766814593918202</c:v>
                </c:pt>
                <c:pt idx="342">
                  <c:v>7.3714949488184631</c:v>
                </c:pt>
                <c:pt idx="343">
                  <c:v>7.3663471986973619</c:v>
                </c:pt>
                <c:pt idx="344">
                  <c:v>7.3612380113151783</c:v>
                </c:pt>
                <c:pt idx="345">
                  <c:v>7.3561671912840936</c:v>
                </c:pt>
                <c:pt idx="346">
                  <c:v>7.3511345455180388</c:v>
                </c:pt>
                <c:pt idx="347">
                  <c:v>7.3461398832091911</c:v>
                </c:pt>
                <c:pt idx="348">
                  <c:v>7.3411830158048286</c:v>
                </c:pt>
                <c:pt idx="349">
                  <c:v>7.3362637569846507</c:v>
                </c:pt>
                <c:pt idx="350">
                  <c:v>7.331381922638311</c:v>
                </c:pt>
                <c:pt idx="351">
                  <c:v>7.3265373308433377</c:v>
                </c:pt>
                <c:pt idx="352">
                  <c:v>7.3217298018434125</c:v>
                </c:pt>
                <c:pt idx="353">
                  <c:v>7.3169591580269451</c:v>
                </c:pt>
                <c:pt idx="354">
                  <c:v>7.3122252239060144</c:v>
                </c:pt>
                <c:pt idx="355">
                  <c:v>7.3075278260955683</c:v>
                </c:pt>
                <c:pt idx="356">
                  <c:v>7.3028667932929547</c:v>
                </c:pt>
                <c:pt idx="357">
                  <c:v>7.2982419562578036</c:v>
                </c:pt>
                <c:pt idx="358">
                  <c:v>7.2936531477922006</c:v>
                </c:pt>
                <c:pt idx="359">
                  <c:v>7.2891002027210652</c:v>
                </c:pt>
                <c:pt idx="360">
                  <c:v>7.2845829578730159</c:v>
                </c:pt>
                <c:pt idx="361">
                  <c:v>7.2801012520612707</c:v>
                </c:pt>
                <c:pt idx="362">
                  <c:v>7.2756549260651129</c:v>
                </c:pt>
                <c:pt idx="363">
                  <c:v>7.2712438226114093</c:v>
                </c:pt>
                <c:pt idx="364">
                  <c:v>7.2668677863565243</c:v>
                </c:pt>
                <c:pt idx="365">
                  <c:v>7.2625266638684671</c:v>
                </c:pt>
                <c:pt idx="366">
                  <c:v>7.2582203036093365</c:v>
                </c:pt>
                <c:pt idx="367">
                  <c:v>7.2539485559179981</c:v>
                </c:pt>
                <c:pt idx="368">
                  <c:v>7.2497112729930446</c:v>
                </c:pt>
                <c:pt idx="369">
                  <c:v>7.2455083088759862</c:v>
                </c:pt>
                <c:pt idx="370">
                  <c:v>7.2413395194347494</c:v>
                </c:pt>
                <c:pt idx="371">
                  <c:v>7.2372047623473339</c:v>
                </c:pt>
                <c:pt idx="372">
                  <c:v>7.2331038970858348</c:v>
                </c:pt>
                <c:pt idx="373">
                  <c:v>7.2290367849005923</c:v>
                </c:pt>
                <c:pt idx="374">
                  <c:v>7.225003288804662</c:v>
                </c:pt>
                <c:pt idx="375">
                  <c:v>7.2210032735584511</c:v>
                </c:pt>
                <c:pt idx="376">
                  <c:v>7.2170366056546804</c:v>
                </c:pt>
                <c:pt idx="377">
                  <c:v>7.2131031533034475</c:v>
                </c:pt>
                <c:pt idx="378">
                  <c:v>7.209202786417662</c:v>
                </c:pt>
                <c:pt idx="379">
                  <c:v>7.2053353765985513</c:v>
                </c:pt>
                <c:pt idx="380">
                  <c:v>7.2015007971215166</c:v>
                </c:pt>
                <c:pt idx="381">
                  <c:v>7.1976989229220987</c:v>
                </c:pt>
                <c:pt idx="382">
                  <c:v>7.1939296305822964</c:v>
                </c:pt>
                <c:pt idx="383">
                  <c:v>7.1901927983168683</c:v>
                </c:pt>
                <c:pt idx="384">
                  <c:v>7.1864883059600988</c:v>
                </c:pt>
                <c:pt idx="385">
                  <c:v>7.1828160349525589</c:v>
                </c:pt>
                <c:pt idx="386">
                  <c:v>7.1791758683282145</c:v>
                </c:pt>
                <c:pt idx="387">
                  <c:v>7.1755676907016523</c:v>
                </c:pt>
                <c:pt idx="388">
                  <c:v>7.1719913882555035</c:v>
                </c:pt>
                <c:pt idx="389">
                  <c:v>7.1684468487280952</c:v>
                </c:pt>
                <c:pt idx="390">
                  <c:v>7.1649339614012746</c:v>
                </c:pt>
                <c:pt idx="391">
                  <c:v>7.1614526170884476</c:v>
                </c:pt>
                <c:pt idx="392">
                  <c:v>7.1580027081226874</c:v>
                </c:pt>
                <c:pt idx="393">
                  <c:v>7.1545841283452232</c:v>
                </c:pt>
                <c:pt idx="394">
                  <c:v>7.1511967730939237</c:v>
                </c:pt>
                <c:pt idx="395">
                  <c:v>7.1478405391920772</c:v>
                </c:pt>
                <c:pt idx="396">
                  <c:v>7.1445153249372719</c:v>
                </c:pt>
                <c:pt idx="397">
                  <c:v>7.1412210300904952</c:v>
                </c:pt>
                <c:pt idx="398">
                  <c:v>7.1379575558653894</c:v>
                </c:pt>
                <c:pt idx="399">
                  <c:v>7.1347248049176617</c:v>
                </c:pt>
                <c:pt idx="400">
                  <c:v>7.1315226813347108</c:v>
                </c:pt>
                <c:pt idx="401">
                  <c:v>7.128351090625312</c:v>
                </c:pt>
                <c:pt idx="402">
                  <c:v>7.1252099397096158</c:v>
                </c:pt>
                <c:pt idx="403">
                  <c:v>7.1220991369091475</c:v>
                </c:pt>
                <c:pt idx="404">
                  <c:v>7.1190185919370874</c:v>
                </c:pt>
                <c:pt idx="405">
                  <c:v>7.1159682158886142</c:v>
                </c:pt>
                <c:pt idx="406">
                  <c:v>7.1129479212315134</c:v>
                </c:pt>
                <c:pt idx="407">
                  <c:v>7.1099576217967959</c:v>
                </c:pt>
                <c:pt idx="408">
                  <c:v>7.1069972327696043</c:v>
                </c:pt>
                <c:pt idx="409">
                  <c:v>7.1040666706801154</c:v>
                </c:pt>
                <c:pt idx="410">
                  <c:v>7.1011658533947841</c:v>
                </c:pt>
                <c:pt idx="411">
                  <c:v>7.0982947001075676</c:v>
                </c:pt>
                <c:pt idx="412">
                  <c:v>7.095453131331328</c:v>
                </c:pt>
                <c:pt idx="413">
                  <c:v>7.0926410688894101</c:v>
                </c:pt>
                <c:pt idx="414">
                  <c:v>7.089858435907364</c:v>
                </c:pt>
                <c:pt idx="415">
                  <c:v>7.0871051568047667</c:v>
                </c:pt>
                <c:pt idx="416">
                  <c:v>7.0843811572872024</c:v>
                </c:pt>
                <c:pt idx="417">
                  <c:v>7.0816863643383341</c:v>
                </c:pt>
                <c:pt idx="418">
                  <c:v>7.0790207062122077</c:v>
                </c:pt>
                <c:pt idx="419">
                  <c:v>7.0763841124255658</c:v>
                </c:pt>
                <c:pt idx="420">
                  <c:v>7.0737765137503485</c:v>
                </c:pt>
                <c:pt idx="421">
                  <c:v>7.0711978422063764</c:v>
                </c:pt>
                <c:pt idx="422">
                  <c:v>7.0686480310540274</c:v>
                </c:pt>
                <c:pt idx="423">
                  <c:v>7.0661270147871527</c:v>
                </c:pt>
                <c:pt idx="424">
                  <c:v>7.0636347291260604</c:v>
                </c:pt>
                <c:pt idx="425">
                  <c:v>7.0611711110106619</c:v>
                </c:pt>
                <c:pt idx="426">
                  <c:v>7.0587360985936707</c:v>
                </c:pt>
                <c:pt idx="427">
                  <c:v>7.0563296312339894</c:v>
                </c:pt>
                <c:pt idx="428">
                  <c:v>7.0539516494901848</c:v>
                </c:pt>
                <c:pt idx="429">
                  <c:v>7.0516020951140517</c:v>
                </c:pt>
                <c:pt idx="430">
                  <c:v>7.0492809110443622</c:v>
                </c:pt>
                <c:pt idx="431">
                  <c:v>7.0469880414006134</c:v>
                </c:pt>
                <c:pt idx="432">
                  <c:v>7.0447234314770544</c:v>
                </c:pt>
                <c:pt idx="433">
                  <c:v>7.0424870277366471</c:v>
                </c:pt>
                <c:pt idx="434">
                  <c:v>7.0402787778052449</c:v>
                </c:pt>
                <c:pt idx="435">
                  <c:v>7.0380986304658464</c:v>
                </c:pt>
                <c:pt idx="436">
                  <c:v>7.0359465356529762</c:v>
                </c:pt>
                <c:pt idx="437">
                  <c:v>7.0338224444471402</c:v>
                </c:pt>
                <c:pt idx="438">
                  <c:v>7.0317263090693833</c:v>
                </c:pt>
                <c:pt idx="439">
                  <c:v>7.0296580828760087</c:v>
                </c:pt>
                <c:pt idx="440">
                  <c:v>7.0276177203533168</c:v>
                </c:pt>
                <c:pt idx="441">
                  <c:v>7.0256051771125279</c:v>
                </c:pt>
                <c:pt idx="442">
                  <c:v>7.0236204098847015</c:v>
                </c:pt>
                <c:pt idx="443">
                  <c:v>7.0216633765158898</c:v>
                </c:pt>
                <c:pt idx="444">
                  <c:v>7.0197340359622817</c:v>
                </c:pt>
                <c:pt idx="445">
                  <c:v>7.0178323482854239</c:v>
                </c:pt>
                <c:pt idx="446">
                  <c:v>7.0159582746476987</c:v>
                </c:pt>
                <c:pt idx="447">
                  <c:v>7.0141117773076855</c:v>
                </c:pt>
                <c:pt idx="448">
                  <c:v>7.0122928196157917</c:v>
                </c:pt>
                <c:pt idx="449">
                  <c:v>7.0105013660098621</c:v>
                </c:pt>
                <c:pt idx="450">
                  <c:v>7.0087373820109198</c:v>
                </c:pt>
                <c:pt idx="451">
                  <c:v>7.0070008342190278</c:v>
                </c:pt>
                <c:pt idx="452">
                  <c:v>7.0052916903091758</c:v>
                </c:pt>
                <c:pt idx="453">
                  <c:v>7.003609919027312</c:v>
                </c:pt>
                <c:pt idx="454">
                  <c:v>7.0019554901864396</c:v>
                </c:pt>
                <c:pt idx="455">
                  <c:v>7.0003283746628018</c:v>
                </c:pt>
                <c:pt idx="456">
                  <c:v>6.9987285443921028</c:v>
                </c:pt>
                <c:pt idx="457">
                  <c:v>6.9971559723659746</c:v>
                </c:pt>
                <c:pt idx="458">
                  <c:v>6.9956106326282823</c:v>
                </c:pt>
                <c:pt idx="459">
                  <c:v>6.9940925002717567</c:v>
                </c:pt>
                <c:pt idx="460">
                  <c:v>6.992601551434543</c:v>
                </c:pt>
                <c:pt idx="461">
                  <c:v>6.9911377632968756</c:v>
                </c:pt>
                <c:pt idx="462">
                  <c:v>6.9897011140779117</c:v>
                </c:pt>
                <c:pt idx="463">
                  <c:v>6.9882915830324723</c:v>
                </c:pt>
                <c:pt idx="464">
                  <c:v>6.9869091504480814</c:v>
                </c:pt>
                <c:pt idx="465">
                  <c:v>6.9855537976418844</c:v>
                </c:pt>
                <c:pt idx="466">
                  <c:v>6.9842255069577748</c:v>
                </c:pt>
                <c:pt idx="467">
                  <c:v>6.9829242617635385</c:v>
                </c:pt>
                <c:pt idx="468">
                  <c:v>6.9816500464480482</c:v>
                </c:pt>
                <c:pt idx="469">
                  <c:v>6.9804028464186594</c:v>
                </c:pt>
                <c:pt idx="470">
                  <c:v>6.9791826480984991</c:v>
                </c:pt>
                <c:pt idx="471">
                  <c:v>6.9779894389239674</c:v>
                </c:pt>
                <c:pt idx="472">
                  <c:v>6.9768232073422727</c:v>
                </c:pt>
                <c:pt idx="473">
                  <c:v>6.9756839428090016</c:v>
                </c:pt>
                <c:pt idx="474">
                  <c:v>6.974571635785825</c:v>
                </c:pt>
                <c:pt idx="475">
                  <c:v>6.9734862777382016</c:v>
                </c:pt>
                <c:pt idx="476">
                  <c:v>6.9724278611332018</c:v>
                </c:pt>
                <c:pt idx="477">
                  <c:v>6.9713963794373948</c:v>
                </c:pt>
                <c:pt idx="478">
                  <c:v>6.9703918271148257</c:v>
                </c:pt>
                <c:pt idx="479">
                  <c:v>6.969414199624925</c:v>
                </c:pt>
                <c:pt idx="480">
                  <c:v>6.9684634934207494</c:v>
                </c:pt>
                <c:pt idx="481">
                  <c:v>6.9675397059469875</c:v>
                </c:pt>
                <c:pt idx="482">
                  <c:v>6.9666428356382299</c:v>
                </c:pt>
                <c:pt idx="483">
                  <c:v>6.9657728819172728</c:v>
                </c:pt>
                <c:pt idx="484">
                  <c:v>6.9649298451934332</c:v>
                </c:pt>
                <c:pt idx="485">
                  <c:v>6.9641137268609388</c:v>
                </c:pt>
                <c:pt idx="486">
                  <c:v>6.963324529297422</c:v>
                </c:pt>
                <c:pt idx="487">
                  <c:v>6.9625622558624363</c:v>
                </c:pt>
                <c:pt idx="488">
                  <c:v>6.9618269108960726</c:v>
                </c:pt>
                <c:pt idx="489">
                  <c:v>6.9611184997175704</c:v>
                </c:pt>
                <c:pt idx="490">
                  <c:v>6.9604370286240824</c:v>
                </c:pt>
                <c:pt idx="491">
                  <c:v>6.9597825048893798</c:v>
                </c:pt>
                <c:pt idx="492">
                  <c:v>6.9591549367627454</c:v>
                </c:pt>
                <c:pt idx="493">
                  <c:v>6.9585543334678217</c:v>
                </c:pt>
                <c:pt idx="494">
                  <c:v>6.9579807052015923</c:v>
                </c:pt>
                <c:pt idx="495">
                  <c:v>6.9574340631333467</c:v>
                </c:pt>
                <c:pt idx="496">
                  <c:v>6.9569144194037529</c:v>
                </c:pt>
                <c:pt idx="497">
                  <c:v>6.956421787124011</c:v>
                </c:pt>
                <c:pt idx="498">
                  <c:v>6.9559561803749315</c:v>
                </c:pt>
                <c:pt idx="499">
                  <c:v>6.9555176142062685</c:v>
                </c:pt>
                <c:pt idx="500">
                  <c:v>6.9551061046359228</c:v>
                </c:pt>
                <c:pt idx="501">
                  <c:v>6.9547216686492792</c:v>
                </c:pt>
                <c:pt idx="502">
                  <c:v>6.9543643241986297</c:v>
                </c:pt>
                <c:pt idx="503">
                  <c:v>6.9540340902025566</c:v>
                </c:pt>
                <c:pt idx="504">
                  <c:v>6.9537309865454571</c:v>
                </c:pt>
                <c:pt idx="505">
                  <c:v>6.9534550340770638</c:v>
                </c:pt>
                <c:pt idx="506">
                  <c:v>6.9532062546120068</c:v>
                </c:pt>
                <c:pt idx="507">
                  <c:v>6.9529846709295313</c:v>
                </c:pt>
                <c:pt idx="508">
                  <c:v>6.9527903067730428</c:v>
                </c:pt>
                <c:pt idx="509">
                  <c:v>6.9526231868499604</c:v>
                </c:pt>
                <c:pt idx="510">
                  <c:v>6.9524833368314658</c:v>
                </c:pt>
                <c:pt idx="511">
                  <c:v>6.9523707833522828</c:v>
                </c:pt>
                <c:pt idx="512">
                  <c:v>6.9522855540105972</c:v>
                </c:pt>
                <c:pt idx="513">
                  <c:v>6.9522276773679375</c:v>
                </c:pt>
                <c:pt idx="514">
                  <c:v>6.952197182949182</c:v>
                </c:pt>
                <c:pt idx="515">
                  <c:v>6.9521941012425037</c:v>
                </c:pt>
                <c:pt idx="516">
                  <c:v>6.9522184636994844</c:v>
                </c:pt>
                <c:pt idx="517">
                  <c:v>6.9522703027351413</c:v>
                </c:pt>
                <c:pt idx="518">
                  <c:v>6.9523496517281087</c:v>
                </c:pt>
                <c:pt idx="519">
                  <c:v>6.9524565450207962</c:v>
                </c:pt>
                <c:pt idx="520">
                  <c:v>6.9525910179195884</c:v>
                </c:pt>
                <c:pt idx="521">
                  <c:v>6.952753106695126</c:v>
                </c:pt>
                <c:pt idx="522">
                  <c:v>6.9529428485825884</c:v>
                </c:pt>
                <c:pt idx="523">
                  <c:v>6.9531602817820515</c:v>
                </c:pt>
                <c:pt idx="524">
                  <c:v>6.9534054454587766</c:v>
                </c:pt>
                <c:pt idx="525">
                  <c:v>6.9536783797437538</c:v>
                </c:pt>
                <c:pt idx="526">
                  <c:v>6.9539791257340395</c:v>
                </c:pt>
                <c:pt idx="527">
                  <c:v>6.9543077254932681</c:v>
                </c:pt>
                <c:pt idx="528">
                  <c:v>6.9546642220521688</c:v>
                </c:pt>
                <c:pt idx="529">
                  <c:v>6.9550486594091696</c:v>
                </c:pt>
                <c:pt idx="530">
                  <c:v>6.9554610825309044</c:v>
                </c:pt>
                <c:pt idx="531">
                  <c:v>6.9559015373528652</c:v>
                </c:pt>
                <c:pt idx="532">
                  <c:v>6.9563700707800562</c:v>
                </c:pt>
                <c:pt idx="533">
                  <c:v>6.9568667306876852</c:v>
                </c:pt>
                <c:pt idx="534">
                  <c:v>6.9573915659218812</c:v>
                </c:pt>
                <c:pt idx="535">
                  <c:v>6.9579446263004048</c:v>
                </c:pt>
                <c:pt idx="536">
                  <c:v>6.9585259626134528</c:v>
                </c:pt>
                <c:pt idx="537">
                  <c:v>6.9591356266244562</c:v>
                </c:pt>
                <c:pt idx="538">
                  <c:v>6.959773671070919</c:v>
                </c:pt>
                <c:pt idx="539">
                  <c:v>6.9604401496652359</c:v>
                </c:pt>
                <c:pt idx="540">
                  <c:v>6.961135117095675</c:v>
                </c:pt>
                <c:pt idx="541">
                  <c:v>6.9618586290271525</c:v>
                </c:pt>
                <c:pt idx="542">
                  <c:v>6.9626107421022594</c:v>
                </c:pt>
                <c:pt idx="543">
                  <c:v>6.9633915139422422</c:v>
                </c:pt>
                <c:pt idx="544">
                  <c:v>6.9642010031478891</c:v>
                </c:pt>
                <c:pt idx="545">
                  <c:v>6.9650392693006102</c:v>
                </c:pt>
                <c:pt idx="546">
                  <c:v>6.9659063729634507</c:v>
                </c:pt>
                <c:pt idx="547">
                  <c:v>6.9668023756821471</c:v>
                </c:pt>
                <c:pt idx="548">
                  <c:v>6.9677273399861468</c:v>
                </c:pt>
                <c:pt idx="549">
                  <c:v>6.9686813293897689</c:v>
                </c:pt>
                <c:pt idx="550">
                  <c:v>6.9696644083932346</c:v>
                </c:pt>
                <c:pt idx="551">
                  <c:v>6.9706766424838378</c:v>
                </c:pt>
                <c:pt idx="552">
                  <c:v>6.9717180981370852</c:v>
                </c:pt>
                <c:pt idx="553">
                  <c:v>6.9727888428178089</c:v>
                </c:pt>
                <c:pt idx="554">
                  <c:v>6.9738889449813923</c:v>
                </c:pt>
                <c:pt idx="555">
                  <c:v>6.9750184740748784</c:v>
                </c:pt>
                <c:pt idx="556">
                  <c:v>6.9761775005382551</c:v>
                </c:pt>
                <c:pt idx="557">
                  <c:v>6.9773660958055768</c:v>
                </c:pt>
                <c:pt idx="558">
                  <c:v>6.9785843323062471</c:v>
                </c:pt>
                <c:pt idx="559">
                  <c:v>6.9798322834661999</c:v>
                </c:pt>
                <c:pt idx="560">
                  <c:v>6.981110023709153</c:v>
                </c:pt>
              </c:numCache>
            </c:numRef>
          </c:yVal>
          <c:smooth val="1"/>
          <c:extLst>
            <c:ext xmlns:c16="http://schemas.microsoft.com/office/drawing/2014/chart" uri="{C3380CC4-5D6E-409C-BE32-E72D297353CC}">
              <c16:uniqueId val="{00000001-D21A-4976-A4A1-D6FE44145EC3}"/>
            </c:ext>
          </c:extLst>
        </c:ser>
        <c:ser>
          <c:idx val="1"/>
          <c:order val="1"/>
          <c:spPr>
            <a:ln w="19050" cap="rnd">
              <a:solidFill>
                <a:schemeClr val="accent2"/>
              </a:solidFill>
              <a:round/>
            </a:ln>
            <a:effectLst/>
          </c:spPr>
          <c:marker>
            <c:symbol val="x"/>
            <c:size val="10"/>
            <c:spPr>
              <a:no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'Optimization 4'!$Q$647</c:f>
              <c:numCache>
                <c:formatCode>General</c:formatCode>
                <c:ptCount val="1"/>
                <c:pt idx="0">
                  <c:v>5.9799999999999169</c:v>
                </c:pt>
              </c:numCache>
            </c:numRef>
          </c:xVal>
          <c:yVal>
            <c:numRef>
              <c:f>'Optimization 4'!$AP$647</c:f>
              <c:numCache>
                <c:formatCode>General</c:formatCode>
                <c:ptCount val="1"/>
                <c:pt idx="0">
                  <c:v>6.9522184636994844</c:v>
                </c:pt>
              </c:numCache>
            </c:numRef>
          </c:yVal>
          <c:smooth val="1"/>
          <c:extLst>
            <c:ext xmlns:c16="http://schemas.microsoft.com/office/drawing/2014/chart" uri="{C3380CC4-5D6E-409C-BE32-E72D297353CC}">
              <c16:uniqueId val="{00000002-D21A-4976-A4A1-D6FE44145EC3}"/>
            </c:ext>
          </c:extLst>
        </c:ser>
        <c:dLbls>
          <c:showLegendKey val="0"/>
          <c:showVal val="0"/>
          <c:showCatName val="0"/>
          <c:showSerName val="0"/>
          <c:showPercent val="0"/>
          <c:showBubbleSize val="0"/>
        </c:dLbls>
        <c:axId val="1477757568"/>
        <c:axId val="1477759232"/>
      </c:scatterChart>
      <c:valAx>
        <c:axId val="14777575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7759232"/>
        <c:crosses val="autoZero"/>
        <c:crossBetween val="midCat"/>
      </c:valAx>
      <c:valAx>
        <c:axId val="1477759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7757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Cycle - Delay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dPt>
            <c:idx val="23"/>
            <c:marker>
              <c:symbol val="none"/>
            </c:marker>
            <c:bubble3D val="0"/>
            <c:extLst>
              <c:ext xmlns:c16="http://schemas.microsoft.com/office/drawing/2014/chart" uri="{C3380CC4-5D6E-409C-BE32-E72D297353CC}">
                <c16:uniqueId val="{00000000-73C5-4DD9-9784-1C2C0673B651}"/>
              </c:ext>
            </c:extLst>
          </c:dPt>
          <c:dPt>
            <c:idx val="33"/>
            <c:marker>
              <c:symbol val="none"/>
            </c:marker>
            <c:bubble3D val="0"/>
            <c:extLst>
              <c:ext xmlns:c16="http://schemas.microsoft.com/office/drawing/2014/chart" uri="{C3380CC4-5D6E-409C-BE32-E72D297353CC}">
                <c16:uniqueId val="{00000001-73C5-4DD9-9784-1C2C0673B651}"/>
              </c:ext>
            </c:extLst>
          </c:dPt>
          <c:dLbls>
            <c:delete val="1"/>
          </c:dLbls>
          <c:xVal>
            <c:numRef>
              <c:f>'Optimization 4'!$P$694:$P$738</c:f>
              <c:numCache>
                <c:formatCode>0.00</c:formatCode>
                <c:ptCount val="45"/>
                <c:pt idx="0">
                  <c:v>20.070875514350689</c:v>
                </c:pt>
                <c:pt idx="1">
                  <c:v>21.070875514350689</c:v>
                </c:pt>
                <c:pt idx="2">
                  <c:v>22.070875514350689</c:v>
                </c:pt>
                <c:pt idx="3">
                  <c:v>23.070875514350689</c:v>
                </c:pt>
                <c:pt idx="4">
                  <c:v>24.070875514350689</c:v>
                </c:pt>
                <c:pt idx="5">
                  <c:v>25.070875514350689</c:v>
                </c:pt>
                <c:pt idx="6">
                  <c:v>26.070875514350689</c:v>
                </c:pt>
                <c:pt idx="7">
                  <c:v>27.070875514350689</c:v>
                </c:pt>
                <c:pt idx="8">
                  <c:v>28.070875514350689</c:v>
                </c:pt>
                <c:pt idx="9">
                  <c:v>29.070875514350689</c:v>
                </c:pt>
                <c:pt idx="10">
                  <c:v>30.070875514350689</c:v>
                </c:pt>
                <c:pt idx="11">
                  <c:v>31.070875514350689</c:v>
                </c:pt>
                <c:pt idx="12">
                  <c:v>32.070875514350689</c:v>
                </c:pt>
                <c:pt idx="13">
                  <c:v>33.070875514350689</c:v>
                </c:pt>
                <c:pt idx="14">
                  <c:v>34.070875514350689</c:v>
                </c:pt>
                <c:pt idx="15">
                  <c:v>35.070875514350689</c:v>
                </c:pt>
                <c:pt idx="16">
                  <c:v>36.070875514350689</c:v>
                </c:pt>
                <c:pt idx="17">
                  <c:v>37.070875514350689</c:v>
                </c:pt>
                <c:pt idx="18">
                  <c:v>38.070875514350689</c:v>
                </c:pt>
                <c:pt idx="19">
                  <c:v>39.070875514350689</c:v>
                </c:pt>
                <c:pt idx="20">
                  <c:v>40.070875514350689</c:v>
                </c:pt>
                <c:pt idx="21">
                  <c:v>41.070875514350689</c:v>
                </c:pt>
                <c:pt idx="22">
                  <c:v>42.070875514350689</c:v>
                </c:pt>
                <c:pt idx="23">
                  <c:v>43.070875514350689</c:v>
                </c:pt>
                <c:pt idx="24">
                  <c:v>44.070875514350689</c:v>
                </c:pt>
                <c:pt idx="25">
                  <c:v>45.070875514350689</c:v>
                </c:pt>
                <c:pt idx="26">
                  <c:v>46.070875514350689</c:v>
                </c:pt>
                <c:pt idx="27">
                  <c:v>47.070875514350689</c:v>
                </c:pt>
                <c:pt idx="28">
                  <c:v>48.070875514350689</c:v>
                </c:pt>
                <c:pt idx="29">
                  <c:v>49.070875514350689</c:v>
                </c:pt>
                <c:pt idx="30">
                  <c:v>50.070875514350689</c:v>
                </c:pt>
                <c:pt idx="31">
                  <c:v>51.070875514350689</c:v>
                </c:pt>
                <c:pt idx="32">
                  <c:v>52.070875514350689</c:v>
                </c:pt>
                <c:pt idx="33">
                  <c:v>53.070875514350689</c:v>
                </c:pt>
                <c:pt idx="34">
                  <c:v>54.070875514350689</c:v>
                </c:pt>
                <c:pt idx="35">
                  <c:v>55.070875514350689</c:v>
                </c:pt>
                <c:pt idx="36">
                  <c:v>56.070875514350689</c:v>
                </c:pt>
                <c:pt idx="37">
                  <c:v>57.070875514350689</c:v>
                </c:pt>
                <c:pt idx="38">
                  <c:v>58.070875514350689</c:v>
                </c:pt>
                <c:pt idx="39">
                  <c:v>59.070875514350689</c:v>
                </c:pt>
                <c:pt idx="40">
                  <c:v>60.070875514350689</c:v>
                </c:pt>
                <c:pt idx="41">
                  <c:v>61.070875514350689</c:v>
                </c:pt>
                <c:pt idx="42">
                  <c:v>62.070875514350689</c:v>
                </c:pt>
                <c:pt idx="43">
                  <c:v>63.070875514350689</c:v>
                </c:pt>
                <c:pt idx="44">
                  <c:v>64.070875514350689</c:v>
                </c:pt>
              </c:numCache>
            </c:numRef>
          </c:xVal>
          <c:yVal>
            <c:numRef>
              <c:f>'Optimization 4'!$AP$694:$AP$738</c:f>
              <c:numCache>
                <c:formatCode>General</c:formatCode>
                <c:ptCount val="45"/>
                <c:pt idx="0">
                  <c:v>26.682914315529398</c:v>
                </c:pt>
                <c:pt idx="1">
                  <c:v>19.843847010127725</c:v>
                </c:pt>
                <c:pt idx="2">
                  <c:v>16.130292099973342</c:v>
                </c:pt>
                <c:pt idx="3">
                  <c:v>13.796719042834429</c:v>
                </c:pt>
                <c:pt idx="4">
                  <c:v>12.211608063556911</c:v>
                </c:pt>
                <c:pt idx="5">
                  <c:v>11.087836667475232</c:v>
                </c:pt>
                <c:pt idx="6">
                  <c:v>10.264353209853885</c:v>
                </c:pt>
                <c:pt idx="7">
                  <c:v>9.6434785485872965</c:v>
                </c:pt>
                <c:pt idx="8">
                  <c:v>9.1634553945065118</c:v>
                </c:pt>
                <c:pt idx="9">
                  <c:v>8.7841513148242356</c:v>
                </c:pt>
                <c:pt idx="10">
                  <c:v>8.4788256539718709</c:v>
                </c:pt>
                <c:pt idx="11">
                  <c:v>8.2292099459099592</c:v>
                </c:pt>
                <c:pt idx="12">
                  <c:v>8.0225123664754552</c:v>
                </c:pt>
                <c:pt idx="13">
                  <c:v>7.849561951826483</c:v>
                </c:pt>
                <c:pt idx="14">
                  <c:v>7.7036366908094331</c:v>
                </c:pt>
                <c:pt idx="15">
                  <c:v>7.579708034840591</c:v>
                </c:pt>
                <c:pt idx="16">
                  <c:v>7.4739434407177523</c:v>
                </c:pt>
                <c:pt idx="17">
                  <c:v>7.3833719068544532</c:v>
                </c:pt>
                <c:pt idx="18">
                  <c:v>7.3056545357678475</c:v>
                </c:pt>
                <c:pt idx="19">
                  <c:v>7.2389241212252955</c:v>
                </c:pt>
                <c:pt idx="20">
                  <c:v>7.181670976187946</c:v>
                </c:pt>
                <c:pt idx="21">
                  <c:v>7.1326603093858685</c:v>
                </c:pt>
                <c:pt idx="22">
                  <c:v>7.090871501381443</c:v>
                </c:pt>
                <c:pt idx="23">
                  <c:v>7.0554528307570408</c:v>
                </c:pt>
                <c:pt idx="24">
                  <c:v>7.025687267196921</c:v>
                </c:pt>
                <c:pt idx="25">
                  <c:v>7.0009663050854316</c:v>
                </c:pt>
                <c:pt idx="26">
                  <c:v>6.9807697167980027</c:v>
                </c:pt>
                <c:pt idx="27">
                  <c:v>6.964649718556851</c:v>
                </c:pt>
                <c:pt idx="28">
                  <c:v>6.9522184636994844</c:v>
                </c:pt>
                <c:pt idx="29">
                  <c:v>6.9431380723607488</c:v>
                </c:pt>
                <c:pt idx="30">
                  <c:v>6.9371126142823609</c:v>
                </c:pt>
                <c:pt idx="31">
                  <c:v>6.9338816099367238</c:v>
                </c:pt>
                <c:pt idx="32">
                  <c:v>6.933214722505066</c:v>
                </c:pt>
                <c:pt idx="33">
                  <c:v>6.9349073917169068</c:v>
                </c:pt>
                <c:pt idx="34">
                  <c:v>6.9387772185007393</c:v>
                </c:pt>
                <c:pt idx="35">
                  <c:v>6.9446609525976335</c:v>
                </c:pt>
                <c:pt idx="36">
                  <c:v>6.9524119677961993</c:v>
                </c:pt>
                <c:pt idx="37">
                  <c:v>6.9618981341186501</c:v>
                </c:pt>
                <c:pt idx="38">
                  <c:v>6.9730000151661491</c:v>
                </c:pt>
                <c:pt idx="39">
                  <c:v>6.9856093333899594</c:v>
                </c:pt>
                <c:pt idx="40">
                  <c:v>6.9996276573640319</c:v>
                </c:pt>
                <c:pt idx="41">
                  <c:v>7.0149652739827584</c:v>
                </c:pt>
                <c:pt idx="42">
                  <c:v>7.0315402154748696</c:v>
                </c:pt>
                <c:pt idx="43">
                  <c:v>7.0492774166466221</c:v>
                </c:pt>
                <c:pt idx="44">
                  <c:v>7.0681079821703063</c:v>
                </c:pt>
              </c:numCache>
            </c:numRef>
          </c:yVal>
          <c:smooth val="1"/>
          <c:extLst>
            <c:ext xmlns:c16="http://schemas.microsoft.com/office/drawing/2014/chart" uri="{C3380CC4-5D6E-409C-BE32-E72D297353CC}">
              <c16:uniqueId val="{00000002-73C5-4DD9-9784-1C2C0673B651}"/>
            </c:ext>
          </c:extLst>
        </c:ser>
        <c:ser>
          <c:idx val="1"/>
          <c:order val="1"/>
          <c:spPr>
            <a:ln w="190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'Optimization 4'!$P$726</c:f>
              <c:numCache>
                <c:formatCode>0.00</c:formatCode>
                <c:ptCount val="1"/>
                <c:pt idx="0">
                  <c:v>52.070875514350689</c:v>
                </c:pt>
              </c:numCache>
            </c:numRef>
          </c:xVal>
          <c:yVal>
            <c:numRef>
              <c:f>'Optimization 4'!$AP$726</c:f>
              <c:numCache>
                <c:formatCode>General</c:formatCode>
                <c:ptCount val="1"/>
                <c:pt idx="0">
                  <c:v>6.933214722505066</c:v>
                </c:pt>
              </c:numCache>
            </c:numRef>
          </c:yVal>
          <c:smooth val="1"/>
          <c:extLst>
            <c:ext xmlns:c16="http://schemas.microsoft.com/office/drawing/2014/chart" uri="{C3380CC4-5D6E-409C-BE32-E72D297353CC}">
              <c16:uniqueId val="{00000003-73C5-4DD9-9784-1C2C0673B651}"/>
            </c:ext>
          </c:extLst>
        </c:ser>
        <c:dLbls>
          <c:dLblPos val="t"/>
          <c:showLegendKey val="0"/>
          <c:showVal val="1"/>
          <c:showCatName val="0"/>
          <c:showSerName val="0"/>
          <c:showPercent val="0"/>
          <c:showBubbleSize val="0"/>
        </c:dLbls>
        <c:axId val="1812202496"/>
        <c:axId val="1812194592"/>
      </c:scatterChart>
      <c:valAx>
        <c:axId val="1812202496"/>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2194592"/>
        <c:crosses val="autoZero"/>
        <c:crossBetween val="midCat"/>
      </c:valAx>
      <c:valAx>
        <c:axId val="181219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22024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Cycle- Delay</a:t>
            </a:r>
          </a:p>
        </c:rich>
      </c:tx>
      <c:layout>
        <c:manualLayout>
          <c:xMode val="edge"/>
          <c:yMode val="edge"/>
          <c:x val="0.40427077865266836"/>
          <c:y val="4.62962962962962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'Optimization 5'!$Q$37:$Q$59</c:f>
              <c:numCache>
                <c:formatCode>0.00</c:formatCode>
                <c:ptCount val="23"/>
                <c:pt idx="0">
                  <c:v>85.359034823403618</c:v>
                </c:pt>
                <c:pt idx="1">
                  <c:v>86.359034823403618</c:v>
                </c:pt>
                <c:pt idx="2">
                  <c:v>87.359034823403618</c:v>
                </c:pt>
                <c:pt idx="3">
                  <c:v>88.359034823403618</c:v>
                </c:pt>
                <c:pt idx="4">
                  <c:v>89.359034823403618</c:v>
                </c:pt>
                <c:pt idx="5">
                  <c:v>90.359034823403618</c:v>
                </c:pt>
                <c:pt idx="6">
                  <c:v>91.359034823403618</c:v>
                </c:pt>
                <c:pt idx="7">
                  <c:v>92.359034823403618</c:v>
                </c:pt>
                <c:pt idx="8">
                  <c:v>93.359034823403618</c:v>
                </c:pt>
                <c:pt idx="9">
                  <c:v>94.359034823403618</c:v>
                </c:pt>
                <c:pt idx="10">
                  <c:v>95.359034823403618</c:v>
                </c:pt>
                <c:pt idx="11">
                  <c:v>96.359034823403618</c:v>
                </c:pt>
                <c:pt idx="12">
                  <c:v>97.359034823403618</c:v>
                </c:pt>
                <c:pt idx="13">
                  <c:v>98.359034823403618</c:v>
                </c:pt>
                <c:pt idx="14">
                  <c:v>99.359034823403618</c:v>
                </c:pt>
                <c:pt idx="15">
                  <c:v>100.35903482340362</c:v>
                </c:pt>
                <c:pt idx="16">
                  <c:v>101.35903482340362</c:v>
                </c:pt>
                <c:pt idx="17">
                  <c:v>102.35903482340362</c:v>
                </c:pt>
                <c:pt idx="18">
                  <c:v>103.35903482340362</c:v>
                </c:pt>
                <c:pt idx="19">
                  <c:v>104.35903482340362</c:v>
                </c:pt>
                <c:pt idx="20">
                  <c:v>105.35903482340362</c:v>
                </c:pt>
                <c:pt idx="21">
                  <c:v>106.35903482340362</c:v>
                </c:pt>
                <c:pt idx="22">
                  <c:v>107.35903482340362</c:v>
                </c:pt>
              </c:numCache>
            </c:numRef>
          </c:xVal>
          <c:yVal>
            <c:numRef>
              <c:f>'Optimization 5'!$BM$37:$BM$59</c:f>
              <c:numCache>
                <c:formatCode>General</c:formatCode>
                <c:ptCount val="23"/>
                <c:pt idx="0">
                  <c:v>53.62891171931134</c:v>
                </c:pt>
                <c:pt idx="1">
                  <c:v>51.943417469219504</c:v>
                </c:pt>
                <c:pt idx="2">
                  <c:v>50.445082930626235</c:v>
                </c:pt>
                <c:pt idx="3">
                  <c:v>49.12454901573571</c:v>
                </c:pt>
                <c:pt idx="4">
                  <c:v>47.971707690763246</c:v>
                </c:pt>
                <c:pt idx="5">
                  <c:v>46.970397217163992</c:v>
                </c:pt>
                <c:pt idx="6">
                  <c:v>46.060109164230475</c:v>
                </c:pt>
                <c:pt idx="7">
                  <c:v>45.283569708859943</c:v>
                </c:pt>
                <c:pt idx="8">
                  <c:v>44.628760171327784</c:v>
                </c:pt>
                <c:pt idx="9">
                  <c:v>44.083936711135827</c:v>
                </c:pt>
                <c:pt idx="10">
                  <c:v>43.637930215826529</c:v>
                </c:pt>
                <c:pt idx="11">
                  <c:v>43.280374326780262</c:v>
                </c:pt>
                <c:pt idx="12">
                  <c:v>43.001851336553791</c:v>
                </c:pt>
                <c:pt idx="13">
                  <c:v>42.79396174099795</c:v>
                </c:pt>
                <c:pt idx="14">
                  <c:v>42.649332212371682</c:v>
                </c:pt>
                <c:pt idx="15">
                  <c:v>42.561579551478111</c:v>
                </c:pt>
                <c:pt idx="16">
                  <c:v>42.525246907305352</c:v>
                </c:pt>
                <c:pt idx="17">
                  <c:v>42.535725319390764</c:v>
                </c:pt>
                <c:pt idx="18">
                  <c:v>42.589169930334158</c:v>
                </c:pt>
                <c:pt idx="19">
                  <c:v>42.68241685596751</c:v>
                </c:pt>
                <c:pt idx="20">
                  <c:v>42.812904015902191</c:v>
                </c:pt>
                <c:pt idx="21">
                  <c:v>42.978597256649408</c:v>
                </c:pt>
                <c:pt idx="22">
                  <c:v>43.177921753767919</c:v>
                </c:pt>
              </c:numCache>
            </c:numRef>
          </c:yVal>
          <c:smooth val="1"/>
          <c:extLst>
            <c:ext xmlns:c16="http://schemas.microsoft.com/office/drawing/2014/chart" uri="{C3380CC4-5D6E-409C-BE32-E72D297353CC}">
              <c16:uniqueId val="{00000000-F0CF-438B-9332-25403B040269}"/>
            </c:ext>
          </c:extLst>
        </c:ser>
        <c:ser>
          <c:idx val="1"/>
          <c:order val="1"/>
          <c:spPr>
            <a:ln w="190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'Optimization 5'!$Q$53</c:f>
              <c:numCache>
                <c:formatCode>0.00</c:formatCode>
                <c:ptCount val="1"/>
                <c:pt idx="0">
                  <c:v>101.35903482340362</c:v>
                </c:pt>
              </c:numCache>
            </c:numRef>
          </c:xVal>
          <c:yVal>
            <c:numRef>
              <c:f>'Optimization 5'!$BM$53</c:f>
              <c:numCache>
                <c:formatCode>General</c:formatCode>
                <c:ptCount val="1"/>
                <c:pt idx="0">
                  <c:v>42.525246907305352</c:v>
                </c:pt>
              </c:numCache>
            </c:numRef>
          </c:yVal>
          <c:smooth val="1"/>
          <c:extLst>
            <c:ext xmlns:c16="http://schemas.microsoft.com/office/drawing/2014/chart" uri="{C3380CC4-5D6E-409C-BE32-E72D297353CC}">
              <c16:uniqueId val="{00000001-F0CF-438B-9332-25403B040269}"/>
            </c:ext>
          </c:extLst>
        </c:ser>
        <c:dLbls>
          <c:showLegendKey val="0"/>
          <c:showVal val="0"/>
          <c:showCatName val="0"/>
          <c:showSerName val="0"/>
          <c:showPercent val="0"/>
          <c:showBubbleSize val="0"/>
        </c:dLbls>
        <c:axId val="231030559"/>
        <c:axId val="231043455"/>
      </c:scatterChart>
      <c:valAx>
        <c:axId val="231030559"/>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043455"/>
        <c:crosses val="autoZero"/>
        <c:crossBetween val="midCat"/>
      </c:valAx>
      <c:valAx>
        <c:axId val="2310434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0305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g1/g2 - Delay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dPt>
            <c:idx val="55"/>
            <c:marker>
              <c:symbol val="none"/>
            </c:marker>
            <c:bubble3D val="0"/>
            <c:spPr>
              <a:ln w="19050" cap="rnd">
                <a:solidFill>
                  <a:schemeClr val="accent1"/>
                </a:solidFill>
                <a:round/>
              </a:ln>
              <a:effectLst/>
            </c:spPr>
            <c:extLst>
              <c:ext xmlns:c16="http://schemas.microsoft.com/office/drawing/2014/chart" uri="{C3380CC4-5D6E-409C-BE32-E72D297353CC}">
                <c16:uniqueId val="{00000001-18CE-44C6-96FC-089FB0C53883}"/>
              </c:ext>
            </c:extLst>
          </c:dPt>
          <c:xVal>
            <c:numRef>
              <c:f>'Optimization 5'!$R$120:$R$200</c:f>
              <c:numCache>
                <c:formatCode>General</c:formatCode>
                <c:ptCount val="81"/>
                <c:pt idx="0">
                  <c:v>0.25000000000000006</c:v>
                </c:pt>
                <c:pt idx="1">
                  <c:v>0.26000000000000006</c:v>
                </c:pt>
                <c:pt idx="2">
                  <c:v>0.27000000000000007</c:v>
                </c:pt>
                <c:pt idx="3">
                  <c:v>0.28000000000000008</c:v>
                </c:pt>
                <c:pt idx="4">
                  <c:v>0.29000000000000009</c:v>
                </c:pt>
                <c:pt idx="5">
                  <c:v>0.3000000000000001</c:v>
                </c:pt>
                <c:pt idx="6">
                  <c:v>0.31000000000000011</c:v>
                </c:pt>
                <c:pt idx="7">
                  <c:v>0.32000000000000012</c:v>
                </c:pt>
                <c:pt idx="8">
                  <c:v>0.33000000000000013</c:v>
                </c:pt>
                <c:pt idx="9">
                  <c:v>0.34000000000000014</c:v>
                </c:pt>
                <c:pt idx="10">
                  <c:v>0.35000000000000014</c:v>
                </c:pt>
                <c:pt idx="11">
                  <c:v>0.36000000000000015</c:v>
                </c:pt>
                <c:pt idx="12">
                  <c:v>0.37000000000000016</c:v>
                </c:pt>
                <c:pt idx="13">
                  <c:v>0.38000000000000017</c:v>
                </c:pt>
                <c:pt idx="14">
                  <c:v>0.39000000000000018</c:v>
                </c:pt>
                <c:pt idx="15">
                  <c:v>0.40000000000000019</c:v>
                </c:pt>
                <c:pt idx="16">
                  <c:v>0.4100000000000002</c:v>
                </c:pt>
                <c:pt idx="17">
                  <c:v>0.42000000000000021</c:v>
                </c:pt>
                <c:pt idx="18">
                  <c:v>0.43000000000000022</c:v>
                </c:pt>
                <c:pt idx="19">
                  <c:v>0.44000000000000022</c:v>
                </c:pt>
                <c:pt idx="20">
                  <c:v>0.45000000000000023</c:v>
                </c:pt>
                <c:pt idx="21">
                  <c:v>0.46000000000000024</c:v>
                </c:pt>
                <c:pt idx="22">
                  <c:v>0.47000000000000025</c:v>
                </c:pt>
                <c:pt idx="23">
                  <c:v>0.48000000000000026</c:v>
                </c:pt>
                <c:pt idx="24">
                  <c:v>0.49000000000000027</c:v>
                </c:pt>
                <c:pt idx="25">
                  <c:v>0.50000000000000022</c:v>
                </c:pt>
                <c:pt idx="26">
                  <c:v>0.51000000000000023</c:v>
                </c:pt>
                <c:pt idx="27">
                  <c:v>0.52000000000000024</c:v>
                </c:pt>
                <c:pt idx="28">
                  <c:v>0.53000000000000025</c:v>
                </c:pt>
                <c:pt idx="29">
                  <c:v>0.54000000000000026</c:v>
                </c:pt>
                <c:pt idx="30">
                  <c:v>0.55000000000000027</c:v>
                </c:pt>
                <c:pt idx="31">
                  <c:v>0.56000000000000028</c:v>
                </c:pt>
                <c:pt idx="32">
                  <c:v>0.57000000000000028</c:v>
                </c:pt>
                <c:pt idx="33">
                  <c:v>0.58000000000000029</c:v>
                </c:pt>
                <c:pt idx="34">
                  <c:v>0.5900000000000003</c:v>
                </c:pt>
                <c:pt idx="35">
                  <c:v>0.60000000000000031</c:v>
                </c:pt>
                <c:pt idx="36">
                  <c:v>0.61000000000000032</c:v>
                </c:pt>
                <c:pt idx="37">
                  <c:v>0.62000000000000033</c:v>
                </c:pt>
                <c:pt idx="38">
                  <c:v>0.63000000000000034</c:v>
                </c:pt>
                <c:pt idx="39">
                  <c:v>0.64000000000000035</c:v>
                </c:pt>
                <c:pt idx="40">
                  <c:v>0.65000000000000036</c:v>
                </c:pt>
                <c:pt idx="41">
                  <c:v>0.66000000000000036</c:v>
                </c:pt>
                <c:pt idx="42">
                  <c:v>0.67000000000000037</c:v>
                </c:pt>
                <c:pt idx="43">
                  <c:v>0.68000000000000038</c:v>
                </c:pt>
                <c:pt idx="44">
                  <c:v>0.69000000000000039</c:v>
                </c:pt>
                <c:pt idx="45">
                  <c:v>0.7000000000000004</c:v>
                </c:pt>
                <c:pt idx="46">
                  <c:v>0.71000000000000041</c:v>
                </c:pt>
                <c:pt idx="47">
                  <c:v>0.72000000000000042</c:v>
                </c:pt>
                <c:pt idx="48">
                  <c:v>0.73000000000000043</c:v>
                </c:pt>
                <c:pt idx="49">
                  <c:v>0.74000000000000044</c:v>
                </c:pt>
                <c:pt idx="50">
                  <c:v>0.75000000000000044</c:v>
                </c:pt>
                <c:pt idx="51">
                  <c:v>0.76000000000000045</c:v>
                </c:pt>
                <c:pt idx="52">
                  <c:v>0.77000000000000046</c:v>
                </c:pt>
                <c:pt idx="53">
                  <c:v>0.78000000000000047</c:v>
                </c:pt>
                <c:pt idx="54">
                  <c:v>0.79000000000000048</c:v>
                </c:pt>
                <c:pt idx="55">
                  <c:v>0.80000000000000049</c:v>
                </c:pt>
                <c:pt idx="56">
                  <c:v>0.8100000000000005</c:v>
                </c:pt>
                <c:pt idx="57">
                  <c:v>0.82000000000000051</c:v>
                </c:pt>
                <c:pt idx="58">
                  <c:v>0.83000000000000052</c:v>
                </c:pt>
                <c:pt idx="59">
                  <c:v>0.84000000000000052</c:v>
                </c:pt>
                <c:pt idx="60">
                  <c:v>0.85000000000000053</c:v>
                </c:pt>
                <c:pt idx="61">
                  <c:v>0.86000000000000054</c:v>
                </c:pt>
                <c:pt idx="62">
                  <c:v>0.87000000000000055</c:v>
                </c:pt>
                <c:pt idx="63">
                  <c:v>0.88000000000000056</c:v>
                </c:pt>
                <c:pt idx="64">
                  <c:v>0.89000000000000057</c:v>
                </c:pt>
                <c:pt idx="65">
                  <c:v>0.90000000000000058</c:v>
                </c:pt>
                <c:pt idx="66">
                  <c:v>0.91000000000000059</c:v>
                </c:pt>
                <c:pt idx="67">
                  <c:v>0.9200000000000006</c:v>
                </c:pt>
                <c:pt idx="68">
                  <c:v>0.9300000000000006</c:v>
                </c:pt>
                <c:pt idx="69">
                  <c:v>0.94000000000000061</c:v>
                </c:pt>
                <c:pt idx="70">
                  <c:v>0.95000000000000062</c:v>
                </c:pt>
                <c:pt idx="71">
                  <c:v>0.96000000000000063</c:v>
                </c:pt>
                <c:pt idx="72">
                  <c:v>0.97000000000000064</c:v>
                </c:pt>
                <c:pt idx="73">
                  <c:v>0.98000000000000065</c:v>
                </c:pt>
                <c:pt idx="74">
                  <c:v>0.99000000000000066</c:v>
                </c:pt>
                <c:pt idx="75">
                  <c:v>1.0000000000000007</c:v>
                </c:pt>
                <c:pt idx="76">
                  <c:v>1.0100000000000007</c:v>
                </c:pt>
                <c:pt idx="77">
                  <c:v>1.0200000000000007</c:v>
                </c:pt>
                <c:pt idx="78">
                  <c:v>1.0300000000000007</c:v>
                </c:pt>
                <c:pt idx="79">
                  <c:v>1.0400000000000007</c:v>
                </c:pt>
                <c:pt idx="80">
                  <c:v>1.0500000000000007</c:v>
                </c:pt>
              </c:numCache>
            </c:numRef>
          </c:xVal>
          <c:yVal>
            <c:numRef>
              <c:f>'Optimization 5'!$BM$120:$BM$200</c:f>
              <c:numCache>
                <c:formatCode>General</c:formatCode>
                <c:ptCount val="81"/>
                <c:pt idx="0">
                  <c:v>175.57571248745614</c:v>
                </c:pt>
                <c:pt idx="1">
                  <c:v>165.64540524110751</c:v>
                </c:pt>
                <c:pt idx="2">
                  <c:v>156.50124752937427</c:v>
                </c:pt>
                <c:pt idx="3">
                  <c:v>148.0659310973883</c:v>
                </c:pt>
                <c:pt idx="4">
                  <c:v>140.2739036687646</c:v>
                </c:pt>
                <c:pt idx="5">
                  <c:v>133.06946918466315</c:v>
                </c:pt>
                <c:pt idx="6">
                  <c:v>126.40519741361115</c:v>
                </c:pt>
                <c:pt idx="7">
                  <c:v>120.24052188809681</c:v>
                </c:pt>
                <c:pt idx="8">
                  <c:v>114.54041092328717</c:v>
                </c:pt>
                <c:pt idx="9">
                  <c:v>109.27401126552638</c:v>
                </c:pt>
                <c:pt idx="10">
                  <c:v>104.40813623849448</c:v>
                </c:pt>
                <c:pt idx="11">
                  <c:v>99.916838252129111</c:v>
                </c:pt>
                <c:pt idx="12">
                  <c:v>95.777782138777752</c:v>
                </c:pt>
                <c:pt idx="13">
                  <c:v>91.946432145929322</c:v>
                </c:pt>
                <c:pt idx="14">
                  <c:v>88.405425588439073</c:v>
                </c:pt>
                <c:pt idx="15">
                  <c:v>85.133344678962942</c:v>
                </c:pt>
                <c:pt idx="16">
                  <c:v>82.102912631544839</c:v>
                </c:pt>
                <c:pt idx="17">
                  <c:v>79.28874708886319</c:v>
                </c:pt>
                <c:pt idx="18">
                  <c:v>76.667994728810541</c:v>
                </c:pt>
                <c:pt idx="19">
                  <c:v>74.220591102232703</c:v>
                </c:pt>
                <c:pt idx="20">
                  <c:v>71.929220637289035</c:v>
                </c:pt>
                <c:pt idx="21">
                  <c:v>69.779095050242049</c:v>
                </c:pt>
                <c:pt idx="22">
                  <c:v>67.757652402878279</c:v>
                </c:pt>
                <c:pt idx="23">
                  <c:v>65.854244034332083</c:v>
                </c:pt>
                <c:pt idx="24">
                  <c:v>64.059845089823398</c:v>
                </c:pt>
                <c:pt idx="25">
                  <c:v>62.366803034250367</c:v>
                </c:pt>
                <c:pt idx="26">
                  <c:v>60.768626393941986</c:v>
                </c:pt>
                <c:pt idx="27">
                  <c:v>59.259810029354597</c:v>
                </c:pt>
                <c:pt idx="28">
                  <c:v>57.835690865729092</c:v>
                </c:pt>
                <c:pt idx="29">
                  <c:v>56.492327439854201</c:v>
                </c:pt>
                <c:pt idx="30">
                  <c:v>55.226396858227361</c:v>
                </c:pt>
                <c:pt idx="31">
                  <c:v>54.03510331450461</c:v>
                </c:pt>
                <c:pt idx="32">
                  <c:v>52.916093003527763</c:v>
                </c:pt>
                <c:pt idx="33">
                  <c:v>51.867371099210686</c:v>
                </c:pt>
                <c:pt idx="34">
                  <c:v>50.887217535462497</c:v>
                </c:pt>
                <c:pt idx="35">
                  <c:v>49.974099771308481</c:v>
                </c:pt>
                <c:pt idx="36">
                  <c:v>49.126582610160341</c:v>
                </c:pt>
                <c:pt idx="37">
                  <c:v>48.343237413726399</c:v>
                </c:pt>
                <c:pt idx="38">
                  <c:v>47.622555416976809</c:v>
                </c:pt>
                <c:pt idx="39">
                  <c:v>46.962871786696873</c:v>
                </c:pt>
                <c:pt idx="40">
                  <c:v>46.362307911446933</c:v>
                </c:pt>
                <c:pt idx="41">
                  <c:v>45.818738608943825</c:v>
                </c:pt>
                <c:pt idx="42">
                  <c:v>45.319260599862567</c:v>
                </c:pt>
                <c:pt idx="43">
                  <c:v>44.858967042796756</c:v>
                </c:pt>
                <c:pt idx="44">
                  <c:v>44.448317870476892</c:v>
                </c:pt>
                <c:pt idx="45">
                  <c:v>44.084421957082043</c:v>
                </c:pt>
                <c:pt idx="46">
                  <c:v>43.764357659187567</c:v>
                </c:pt>
                <c:pt idx="47">
                  <c:v>43.485247777020788</c:v>
                </c:pt>
                <c:pt idx="48">
                  <c:v>43.244326214950739</c:v>
                </c:pt>
                <c:pt idx="49">
                  <c:v>43.038991662859104</c:v>
                </c:pt>
                <c:pt idx="50">
                  <c:v>42.86684630499667</c:v>
                </c:pt>
                <c:pt idx="51">
                  <c:v>42.725719750100481</c:v>
                </c:pt>
                <c:pt idx="52">
                  <c:v>42.613679823735104</c:v>
                </c:pt>
                <c:pt idx="53">
                  <c:v>42.529032585176928</c:v>
                </c:pt>
                <c:pt idx="54">
                  <c:v>42.470314087139961</c:v>
                </c:pt>
                <c:pt idx="55">
                  <c:v>42.43627619149995</c:v>
                </c:pt>
                <c:pt idx="56">
                  <c:v>42.425868370477836</c:v>
                </c:pt>
                <c:pt idx="57">
                  <c:v>42.438216993738287</c:v>
                </c:pt>
                <c:pt idx="58">
                  <c:v>42.47260320937427</c:v>
                </c:pt>
                <c:pt idx="59">
                  <c:v>42.528440211261263</c:v>
                </c:pt>
                <c:pt idx="60">
                  <c:v>42.605250458794167</c:v>
                </c:pt>
                <c:pt idx="61">
                  <c:v>42.702643272182961</c:v>
                </c:pt>
                <c:pt idx="62">
                  <c:v>42.820293152345236</c:v>
                </c:pt>
                <c:pt idx="63">
                  <c:v>42.957919149484056</c:v>
                </c:pt>
                <c:pt idx="64">
                  <c:v>43.115265607667439</c:v>
                </c:pt>
                <c:pt idx="65">
                  <c:v>43.292084623747101</c:v>
                </c:pt>
                <c:pt idx="66">
                  <c:v>43.488120559820914</c:v>
                </c:pt>
                <c:pt idx="67">
                  <c:v>43.703096925405127</c:v>
                </c:pt>
                <c:pt idx="68">
                  <c:v>43.93670589055538</c:v>
                </c:pt>
                <c:pt idx="69">
                  <c:v>44.188600603173626</c:v>
                </c:pt>
                <c:pt idx="70">
                  <c:v>44.458390368351665</c:v>
                </c:pt>
                <c:pt idx="71">
                  <c:v>44.73127435112265</c:v>
                </c:pt>
                <c:pt idx="72">
                  <c:v>45.014158969474998</c:v>
                </c:pt>
                <c:pt idx="73">
                  <c:v>45.313621664400017</c:v>
                </c:pt>
                <c:pt idx="74">
                  <c:v>45.629099615390331</c:v>
                </c:pt>
                <c:pt idx="75">
                  <c:v>45.959998160944501</c:v>
                </c:pt>
                <c:pt idx="76">
                  <c:v>46.30569772963149</c:v>
                </c:pt>
                <c:pt idx="77">
                  <c:v>46.665561207329354</c:v>
                </c:pt>
                <c:pt idx="78">
                  <c:v>47.038941331758622</c:v>
                </c:pt>
                <c:pt idx="79">
                  <c:v>47.425187776524673</c:v>
                </c:pt>
                <c:pt idx="80">
                  <c:v>47.823653667768077</c:v>
                </c:pt>
              </c:numCache>
            </c:numRef>
          </c:yVal>
          <c:smooth val="1"/>
          <c:extLst>
            <c:ext xmlns:c16="http://schemas.microsoft.com/office/drawing/2014/chart" uri="{C3380CC4-5D6E-409C-BE32-E72D297353CC}">
              <c16:uniqueId val="{00000002-18CE-44C6-96FC-089FB0C53883}"/>
            </c:ext>
          </c:extLst>
        </c:ser>
        <c:ser>
          <c:idx val="1"/>
          <c:order val="1"/>
          <c:spPr>
            <a:ln w="190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'Optimization 5'!$R$176</c:f>
              <c:numCache>
                <c:formatCode>General</c:formatCode>
                <c:ptCount val="1"/>
                <c:pt idx="0">
                  <c:v>0.8100000000000005</c:v>
                </c:pt>
              </c:numCache>
            </c:numRef>
          </c:xVal>
          <c:yVal>
            <c:numRef>
              <c:f>'Optimization 5'!$BM$176</c:f>
              <c:numCache>
                <c:formatCode>General</c:formatCode>
                <c:ptCount val="1"/>
                <c:pt idx="0">
                  <c:v>42.425868370477836</c:v>
                </c:pt>
              </c:numCache>
            </c:numRef>
          </c:yVal>
          <c:smooth val="1"/>
          <c:extLst>
            <c:ext xmlns:c16="http://schemas.microsoft.com/office/drawing/2014/chart" uri="{C3380CC4-5D6E-409C-BE32-E72D297353CC}">
              <c16:uniqueId val="{00000003-18CE-44C6-96FC-089FB0C53883}"/>
            </c:ext>
          </c:extLst>
        </c:ser>
        <c:dLbls>
          <c:showLegendKey val="0"/>
          <c:showVal val="0"/>
          <c:showCatName val="0"/>
          <c:showSerName val="0"/>
          <c:showPercent val="0"/>
          <c:showBubbleSize val="0"/>
        </c:dLbls>
        <c:axId val="1477757568"/>
        <c:axId val="1477759232"/>
      </c:scatterChart>
      <c:valAx>
        <c:axId val="14777575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7759232"/>
        <c:crosses val="autoZero"/>
        <c:crossBetween val="midCat"/>
      </c:valAx>
      <c:valAx>
        <c:axId val="1477759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7757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Cycle - Delay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dPt>
            <c:idx val="30"/>
            <c:marker>
              <c:symbol val="none"/>
            </c:marker>
            <c:bubble3D val="0"/>
            <c:extLst>
              <c:ext xmlns:c16="http://schemas.microsoft.com/office/drawing/2014/chart" uri="{C3380CC4-5D6E-409C-BE32-E72D297353CC}">
                <c16:uniqueId val="{00000000-CD9B-42A0-9862-766BD73D0D4B}"/>
              </c:ext>
            </c:extLst>
          </c:dPt>
          <c:dPt>
            <c:idx val="47"/>
            <c:marker>
              <c:symbol val="none"/>
            </c:marker>
            <c:bubble3D val="0"/>
            <c:spPr>
              <a:ln w="19050" cap="rnd">
                <a:solidFill>
                  <a:schemeClr val="accent1"/>
                </a:solidFill>
                <a:round/>
              </a:ln>
              <a:effectLst/>
            </c:spPr>
            <c:extLst>
              <c:ext xmlns:c16="http://schemas.microsoft.com/office/drawing/2014/chart" uri="{C3380CC4-5D6E-409C-BE32-E72D297353CC}">
                <c16:uniqueId val="{00000002-CD9B-42A0-9862-766BD73D0D4B}"/>
              </c:ext>
            </c:extLst>
          </c:dPt>
          <c:xVal>
            <c:numRef>
              <c:f>'Optimization 5'!$Q$294:$Q$350</c:f>
              <c:numCache>
                <c:formatCode>0.00</c:formatCode>
                <c:ptCount val="57"/>
                <c:pt idx="0">
                  <c:v>78.359034823403618</c:v>
                </c:pt>
                <c:pt idx="1">
                  <c:v>79.359034823403618</c:v>
                </c:pt>
                <c:pt idx="2">
                  <c:v>80.359034823403618</c:v>
                </c:pt>
                <c:pt idx="3">
                  <c:v>81.359034823403618</c:v>
                </c:pt>
                <c:pt idx="4">
                  <c:v>82.359034823403618</c:v>
                </c:pt>
                <c:pt idx="5">
                  <c:v>83.359034823403618</c:v>
                </c:pt>
                <c:pt idx="6">
                  <c:v>84.359034823403618</c:v>
                </c:pt>
                <c:pt idx="7">
                  <c:v>85.359034823403618</c:v>
                </c:pt>
                <c:pt idx="8">
                  <c:v>86.359034823403618</c:v>
                </c:pt>
                <c:pt idx="9">
                  <c:v>87.359034823403618</c:v>
                </c:pt>
                <c:pt idx="10">
                  <c:v>88.359034823403618</c:v>
                </c:pt>
                <c:pt idx="11">
                  <c:v>89.359034823403618</c:v>
                </c:pt>
                <c:pt idx="12">
                  <c:v>90.359034823403618</c:v>
                </c:pt>
                <c:pt idx="13">
                  <c:v>91.359034823403618</c:v>
                </c:pt>
                <c:pt idx="14">
                  <c:v>92.359034823403618</c:v>
                </c:pt>
                <c:pt idx="15">
                  <c:v>93.359034823403618</c:v>
                </c:pt>
                <c:pt idx="16">
                  <c:v>94.359034823403618</c:v>
                </c:pt>
                <c:pt idx="17">
                  <c:v>95.359034823403618</c:v>
                </c:pt>
                <c:pt idx="18">
                  <c:v>96.359034823403618</c:v>
                </c:pt>
                <c:pt idx="19">
                  <c:v>97.359034823403618</c:v>
                </c:pt>
                <c:pt idx="20">
                  <c:v>98.359034823403618</c:v>
                </c:pt>
                <c:pt idx="21">
                  <c:v>99.359034823403618</c:v>
                </c:pt>
                <c:pt idx="22">
                  <c:v>100.35903482340362</c:v>
                </c:pt>
                <c:pt idx="23">
                  <c:v>101.35903482340362</c:v>
                </c:pt>
                <c:pt idx="24">
                  <c:v>102.35903482340362</c:v>
                </c:pt>
                <c:pt idx="25">
                  <c:v>103.35903482340362</c:v>
                </c:pt>
                <c:pt idx="26">
                  <c:v>104.35903482340362</c:v>
                </c:pt>
                <c:pt idx="27">
                  <c:v>105.35903482340362</c:v>
                </c:pt>
                <c:pt idx="28">
                  <c:v>106.35903482340362</c:v>
                </c:pt>
                <c:pt idx="29">
                  <c:v>107.35903482340362</c:v>
                </c:pt>
                <c:pt idx="30">
                  <c:v>108.35903482340362</c:v>
                </c:pt>
                <c:pt idx="31">
                  <c:v>109.35903482340362</c:v>
                </c:pt>
                <c:pt idx="32">
                  <c:v>110.35903482340362</c:v>
                </c:pt>
                <c:pt idx="33">
                  <c:v>111.35903482340362</c:v>
                </c:pt>
                <c:pt idx="34">
                  <c:v>112.35903482340362</c:v>
                </c:pt>
                <c:pt idx="35">
                  <c:v>113.35903482340362</c:v>
                </c:pt>
                <c:pt idx="36">
                  <c:v>114.35903482340362</c:v>
                </c:pt>
                <c:pt idx="37">
                  <c:v>115.35903482340362</c:v>
                </c:pt>
                <c:pt idx="38">
                  <c:v>116.35903482340362</c:v>
                </c:pt>
                <c:pt idx="39">
                  <c:v>117.35903482340362</c:v>
                </c:pt>
                <c:pt idx="40">
                  <c:v>118.35903482340362</c:v>
                </c:pt>
                <c:pt idx="41">
                  <c:v>119.35903482340362</c:v>
                </c:pt>
                <c:pt idx="42">
                  <c:v>120.35903482340362</c:v>
                </c:pt>
                <c:pt idx="43">
                  <c:v>121.35903482340362</c:v>
                </c:pt>
                <c:pt idx="44">
                  <c:v>122.35903482340362</c:v>
                </c:pt>
                <c:pt idx="45">
                  <c:v>123.35903482340362</c:v>
                </c:pt>
                <c:pt idx="46">
                  <c:v>124.35903482340362</c:v>
                </c:pt>
                <c:pt idx="47">
                  <c:v>125.35903482340362</c:v>
                </c:pt>
                <c:pt idx="48">
                  <c:v>126.35903482340362</c:v>
                </c:pt>
                <c:pt idx="49">
                  <c:v>127.35903482340362</c:v>
                </c:pt>
                <c:pt idx="50">
                  <c:v>128.35903482340362</c:v>
                </c:pt>
                <c:pt idx="51">
                  <c:v>129.35903482340362</c:v>
                </c:pt>
                <c:pt idx="52">
                  <c:v>130.35903482340362</c:v>
                </c:pt>
                <c:pt idx="53">
                  <c:v>131.35903482340362</c:v>
                </c:pt>
                <c:pt idx="54">
                  <c:v>132.35903482340362</c:v>
                </c:pt>
                <c:pt idx="55">
                  <c:v>133.35903482340362</c:v>
                </c:pt>
                <c:pt idx="56">
                  <c:v>134.35903482340362</c:v>
                </c:pt>
              </c:numCache>
            </c:numRef>
          </c:xVal>
          <c:yVal>
            <c:numRef>
              <c:f>'Optimization 5'!$BM$294:$BM$350</c:f>
              <c:numCache>
                <c:formatCode>General</c:formatCode>
                <c:ptCount val="57"/>
                <c:pt idx="0">
                  <c:v>71.278369664224542</c:v>
                </c:pt>
                <c:pt idx="1">
                  <c:v>68.04074617223452</c:v>
                </c:pt>
                <c:pt idx="2">
                  <c:v>65.061420284552483</c:v>
                </c:pt>
                <c:pt idx="3">
                  <c:v>62.326233812890436</c:v>
                </c:pt>
                <c:pt idx="4">
                  <c:v>59.822944523270728</c:v>
                </c:pt>
                <c:pt idx="5">
                  <c:v>57.540753632293693</c:v>
                </c:pt>
                <c:pt idx="6">
                  <c:v>55.469853284579642</c:v>
                </c:pt>
                <c:pt idx="7">
                  <c:v>53.600999704223192</c:v>
                </c:pt>
                <c:pt idx="8">
                  <c:v>51.925128697660817</c:v>
                </c:pt>
                <c:pt idx="9">
                  <c:v>50.433036588274383</c:v>
                </c:pt>
                <c:pt idx="10">
                  <c:v>49.112247202463202</c:v>
                </c:pt>
                <c:pt idx="11">
                  <c:v>47.934530123941521</c:v>
                </c:pt>
                <c:pt idx="12">
                  <c:v>46.910516048129807</c:v>
                </c:pt>
                <c:pt idx="13">
                  <c:v>46.029197950704351</c:v>
                </c:pt>
                <c:pt idx="14">
                  <c:v>45.266147420608974</c:v>
                </c:pt>
                <c:pt idx="15">
                  <c:v>44.601210907734206</c:v>
                </c:pt>
                <c:pt idx="16">
                  <c:v>44.045648208972196</c:v>
                </c:pt>
                <c:pt idx="17">
                  <c:v>43.58885962719841</c:v>
                </c:pt>
                <c:pt idx="18">
                  <c:v>43.220907037131894</c:v>
                </c:pt>
                <c:pt idx="19">
                  <c:v>42.932659480912037</c:v>
                </c:pt>
                <c:pt idx="20">
                  <c:v>42.715881079856509</c:v>
                </c:pt>
                <c:pt idx="21">
                  <c:v>42.563265809151488</c:v>
                </c:pt>
                <c:pt idx="22">
                  <c:v>42.468429122870688</c:v>
                </c:pt>
                <c:pt idx="23">
                  <c:v>42.425868370477836</c:v>
                </c:pt>
                <c:pt idx="24">
                  <c:v>42.43090332911661</c:v>
                </c:pt>
                <c:pt idx="25">
                  <c:v>42.479606129314377</c:v>
                </c:pt>
                <c:pt idx="26">
                  <c:v>42.568727318622628</c:v>
                </c:pt>
                <c:pt idx="27">
                  <c:v>42.695622389285411</c:v>
                </c:pt>
                <c:pt idx="28">
                  <c:v>42.858181085435717</c:v>
                </c:pt>
                <c:pt idx="29">
                  <c:v>43.054760289769661</c:v>
                </c:pt>
                <c:pt idx="30">
                  <c:v>43.284120250173821</c:v>
                </c:pt>
                <c:pt idx="31">
                  <c:v>43.54536328861731</c:v>
                </c:pt>
                <c:pt idx="32">
                  <c:v>43.837873885395808</c:v>
                </c:pt>
                <c:pt idx="33">
                  <c:v>44.161259113732925</c:v>
                </c:pt>
                <c:pt idx="34">
                  <c:v>44.51528878297421</c:v>
                </c:pt>
                <c:pt idx="35">
                  <c:v>44.899835292507511</c:v>
                </c:pt>
                <c:pt idx="36">
                  <c:v>45.314814028171796</c:v>
                </c:pt>
                <c:pt idx="37">
                  <c:v>45.760126020982746</c:v>
                </c:pt>
                <c:pt idx="38">
                  <c:v>46.23560535458715</c:v>
                </c:pt>
                <c:pt idx="39">
                  <c:v>46.740974248009749</c:v>
                </c:pt>
                <c:pt idx="40">
                  <c:v>47.275808679585992</c:v>
                </c:pt>
                <c:pt idx="41">
                  <c:v>47.839516780091792</c:v>
                </c:pt>
                <c:pt idx="42">
                  <c:v>48.426078340385679</c:v>
                </c:pt>
                <c:pt idx="43">
                  <c:v>49.01994852743487</c:v>
                </c:pt>
                <c:pt idx="44">
                  <c:v>49.639760847656397</c:v>
                </c:pt>
                <c:pt idx="45">
                  <c:v>50.284302974020498</c:v>
                </c:pt>
                <c:pt idx="46">
                  <c:v>50.952268327581535</c:v>
                </c:pt>
                <c:pt idx="47">
                  <c:v>51.642289925434419</c:v>
                </c:pt>
                <c:pt idx="48">
                  <c:v>52.352973249361419</c:v>
                </c:pt>
                <c:pt idx="49">
                  <c:v>53.082925895240088</c:v>
                </c:pt>
                <c:pt idx="50">
                  <c:v>53.830782607308379</c:v>
                </c:pt>
                <c:pt idx="51">
                  <c:v>54.595225082282802</c:v>
                </c:pt>
                <c:pt idx="52">
                  <c:v>55.374996549627248</c:v>
                </c:pt>
                <c:pt idx="53">
                  <c:v>56.168911561119344</c:v>
                </c:pt>
                <c:pt idx="54">
                  <c:v>56.975861665920604</c:v>
                </c:pt>
                <c:pt idx="55">
                  <c:v>57.794817742495958</c:v>
                </c:pt>
                <c:pt idx="56">
                  <c:v>58.624829749830212</c:v>
                </c:pt>
              </c:numCache>
            </c:numRef>
          </c:yVal>
          <c:smooth val="1"/>
          <c:extLst>
            <c:ext xmlns:c16="http://schemas.microsoft.com/office/drawing/2014/chart" uri="{C3380CC4-5D6E-409C-BE32-E72D297353CC}">
              <c16:uniqueId val="{00000003-CD9B-42A0-9862-766BD73D0D4B}"/>
            </c:ext>
          </c:extLst>
        </c:ser>
        <c:ser>
          <c:idx val="1"/>
          <c:order val="1"/>
          <c:spPr>
            <a:ln w="190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'Optimization 5'!$Q$317</c:f>
              <c:numCache>
                <c:formatCode>0.00</c:formatCode>
                <c:ptCount val="1"/>
                <c:pt idx="0">
                  <c:v>101.35903482340362</c:v>
                </c:pt>
              </c:numCache>
            </c:numRef>
          </c:xVal>
          <c:yVal>
            <c:numRef>
              <c:f>'Optimization 5'!$BM$317</c:f>
              <c:numCache>
                <c:formatCode>General</c:formatCode>
                <c:ptCount val="1"/>
                <c:pt idx="0">
                  <c:v>42.425868370477836</c:v>
                </c:pt>
              </c:numCache>
            </c:numRef>
          </c:yVal>
          <c:smooth val="1"/>
          <c:extLst>
            <c:ext xmlns:c16="http://schemas.microsoft.com/office/drawing/2014/chart" uri="{C3380CC4-5D6E-409C-BE32-E72D297353CC}">
              <c16:uniqueId val="{00000004-CD9B-42A0-9862-766BD73D0D4B}"/>
            </c:ext>
          </c:extLst>
        </c:ser>
        <c:dLbls>
          <c:showLegendKey val="0"/>
          <c:showVal val="0"/>
          <c:showCatName val="0"/>
          <c:showSerName val="0"/>
          <c:showPercent val="0"/>
          <c:showBubbleSize val="0"/>
        </c:dLbls>
        <c:axId val="1812202496"/>
        <c:axId val="1812194592"/>
      </c:scatterChart>
      <c:valAx>
        <c:axId val="1812202496"/>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2194592"/>
        <c:crosses val="autoZero"/>
        <c:crossBetween val="midCat"/>
      </c:valAx>
      <c:valAx>
        <c:axId val="181219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22024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C808CE-F609-4E8D-BEED-342A77C79FBD}"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ADD65DC9-32CA-46EE-9852-89E96C658A4B}">
      <dgm:prSet custT="1"/>
      <dgm:spPr>
        <a:solidFill>
          <a:schemeClr val="accent2"/>
        </a:solidFill>
      </dgm:spPr>
      <dgm:t>
        <a:bodyPr/>
        <a:lstStyle/>
        <a:p>
          <a:pPr algn="l"/>
          <a:r>
            <a:rPr lang="en-IN" sz="1200" b="1" dirty="0">
              <a:latin typeface="Bookman Old Style" panose="02050604050505020204" pitchFamily="18" charset="0"/>
              <a:cs typeface="Arial" panose="020B0604020202020204" pitchFamily="34" charset="0"/>
            </a:rPr>
            <a:t>  Input Parameters</a:t>
          </a:r>
        </a:p>
        <a:p>
          <a:pPr algn="l"/>
          <a:r>
            <a:rPr lang="en-IN" sz="1100" dirty="0">
              <a:latin typeface="Bookman Old Style" panose="02050604050505020204" pitchFamily="18" charset="0"/>
              <a:cs typeface="Arial" panose="020B0604020202020204" pitchFamily="34" charset="0"/>
            </a:rPr>
            <a:t>   -</a:t>
          </a:r>
          <a:r>
            <a:rPr lang="en-IN" sz="1200" dirty="0">
              <a:latin typeface="Bookman Old Style" panose="02050604050505020204" pitchFamily="18" charset="0"/>
              <a:cs typeface="Arial" panose="020B0604020202020204" pitchFamily="34" charset="0"/>
            </a:rPr>
            <a:t>Geometric</a:t>
          </a:r>
        </a:p>
        <a:p>
          <a:pPr algn="l"/>
          <a:r>
            <a:rPr lang="en-IN" sz="1200" dirty="0">
              <a:latin typeface="Bookman Old Style" panose="02050604050505020204" pitchFamily="18" charset="0"/>
              <a:cs typeface="Arial" panose="020B0604020202020204" pitchFamily="34" charset="0"/>
            </a:rPr>
            <a:t>   -Traffic</a:t>
          </a:r>
        </a:p>
        <a:p>
          <a:pPr algn="l"/>
          <a:r>
            <a:rPr lang="en-IN" sz="1200" dirty="0">
              <a:latin typeface="Bookman Old Style" panose="02050604050505020204" pitchFamily="18" charset="0"/>
              <a:cs typeface="Arial" panose="020B0604020202020204" pitchFamily="34" charset="0"/>
            </a:rPr>
            <a:t>   -Signal</a:t>
          </a:r>
        </a:p>
        <a:p>
          <a:pPr algn="l"/>
          <a:endParaRPr lang="en-IN" sz="1400" dirty="0">
            <a:latin typeface="Bookman Old Style" panose="02050604050505020204" pitchFamily="18" charset="0"/>
            <a:cs typeface="Arial" panose="020B0604020202020204" pitchFamily="34" charset="0"/>
          </a:endParaRPr>
        </a:p>
      </dgm:t>
    </dgm:pt>
    <dgm:pt modelId="{21FF9B48-4049-4C9B-9A01-E492210B8271}" type="parTrans" cxnId="{87251ED3-D207-4CA4-8EE0-9E27DE070000}">
      <dgm:prSet/>
      <dgm:spPr/>
      <dgm:t>
        <a:bodyPr/>
        <a:lstStyle/>
        <a:p>
          <a:pPr algn="l"/>
          <a:endParaRPr lang="en-IN" sz="1400">
            <a:latin typeface="Bookman Old Style" panose="02050604050505020204" pitchFamily="18" charset="0"/>
            <a:cs typeface="Arial" panose="020B0604020202020204" pitchFamily="34" charset="0"/>
          </a:endParaRPr>
        </a:p>
      </dgm:t>
    </dgm:pt>
    <dgm:pt modelId="{0B64AD43-82CD-4F1F-A214-DE6B4C24EE2D}" type="sibTrans" cxnId="{87251ED3-D207-4CA4-8EE0-9E27DE070000}">
      <dgm:prSet/>
      <dgm:spPr/>
      <dgm:t>
        <a:bodyPr/>
        <a:lstStyle/>
        <a:p>
          <a:pPr algn="l"/>
          <a:endParaRPr lang="en-IN" sz="1400">
            <a:latin typeface="Bookman Old Style" panose="02050604050505020204" pitchFamily="18" charset="0"/>
            <a:cs typeface="Arial" panose="020B0604020202020204" pitchFamily="34" charset="0"/>
          </a:endParaRPr>
        </a:p>
      </dgm:t>
    </dgm:pt>
    <dgm:pt modelId="{B6565CED-3F3A-47E2-BF1A-955B69592178}">
      <dgm:prSet custT="1"/>
      <dgm:spPr>
        <a:solidFill>
          <a:schemeClr val="accent2"/>
        </a:solidFill>
      </dgm:spPr>
      <dgm:t>
        <a:bodyPr/>
        <a:lstStyle/>
        <a:p>
          <a:pPr algn="l"/>
          <a:r>
            <a:rPr lang="en-IN" sz="1200" b="1" dirty="0">
              <a:latin typeface="Bookman Old Style" panose="02050604050505020204" pitchFamily="18" charset="0"/>
              <a:cs typeface="Arial" panose="020B0604020202020204" pitchFamily="34" charset="0"/>
            </a:rPr>
            <a:t>  Lane Grouping and Demand Flow Rate</a:t>
          </a:r>
        </a:p>
        <a:p>
          <a:pPr algn="l"/>
          <a:r>
            <a:rPr lang="en-IN" sz="1200" dirty="0">
              <a:latin typeface="Bookman Old Style" panose="02050604050505020204" pitchFamily="18" charset="0"/>
              <a:cs typeface="Arial" panose="020B0604020202020204" pitchFamily="34" charset="0"/>
            </a:rPr>
            <a:t>   -Lane grouping</a:t>
          </a:r>
        </a:p>
        <a:p>
          <a:pPr algn="l"/>
          <a:r>
            <a:rPr lang="en-IN" sz="1200" dirty="0">
              <a:latin typeface="Bookman Old Style" panose="02050604050505020204" pitchFamily="18" charset="0"/>
              <a:cs typeface="Arial" panose="020B0604020202020204" pitchFamily="34" charset="0"/>
            </a:rPr>
            <a:t>   -PHF</a:t>
          </a:r>
        </a:p>
        <a:p>
          <a:pPr algn="l"/>
          <a:r>
            <a:rPr lang="en-IN" sz="1200" dirty="0">
              <a:latin typeface="Bookman Old Style" panose="02050604050505020204" pitchFamily="18" charset="0"/>
              <a:cs typeface="Arial" panose="020B0604020202020204" pitchFamily="34" charset="0"/>
            </a:rPr>
            <a:t>   -RTOR</a:t>
          </a:r>
        </a:p>
      </dgm:t>
    </dgm:pt>
    <dgm:pt modelId="{494CB74B-780D-40A3-A78E-099250085F96}" type="parTrans" cxnId="{114D0950-B680-4E15-9236-DDDF9BE5CAA0}">
      <dgm:prSet/>
      <dgm:spPr>
        <a:ln>
          <a:solidFill>
            <a:schemeClr val="accent2"/>
          </a:solidFill>
        </a:ln>
      </dgm:spPr>
      <dgm:t>
        <a:bodyPr/>
        <a:lstStyle/>
        <a:p>
          <a:pPr algn="l"/>
          <a:endParaRPr lang="en-IN" sz="1400">
            <a:latin typeface="Bookman Old Style" panose="02050604050505020204" pitchFamily="18" charset="0"/>
            <a:cs typeface="Arial" panose="020B0604020202020204" pitchFamily="34" charset="0"/>
          </a:endParaRPr>
        </a:p>
      </dgm:t>
    </dgm:pt>
    <dgm:pt modelId="{3D14BE80-077F-4B85-A393-2FB047A6250C}" type="sibTrans" cxnId="{114D0950-B680-4E15-9236-DDDF9BE5CAA0}">
      <dgm:prSet/>
      <dgm:spPr/>
      <dgm:t>
        <a:bodyPr/>
        <a:lstStyle/>
        <a:p>
          <a:pPr algn="l"/>
          <a:endParaRPr lang="en-IN" sz="1400">
            <a:latin typeface="Bookman Old Style" panose="02050604050505020204" pitchFamily="18" charset="0"/>
            <a:cs typeface="Arial" panose="020B0604020202020204" pitchFamily="34" charset="0"/>
          </a:endParaRPr>
        </a:p>
      </dgm:t>
    </dgm:pt>
    <dgm:pt modelId="{6DC80F7B-7989-487F-A3E3-5A190790F556}">
      <dgm:prSet custT="1"/>
      <dgm:spPr>
        <a:solidFill>
          <a:schemeClr val="accent2"/>
        </a:solidFill>
      </dgm:spPr>
      <dgm:t>
        <a:bodyPr/>
        <a:lstStyle/>
        <a:p>
          <a:pPr algn="l"/>
          <a:r>
            <a:rPr lang="en-IN" sz="1200" b="1" dirty="0">
              <a:latin typeface="Bookman Old Style" panose="02050604050505020204" pitchFamily="18" charset="0"/>
              <a:cs typeface="Arial" panose="020B0604020202020204" pitchFamily="34" charset="0"/>
            </a:rPr>
            <a:t>  Saturation Flow Rate</a:t>
          </a:r>
        </a:p>
        <a:p>
          <a:pPr algn="l"/>
          <a:r>
            <a:rPr lang="en-IN" sz="1400" dirty="0">
              <a:latin typeface="Bookman Old Style" panose="02050604050505020204" pitchFamily="18" charset="0"/>
              <a:cs typeface="Arial" panose="020B0604020202020204" pitchFamily="34" charset="0"/>
            </a:rPr>
            <a:t>     </a:t>
          </a:r>
          <a:r>
            <a:rPr lang="en-IN" sz="1200" dirty="0">
              <a:latin typeface="Bookman Old Style" panose="02050604050505020204" pitchFamily="18" charset="0"/>
              <a:cs typeface="Arial" panose="020B0604020202020204" pitchFamily="34" charset="0"/>
            </a:rPr>
            <a:t>-Basic equation</a:t>
          </a:r>
        </a:p>
        <a:p>
          <a:pPr algn="l"/>
          <a:r>
            <a:rPr lang="en-IN" sz="1200" dirty="0">
              <a:latin typeface="Bookman Old Style" panose="02050604050505020204" pitchFamily="18" charset="0"/>
              <a:cs typeface="Arial" panose="020B0604020202020204" pitchFamily="34" charset="0"/>
            </a:rPr>
            <a:t>     -Adjustment factors</a:t>
          </a:r>
        </a:p>
      </dgm:t>
    </dgm:pt>
    <dgm:pt modelId="{574E6574-9BA1-4F5D-BC9B-20E4B84ECD32}" type="parTrans" cxnId="{0C68C960-9FB9-44CE-99A8-618BD1EAC479}">
      <dgm:prSet/>
      <dgm:spPr>
        <a:ln>
          <a:solidFill>
            <a:schemeClr val="accent2"/>
          </a:solidFill>
        </a:ln>
      </dgm:spPr>
      <dgm:t>
        <a:bodyPr/>
        <a:lstStyle/>
        <a:p>
          <a:pPr algn="l"/>
          <a:endParaRPr lang="en-IN" sz="1400">
            <a:latin typeface="Bookman Old Style" panose="02050604050505020204" pitchFamily="18" charset="0"/>
            <a:cs typeface="Arial" panose="020B0604020202020204" pitchFamily="34" charset="0"/>
          </a:endParaRPr>
        </a:p>
      </dgm:t>
    </dgm:pt>
    <dgm:pt modelId="{00B668D0-4150-43EB-ABB7-D027792D2BC2}" type="sibTrans" cxnId="{0C68C960-9FB9-44CE-99A8-618BD1EAC479}">
      <dgm:prSet/>
      <dgm:spPr/>
      <dgm:t>
        <a:bodyPr/>
        <a:lstStyle/>
        <a:p>
          <a:pPr algn="l"/>
          <a:endParaRPr lang="en-IN" sz="1400">
            <a:latin typeface="Bookman Old Style" panose="02050604050505020204" pitchFamily="18" charset="0"/>
            <a:cs typeface="Arial" panose="020B0604020202020204" pitchFamily="34" charset="0"/>
          </a:endParaRPr>
        </a:p>
      </dgm:t>
    </dgm:pt>
    <dgm:pt modelId="{CED37EC7-89FF-4DEC-B946-6F8A893319CD}">
      <dgm:prSet custT="1"/>
      <dgm:spPr>
        <a:solidFill>
          <a:schemeClr val="accent2"/>
        </a:solidFill>
      </dgm:spPr>
      <dgm:t>
        <a:bodyPr/>
        <a:lstStyle/>
        <a:p>
          <a:pPr algn="l"/>
          <a:r>
            <a:rPr lang="en-IN" sz="1200" b="1" dirty="0">
              <a:latin typeface="Bookman Old Style" panose="02050604050505020204" pitchFamily="18" charset="0"/>
              <a:cs typeface="Arial" panose="020B0604020202020204" pitchFamily="34" charset="0"/>
            </a:rPr>
            <a:t>  Capacity and v/c</a:t>
          </a:r>
        </a:p>
        <a:p>
          <a:pPr algn="l"/>
          <a:r>
            <a:rPr lang="en-IN" sz="1400" dirty="0">
              <a:latin typeface="Bookman Old Style" panose="02050604050505020204" pitchFamily="18" charset="0"/>
              <a:cs typeface="Arial" panose="020B0604020202020204" pitchFamily="34" charset="0"/>
            </a:rPr>
            <a:t>    </a:t>
          </a:r>
          <a:r>
            <a:rPr lang="en-IN" sz="1100" dirty="0">
              <a:latin typeface="Bookman Old Style" panose="02050604050505020204" pitchFamily="18" charset="0"/>
              <a:cs typeface="Arial" panose="020B0604020202020204" pitchFamily="34" charset="0"/>
            </a:rPr>
            <a:t>-</a:t>
          </a:r>
          <a:r>
            <a:rPr lang="en-IN" sz="1200" dirty="0">
              <a:latin typeface="Bookman Old Style" panose="02050604050505020204" pitchFamily="18" charset="0"/>
              <a:cs typeface="Arial" panose="020B0604020202020204" pitchFamily="34" charset="0"/>
            </a:rPr>
            <a:t>Capacity</a:t>
          </a:r>
        </a:p>
        <a:p>
          <a:pPr algn="l"/>
          <a:r>
            <a:rPr lang="en-IN" sz="1200" dirty="0">
              <a:latin typeface="Bookman Old Style" panose="02050604050505020204" pitchFamily="18" charset="0"/>
              <a:cs typeface="Arial" panose="020B0604020202020204" pitchFamily="34" charset="0"/>
            </a:rPr>
            <a:t>    -v/c</a:t>
          </a:r>
        </a:p>
      </dgm:t>
    </dgm:pt>
    <dgm:pt modelId="{E0A41C87-F407-4CBD-976A-6EE9635E3A84}" type="parTrans" cxnId="{31233280-EA19-4520-808E-1B76E7948F6D}">
      <dgm:prSet/>
      <dgm:spPr>
        <a:ln>
          <a:solidFill>
            <a:schemeClr val="accent2"/>
          </a:solidFill>
        </a:ln>
      </dgm:spPr>
      <dgm:t>
        <a:bodyPr/>
        <a:lstStyle/>
        <a:p>
          <a:pPr algn="l"/>
          <a:endParaRPr lang="en-IN" sz="1400">
            <a:latin typeface="Bookman Old Style" panose="02050604050505020204" pitchFamily="18" charset="0"/>
            <a:cs typeface="Arial" panose="020B0604020202020204" pitchFamily="34" charset="0"/>
          </a:endParaRPr>
        </a:p>
      </dgm:t>
    </dgm:pt>
    <dgm:pt modelId="{FE4D4924-DC09-40C6-B7DF-6358927B86A2}" type="sibTrans" cxnId="{31233280-EA19-4520-808E-1B76E7948F6D}">
      <dgm:prSet/>
      <dgm:spPr/>
      <dgm:t>
        <a:bodyPr/>
        <a:lstStyle/>
        <a:p>
          <a:pPr algn="l"/>
          <a:endParaRPr lang="en-IN" sz="1400">
            <a:latin typeface="Bookman Old Style" panose="02050604050505020204" pitchFamily="18" charset="0"/>
            <a:cs typeface="Arial" panose="020B0604020202020204" pitchFamily="34" charset="0"/>
          </a:endParaRPr>
        </a:p>
      </dgm:t>
    </dgm:pt>
    <dgm:pt modelId="{44F998D7-E194-4CF0-A070-ADFD36B463E0}">
      <dgm:prSet custT="1"/>
      <dgm:spPr>
        <a:solidFill>
          <a:schemeClr val="accent2"/>
        </a:solidFill>
      </dgm:spPr>
      <dgm:t>
        <a:bodyPr/>
        <a:lstStyle/>
        <a:p>
          <a:pPr algn="l"/>
          <a:r>
            <a:rPr lang="en-IN" sz="1200" b="1" dirty="0">
              <a:latin typeface="Bookman Old Style" panose="02050604050505020204" pitchFamily="18" charset="0"/>
              <a:cs typeface="Arial" panose="020B0604020202020204" pitchFamily="34" charset="0"/>
            </a:rPr>
            <a:t>  Performance Measures</a:t>
          </a:r>
        </a:p>
        <a:p>
          <a:pPr algn="l"/>
          <a:r>
            <a:rPr lang="en-IN" sz="1400" dirty="0">
              <a:latin typeface="Bookman Old Style" panose="02050604050505020204" pitchFamily="18" charset="0"/>
              <a:cs typeface="Arial" panose="020B0604020202020204" pitchFamily="34" charset="0"/>
            </a:rPr>
            <a:t>    </a:t>
          </a:r>
          <a:r>
            <a:rPr lang="en-IN" sz="1100" dirty="0">
              <a:latin typeface="Bookman Old Style" panose="02050604050505020204" pitchFamily="18" charset="0"/>
              <a:cs typeface="Arial" panose="020B0604020202020204" pitchFamily="34" charset="0"/>
            </a:rPr>
            <a:t>-</a:t>
          </a:r>
          <a:r>
            <a:rPr lang="en-IN" sz="1200" dirty="0">
              <a:latin typeface="Bookman Old Style" panose="02050604050505020204" pitchFamily="18" charset="0"/>
              <a:cs typeface="Arial" panose="020B0604020202020204" pitchFamily="34" charset="0"/>
            </a:rPr>
            <a:t>Delay</a:t>
          </a:r>
        </a:p>
        <a:p>
          <a:pPr algn="l"/>
          <a:r>
            <a:rPr lang="en-IN" sz="1200" dirty="0">
              <a:latin typeface="Bookman Old Style" panose="02050604050505020204" pitchFamily="18" charset="0"/>
              <a:cs typeface="Arial" panose="020B0604020202020204" pitchFamily="34" charset="0"/>
            </a:rPr>
            <a:t>    -Progression Adjustment</a:t>
          </a:r>
        </a:p>
        <a:p>
          <a:pPr algn="l"/>
          <a:r>
            <a:rPr lang="en-IN" sz="1200" dirty="0">
              <a:latin typeface="Bookman Old Style" panose="02050604050505020204" pitchFamily="18" charset="0"/>
              <a:cs typeface="Arial" panose="020B0604020202020204" pitchFamily="34" charset="0"/>
            </a:rPr>
            <a:t>    -LoS</a:t>
          </a:r>
        </a:p>
        <a:p>
          <a:pPr algn="l"/>
          <a:r>
            <a:rPr lang="en-IN" sz="1200" dirty="0">
              <a:latin typeface="Bookman Old Style" panose="02050604050505020204" pitchFamily="18" charset="0"/>
              <a:cs typeface="Arial" panose="020B0604020202020204" pitchFamily="34" charset="0"/>
            </a:rPr>
            <a:t>    -Back of queue</a:t>
          </a:r>
        </a:p>
      </dgm:t>
    </dgm:pt>
    <dgm:pt modelId="{973E1D67-941E-47E2-BCE8-7FA47F6293FC}" type="parTrans" cxnId="{70C3747F-4AB3-4A75-9D6E-735DFE38D250}">
      <dgm:prSet/>
      <dgm:spPr>
        <a:ln>
          <a:solidFill>
            <a:schemeClr val="accent2"/>
          </a:solidFill>
        </a:ln>
      </dgm:spPr>
      <dgm:t>
        <a:bodyPr/>
        <a:lstStyle/>
        <a:p>
          <a:pPr algn="l"/>
          <a:endParaRPr lang="en-IN" sz="1400">
            <a:latin typeface="Bookman Old Style" panose="02050604050505020204" pitchFamily="18" charset="0"/>
            <a:cs typeface="Arial" panose="020B0604020202020204" pitchFamily="34" charset="0"/>
          </a:endParaRPr>
        </a:p>
      </dgm:t>
    </dgm:pt>
    <dgm:pt modelId="{A2182D9E-EAC0-4C7B-AB9F-B3FB60977E9C}" type="sibTrans" cxnId="{70C3747F-4AB3-4A75-9D6E-735DFE38D250}">
      <dgm:prSet/>
      <dgm:spPr/>
      <dgm:t>
        <a:bodyPr/>
        <a:lstStyle/>
        <a:p>
          <a:pPr algn="l"/>
          <a:endParaRPr lang="en-IN" sz="1400">
            <a:latin typeface="Bookman Old Style" panose="02050604050505020204" pitchFamily="18" charset="0"/>
            <a:cs typeface="Arial" panose="020B0604020202020204" pitchFamily="34" charset="0"/>
          </a:endParaRPr>
        </a:p>
      </dgm:t>
    </dgm:pt>
    <dgm:pt modelId="{5455E397-1CC1-498D-B01C-E7E34054D034}" type="pres">
      <dgm:prSet presAssocID="{22C808CE-F609-4E8D-BEED-342A77C79FBD}" presName="hierChild1" presStyleCnt="0">
        <dgm:presLayoutVars>
          <dgm:orgChart val="1"/>
          <dgm:chPref val="1"/>
          <dgm:dir/>
          <dgm:animOne val="branch"/>
          <dgm:animLvl val="lvl"/>
          <dgm:resizeHandles/>
        </dgm:presLayoutVars>
      </dgm:prSet>
      <dgm:spPr/>
    </dgm:pt>
    <dgm:pt modelId="{B38A022D-AF7D-4C3C-9E53-66B6C6786720}" type="pres">
      <dgm:prSet presAssocID="{ADD65DC9-32CA-46EE-9852-89E96C658A4B}" presName="hierRoot1" presStyleCnt="0">
        <dgm:presLayoutVars>
          <dgm:hierBranch val="init"/>
        </dgm:presLayoutVars>
      </dgm:prSet>
      <dgm:spPr/>
    </dgm:pt>
    <dgm:pt modelId="{8677A2CB-33AE-4765-920F-E5080F4F1C75}" type="pres">
      <dgm:prSet presAssocID="{ADD65DC9-32CA-46EE-9852-89E96C658A4B}" presName="rootComposite1" presStyleCnt="0"/>
      <dgm:spPr/>
    </dgm:pt>
    <dgm:pt modelId="{09D5E7EC-17F6-4991-9B39-3386A90F66B3}" type="pres">
      <dgm:prSet presAssocID="{ADD65DC9-32CA-46EE-9852-89E96C658A4B}" presName="rootText1" presStyleLbl="node0" presStyleIdx="0" presStyleCnt="1" custScaleY="151387" custLinFactNeighborY="-34790">
        <dgm:presLayoutVars>
          <dgm:chPref val="3"/>
        </dgm:presLayoutVars>
      </dgm:prSet>
      <dgm:spPr/>
    </dgm:pt>
    <dgm:pt modelId="{878FE493-0C22-4AE8-BF75-8DBC27E6EB27}" type="pres">
      <dgm:prSet presAssocID="{ADD65DC9-32CA-46EE-9852-89E96C658A4B}" presName="rootConnector1" presStyleLbl="node1" presStyleIdx="0" presStyleCnt="0"/>
      <dgm:spPr/>
    </dgm:pt>
    <dgm:pt modelId="{49DEB150-3E79-41D9-BCF2-F7FAD68C80A3}" type="pres">
      <dgm:prSet presAssocID="{ADD65DC9-32CA-46EE-9852-89E96C658A4B}" presName="hierChild2" presStyleCnt="0"/>
      <dgm:spPr/>
    </dgm:pt>
    <dgm:pt modelId="{D7683C82-D722-43E4-9663-4B4A3933252A}" type="pres">
      <dgm:prSet presAssocID="{494CB74B-780D-40A3-A78E-099250085F96}" presName="Name37" presStyleLbl="parChTrans1D2" presStyleIdx="0" presStyleCnt="2"/>
      <dgm:spPr/>
    </dgm:pt>
    <dgm:pt modelId="{A5B9D4AA-6EFE-4C3B-B913-D59C185FB6B0}" type="pres">
      <dgm:prSet presAssocID="{B6565CED-3F3A-47E2-BF1A-955B69592178}" presName="hierRoot2" presStyleCnt="0">
        <dgm:presLayoutVars>
          <dgm:hierBranch val="init"/>
        </dgm:presLayoutVars>
      </dgm:prSet>
      <dgm:spPr/>
    </dgm:pt>
    <dgm:pt modelId="{14D9063B-62A1-41A8-A446-C8267172FE16}" type="pres">
      <dgm:prSet presAssocID="{B6565CED-3F3A-47E2-BF1A-955B69592178}" presName="rootComposite" presStyleCnt="0"/>
      <dgm:spPr/>
    </dgm:pt>
    <dgm:pt modelId="{4F7DE9DC-337D-4FC7-A55D-8A73178EC9C9}" type="pres">
      <dgm:prSet presAssocID="{B6565CED-3F3A-47E2-BF1A-955B69592178}" presName="rootText" presStyleLbl="node2" presStyleIdx="0" presStyleCnt="2" custScaleY="163333" custLinFactNeighborX="2655" custLinFactNeighborY="-12132">
        <dgm:presLayoutVars>
          <dgm:chPref val="3"/>
        </dgm:presLayoutVars>
      </dgm:prSet>
      <dgm:spPr/>
    </dgm:pt>
    <dgm:pt modelId="{FF088302-579B-4A03-93CE-96BE52C4FB11}" type="pres">
      <dgm:prSet presAssocID="{B6565CED-3F3A-47E2-BF1A-955B69592178}" presName="rootConnector" presStyleLbl="node2" presStyleIdx="0" presStyleCnt="2"/>
      <dgm:spPr/>
    </dgm:pt>
    <dgm:pt modelId="{BF911DDB-1458-4B3D-9BC6-65C9BC4EEF1D}" type="pres">
      <dgm:prSet presAssocID="{B6565CED-3F3A-47E2-BF1A-955B69592178}" presName="hierChild4" presStyleCnt="0"/>
      <dgm:spPr/>
    </dgm:pt>
    <dgm:pt modelId="{CDEB99E5-27EE-4145-A6FA-BC0685F40E89}" type="pres">
      <dgm:prSet presAssocID="{B6565CED-3F3A-47E2-BF1A-955B69592178}" presName="hierChild5" presStyleCnt="0"/>
      <dgm:spPr/>
    </dgm:pt>
    <dgm:pt modelId="{79627096-E7C4-46F2-866F-3ACCC956D42E}" type="pres">
      <dgm:prSet presAssocID="{574E6574-9BA1-4F5D-BC9B-20E4B84ECD32}" presName="Name37" presStyleLbl="parChTrans1D2" presStyleIdx="1" presStyleCnt="2"/>
      <dgm:spPr/>
    </dgm:pt>
    <dgm:pt modelId="{BE194110-B478-496C-8A30-C3FBAACF66FB}" type="pres">
      <dgm:prSet presAssocID="{6DC80F7B-7989-487F-A3E3-5A190790F556}" presName="hierRoot2" presStyleCnt="0">
        <dgm:presLayoutVars>
          <dgm:hierBranch val="init"/>
        </dgm:presLayoutVars>
      </dgm:prSet>
      <dgm:spPr/>
    </dgm:pt>
    <dgm:pt modelId="{114C439C-DF7D-4C87-9EB9-AB9C97226F29}" type="pres">
      <dgm:prSet presAssocID="{6DC80F7B-7989-487F-A3E3-5A190790F556}" presName="rootComposite" presStyleCnt="0"/>
      <dgm:spPr/>
    </dgm:pt>
    <dgm:pt modelId="{FE30A5E9-DBD0-4B84-914F-0E55D3040DED}" type="pres">
      <dgm:prSet presAssocID="{6DC80F7B-7989-487F-A3E3-5A190790F556}" presName="rootText" presStyleLbl="node2" presStyleIdx="1" presStyleCnt="2" custScaleX="139106" custScaleY="130179">
        <dgm:presLayoutVars>
          <dgm:chPref val="3"/>
        </dgm:presLayoutVars>
      </dgm:prSet>
      <dgm:spPr/>
    </dgm:pt>
    <dgm:pt modelId="{238BDCDA-9A8E-4BCF-9F15-53311B7662A2}" type="pres">
      <dgm:prSet presAssocID="{6DC80F7B-7989-487F-A3E3-5A190790F556}" presName="rootConnector" presStyleLbl="node2" presStyleIdx="1" presStyleCnt="2"/>
      <dgm:spPr/>
    </dgm:pt>
    <dgm:pt modelId="{441351AE-33E6-4141-B579-D42CEFD07BE9}" type="pres">
      <dgm:prSet presAssocID="{6DC80F7B-7989-487F-A3E3-5A190790F556}" presName="hierChild4" presStyleCnt="0"/>
      <dgm:spPr/>
    </dgm:pt>
    <dgm:pt modelId="{B07410FC-11A3-4649-9873-D3FB03DBA792}" type="pres">
      <dgm:prSet presAssocID="{E0A41C87-F407-4CBD-976A-6EE9635E3A84}" presName="Name37" presStyleLbl="parChTrans1D3" presStyleIdx="0" presStyleCnt="1"/>
      <dgm:spPr/>
    </dgm:pt>
    <dgm:pt modelId="{C8BFE473-1954-44CA-875E-D6D70BF2C618}" type="pres">
      <dgm:prSet presAssocID="{CED37EC7-89FF-4DEC-B946-6F8A893319CD}" presName="hierRoot2" presStyleCnt="0">
        <dgm:presLayoutVars>
          <dgm:hierBranch val="init"/>
        </dgm:presLayoutVars>
      </dgm:prSet>
      <dgm:spPr/>
    </dgm:pt>
    <dgm:pt modelId="{61B57D0A-9093-480F-8625-1C35215A5BB8}" type="pres">
      <dgm:prSet presAssocID="{CED37EC7-89FF-4DEC-B946-6F8A893319CD}" presName="rootComposite" presStyleCnt="0"/>
      <dgm:spPr/>
    </dgm:pt>
    <dgm:pt modelId="{069D3216-DB0D-4299-BB02-E5EDB2B008A3}" type="pres">
      <dgm:prSet presAssocID="{CED37EC7-89FF-4DEC-B946-6F8A893319CD}" presName="rootText" presStyleLbl="node3" presStyleIdx="0" presStyleCnt="1" custLinFactNeighborX="-59836" custLinFactNeighborY="31831">
        <dgm:presLayoutVars>
          <dgm:chPref val="3"/>
        </dgm:presLayoutVars>
      </dgm:prSet>
      <dgm:spPr/>
    </dgm:pt>
    <dgm:pt modelId="{CA91991F-3945-4179-89EC-8AA0926DC96C}" type="pres">
      <dgm:prSet presAssocID="{CED37EC7-89FF-4DEC-B946-6F8A893319CD}" presName="rootConnector" presStyleLbl="node3" presStyleIdx="0" presStyleCnt="1"/>
      <dgm:spPr/>
    </dgm:pt>
    <dgm:pt modelId="{A335F4B1-00B7-4B58-A0C4-9E24957379B3}" type="pres">
      <dgm:prSet presAssocID="{CED37EC7-89FF-4DEC-B946-6F8A893319CD}" presName="hierChild4" presStyleCnt="0"/>
      <dgm:spPr/>
    </dgm:pt>
    <dgm:pt modelId="{34F4F45B-FF7D-4147-9827-BEEA5D85B485}" type="pres">
      <dgm:prSet presAssocID="{973E1D67-941E-47E2-BCE8-7FA47F6293FC}" presName="Name37" presStyleLbl="parChTrans1D4" presStyleIdx="0" presStyleCnt="1"/>
      <dgm:spPr/>
    </dgm:pt>
    <dgm:pt modelId="{7BB74C17-3EDD-4204-9CE3-3EF9EC19554C}" type="pres">
      <dgm:prSet presAssocID="{44F998D7-E194-4CF0-A070-ADFD36B463E0}" presName="hierRoot2" presStyleCnt="0">
        <dgm:presLayoutVars>
          <dgm:hierBranch val="init"/>
        </dgm:presLayoutVars>
      </dgm:prSet>
      <dgm:spPr/>
    </dgm:pt>
    <dgm:pt modelId="{5F9C8FAD-0483-4689-9616-12D04D6B0020}" type="pres">
      <dgm:prSet presAssocID="{44F998D7-E194-4CF0-A070-ADFD36B463E0}" presName="rootComposite" presStyleCnt="0"/>
      <dgm:spPr/>
    </dgm:pt>
    <dgm:pt modelId="{3CCD60C2-283B-4AD5-B5C2-4854F190B355}" type="pres">
      <dgm:prSet presAssocID="{44F998D7-E194-4CF0-A070-ADFD36B463E0}" presName="rootText" presStyleLbl="node4" presStyleIdx="0" presStyleCnt="1" custScaleX="141736" custScaleY="159758" custLinFactNeighborX="-95471" custLinFactNeighborY="39894">
        <dgm:presLayoutVars>
          <dgm:chPref val="3"/>
        </dgm:presLayoutVars>
      </dgm:prSet>
      <dgm:spPr/>
    </dgm:pt>
    <dgm:pt modelId="{86601EAD-B163-4346-9D9F-073994D7222D}" type="pres">
      <dgm:prSet presAssocID="{44F998D7-E194-4CF0-A070-ADFD36B463E0}" presName="rootConnector" presStyleLbl="node4" presStyleIdx="0" presStyleCnt="1"/>
      <dgm:spPr/>
    </dgm:pt>
    <dgm:pt modelId="{1FE1CDDA-F40D-4EF0-B12D-038B19C52AEC}" type="pres">
      <dgm:prSet presAssocID="{44F998D7-E194-4CF0-A070-ADFD36B463E0}" presName="hierChild4" presStyleCnt="0"/>
      <dgm:spPr/>
    </dgm:pt>
    <dgm:pt modelId="{E3F97AB4-299B-4343-8C22-5BE9B41B9430}" type="pres">
      <dgm:prSet presAssocID="{44F998D7-E194-4CF0-A070-ADFD36B463E0}" presName="hierChild5" presStyleCnt="0"/>
      <dgm:spPr/>
    </dgm:pt>
    <dgm:pt modelId="{AF574944-3A36-4AB2-9DCA-B35B11D362CA}" type="pres">
      <dgm:prSet presAssocID="{CED37EC7-89FF-4DEC-B946-6F8A893319CD}" presName="hierChild5" presStyleCnt="0"/>
      <dgm:spPr/>
    </dgm:pt>
    <dgm:pt modelId="{DB6AF9D3-600F-47A1-81A6-FF6F8DE9FF0B}" type="pres">
      <dgm:prSet presAssocID="{6DC80F7B-7989-487F-A3E3-5A190790F556}" presName="hierChild5" presStyleCnt="0"/>
      <dgm:spPr/>
    </dgm:pt>
    <dgm:pt modelId="{0D10731A-5036-4176-9AEE-9134505FDB5C}" type="pres">
      <dgm:prSet presAssocID="{ADD65DC9-32CA-46EE-9852-89E96C658A4B}" presName="hierChild3" presStyleCnt="0"/>
      <dgm:spPr/>
    </dgm:pt>
  </dgm:ptLst>
  <dgm:cxnLst>
    <dgm:cxn modelId="{338F2513-2B7B-4E89-861B-67DB12D1A16A}" type="presOf" srcId="{ADD65DC9-32CA-46EE-9852-89E96C658A4B}" destId="{09D5E7EC-17F6-4991-9B39-3386A90F66B3}" srcOrd="0" destOrd="0" presId="urn:microsoft.com/office/officeart/2005/8/layout/orgChart1"/>
    <dgm:cxn modelId="{5DC8F513-43C9-4B07-A4EF-CE935415DC79}" type="presOf" srcId="{CED37EC7-89FF-4DEC-B946-6F8A893319CD}" destId="{069D3216-DB0D-4299-BB02-E5EDB2B008A3}" srcOrd="0" destOrd="0" presId="urn:microsoft.com/office/officeart/2005/8/layout/orgChart1"/>
    <dgm:cxn modelId="{32D8CC25-EF25-4185-A956-290C401B6465}" type="presOf" srcId="{22C808CE-F609-4E8D-BEED-342A77C79FBD}" destId="{5455E397-1CC1-498D-B01C-E7E34054D034}" srcOrd="0" destOrd="0" presId="urn:microsoft.com/office/officeart/2005/8/layout/orgChart1"/>
    <dgm:cxn modelId="{0C68C960-9FB9-44CE-99A8-618BD1EAC479}" srcId="{ADD65DC9-32CA-46EE-9852-89E96C658A4B}" destId="{6DC80F7B-7989-487F-A3E3-5A190790F556}" srcOrd="1" destOrd="0" parTransId="{574E6574-9BA1-4F5D-BC9B-20E4B84ECD32}" sibTransId="{00B668D0-4150-43EB-ABB7-D027792D2BC2}"/>
    <dgm:cxn modelId="{E9CE6A61-51FE-4DB8-A49F-414FF90352A3}" type="presOf" srcId="{6DC80F7B-7989-487F-A3E3-5A190790F556}" destId="{FE30A5E9-DBD0-4B84-914F-0E55D3040DED}" srcOrd="0" destOrd="0" presId="urn:microsoft.com/office/officeart/2005/8/layout/orgChart1"/>
    <dgm:cxn modelId="{1CC8CD62-7736-483F-BF40-0C8AD756E809}" type="presOf" srcId="{6DC80F7B-7989-487F-A3E3-5A190790F556}" destId="{238BDCDA-9A8E-4BCF-9F15-53311B7662A2}" srcOrd="1" destOrd="0" presId="urn:microsoft.com/office/officeart/2005/8/layout/orgChart1"/>
    <dgm:cxn modelId="{52219F44-769D-45E2-BEEB-AD9893E8BDE0}" type="presOf" srcId="{E0A41C87-F407-4CBD-976A-6EE9635E3A84}" destId="{B07410FC-11A3-4649-9873-D3FB03DBA792}" srcOrd="0" destOrd="0" presId="urn:microsoft.com/office/officeart/2005/8/layout/orgChart1"/>
    <dgm:cxn modelId="{114D0950-B680-4E15-9236-DDDF9BE5CAA0}" srcId="{ADD65DC9-32CA-46EE-9852-89E96C658A4B}" destId="{B6565CED-3F3A-47E2-BF1A-955B69592178}" srcOrd="0" destOrd="0" parTransId="{494CB74B-780D-40A3-A78E-099250085F96}" sibTransId="{3D14BE80-077F-4B85-A393-2FB047A6250C}"/>
    <dgm:cxn modelId="{70C3747F-4AB3-4A75-9D6E-735DFE38D250}" srcId="{CED37EC7-89FF-4DEC-B946-6F8A893319CD}" destId="{44F998D7-E194-4CF0-A070-ADFD36B463E0}" srcOrd="0" destOrd="0" parTransId="{973E1D67-941E-47E2-BCE8-7FA47F6293FC}" sibTransId="{A2182D9E-EAC0-4C7B-AB9F-B3FB60977E9C}"/>
    <dgm:cxn modelId="{31233280-EA19-4520-808E-1B76E7948F6D}" srcId="{6DC80F7B-7989-487F-A3E3-5A190790F556}" destId="{CED37EC7-89FF-4DEC-B946-6F8A893319CD}" srcOrd="0" destOrd="0" parTransId="{E0A41C87-F407-4CBD-976A-6EE9635E3A84}" sibTransId="{FE4D4924-DC09-40C6-B7DF-6358927B86A2}"/>
    <dgm:cxn modelId="{BB5D7C87-1A7E-46AE-9393-68E2EBE73257}" type="presOf" srcId="{494CB74B-780D-40A3-A78E-099250085F96}" destId="{D7683C82-D722-43E4-9663-4B4A3933252A}" srcOrd="0" destOrd="0" presId="urn:microsoft.com/office/officeart/2005/8/layout/orgChart1"/>
    <dgm:cxn modelId="{0ABEE08E-7A64-413F-9C43-85C91BBA7352}" type="presOf" srcId="{973E1D67-941E-47E2-BCE8-7FA47F6293FC}" destId="{34F4F45B-FF7D-4147-9827-BEEA5D85B485}" srcOrd="0" destOrd="0" presId="urn:microsoft.com/office/officeart/2005/8/layout/orgChart1"/>
    <dgm:cxn modelId="{6D9474AE-DA99-4030-B0B4-DED98684EB33}" type="presOf" srcId="{44F998D7-E194-4CF0-A070-ADFD36B463E0}" destId="{86601EAD-B163-4346-9D9F-073994D7222D}" srcOrd="1" destOrd="0" presId="urn:microsoft.com/office/officeart/2005/8/layout/orgChart1"/>
    <dgm:cxn modelId="{2C55BCB9-5F1F-4DE9-B6A3-ECA7693103FF}" type="presOf" srcId="{44F998D7-E194-4CF0-A070-ADFD36B463E0}" destId="{3CCD60C2-283B-4AD5-B5C2-4854F190B355}" srcOrd="0" destOrd="0" presId="urn:microsoft.com/office/officeart/2005/8/layout/orgChart1"/>
    <dgm:cxn modelId="{9D8EC5C8-689A-4C19-8E6F-2FA53E339E27}" type="presOf" srcId="{CED37EC7-89FF-4DEC-B946-6F8A893319CD}" destId="{CA91991F-3945-4179-89EC-8AA0926DC96C}" srcOrd="1" destOrd="0" presId="urn:microsoft.com/office/officeart/2005/8/layout/orgChart1"/>
    <dgm:cxn modelId="{9A6A0DCA-9119-4E73-85CB-91B1C5B72A3D}" type="presOf" srcId="{B6565CED-3F3A-47E2-BF1A-955B69592178}" destId="{FF088302-579B-4A03-93CE-96BE52C4FB11}" srcOrd="1" destOrd="0" presId="urn:microsoft.com/office/officeart/2005/8/layout/orgChart1"/>
    <dgm:cxn modelId="{3634F6D1-BAD0-450A-92D2-47C2B31073C2}" type="presOf" srcId="{ADD65DC9-32CA-46EE-9852-89E96C658A4B}" destId="{878FE493-0C22-4AE8-BF75-8DBC27E6EB27}" srcOrd="1" destOrd="0" presId="urn:microsoft.com/office/officeart/2005/8/layout/orgChart1"/>
    <dgm:cxn modelId="{87251ED3-D207-4CA4-8EE0-9E27DE070000}" srcId="{22C808CE-F609-4E8D-BEED-342A77C79FBD}" destId="{ADD65DC9-32CA-46EE-9852-89E96C658A4B}" srcOrd="0" destOrd="0" parTransId="{21FF9B48-4049-4C9B-9A01-E492210B8271}" sibTransId="{0B64AD43-82CD-4F1F-A214-DE6B4C24EE2D}"/>
    <dgm:cxn modelId="{EED3EFD8-5781-4B31-A346-59332DC2F7C7}" type="presOf" srcId="{574E6574-9BA1-4F5D-BC9B-20E4B84ECD32}" destId="{79627096-E7C4-46F2-866F-3ACCC956D42E}" srcOrd="0" destOrd="0" presId="urn:microsoft.com/office/officeart/2005/8/layout/orgChart1"/>
    <dgm:cxn modelId="{9A7092FA-E26E-4926-84E6-2917AF1E96B7}" type="presOf" srcId="{B6565CED-3F3A-47E2-BF1A-955B69592178}" destId="{4F7DE9DC-337D-4FC7-A55D-8A73178EC9C9}" srcOrd="0" destOrd="0" presId="urn:microsoft.com/office/officeart/2005/8/layout/orgChart1"/>
    <dgm:cxn modelId="{73202077-A9BF-462A-92F2-27E48EA2C1A9}" type="presParOf" srcId="{5455E397-1CC1-498D-B01C-E7E34054D034}" destId="{B38A022D-AF7D-4C3C-9E53-66B6C6786720}" srcOrd="0" destOrd="0" presId="urn:microsoft.com/office/officeart/2005/8/layout/orgChart1"/>
    <dgm:cxn modelId="{40BA312C-2331-4CB2-8748-41A1CB4A1E0E}" type="presParOf" srcId="{B38A022D-AF7D-4C3C-9E53-66B6C6786720}" destId="{8677A2CB-33AE-4765-920F-E5080F4F1C75}" srcOrd="0" destOrd="0" presId="urn:microsoft.com/office/officeart/2005/8/layout/orgChart1"/>
    <dgm:cxn modelId="{A33031FB-6AF9-49A7-9A60-773FA67A8D6A}" type="presParOf" srcId="{8677A2CB-33AE-4765-920F-E5080F4F1C75}" destId="{09D5E7EC-17F6-4991-9B39-3386A90F66B3}" srcOrd="0" destOrd="0" presId="urn:microsoft.com/office/officeart/2005/8/layout/orgChart1"/>
    <dgm:cxn modelId="{622CFEA3-6829-4CFD-AF03-A47BF9BEB410}" type="presParOf" srcId="{8677A2CB-33AE-4765-920F-E5080F4F1C75}" destId="{878FE493-0C22-4AE8-BF75-8DBC27E6EB27}" srcOrd="1" destOrd="0" presId="urn:microsoft.com/office/officeart/2005/8/layout/orgChart1"/>
    <dgm:cxn modelId="{2B407D97-D09A-4396-819F-8EECA4AB4B00}" type="presParOf" srcId="{B38A022D-AF7D-4C3C-9E53-66B6C6786720}" destId="{49DEB150-3E79-41D9-BCF2-F7FAD68C80A3}" srcOrd="1" destOrd="0" presId="urn:microsoft.com/office/officeart/2005/8/layout/orgChart1"/>
    <dgm:cxn modelId="{8D05A325-A08E-4C83-9F1F-36C46D495F06}" type="presParOf" srcId="{49DEB150-3E79-41D9-BCF2-F7FAD68C80A3}" destId="{D7683C82-D722-43E4-9663-4B4A3933252A}" srcOrd="0" destOrd="0" presId="urn:microsoft.com/office/officeart/2005/8/layout/orgChart1"/>
    <dgm:cxn modelId="{C06A21E8-BBA5-409B-A110-625932415ED4}" type="presParOf" srcId="{49DEB150-3E79-41D9-BCF2-F7FAD68C80A3}" destId="{A5B9D4AA-6EFE-4C3B-B913-D59C185FB6B0}" srcOrd="1" destOrd="0" presId="urn:microsoft.com/office/officeart/2005/8/layout/orgChart1"/>
    <dgm:cxn modelId="{E3E87406-8E4B-49F9-A894-E0EEF01DDE74}" type="presParOf" srcId="{A5B9D4AA-6EFE-4C3B-B913-D59C185FB6B0}" destId="{14D9063B-62A1-41A8-A446-C8267172FE16}" srcOrd="0" destOrd="0" presId="urn:microsoft.com/office/officeart/2005/8/layout/orgChart1"/>
    <dgm:cxn modelId="{8D7F77DC-7082-4682-9A4F-B10A4ECD4DBE}" type="presParOf" srcId="{14D9063B-62A1-41A8-A446-C8267172FE16}" destId="{4F7DE9DC-337D-4FC7-A55D-8A73178EC9C9}" srcOrd="0" destOrd="0" presId="urn:microsoft.com/office/officeart/2005/8/layout/orgChart1"/>
    <dgm:cxn modelId="{E413937C-6F1A-478D-971A-F9D3824328B6}" type="presParOf" srcId="{14D9063B-62A1-41A8-A446-C8267172FE16}" destId="{FF088302-579B-4A03-93CE-96BE52C4FB11}" srcOrd="1" destOrd="0" presId="urn:microsoft.com/office/officeart/2005/8/layout/orgChart1"/>
    <dgm:cxn modelId="{4640891D-77CC-4CEE-9289-F638FED68F7E}" type="presParOf" srcId="{A5B9D4AA-6EFE-4C3B-B913-D59C185FB6B0}" destId="{BF911DDB-1458-4B3D-9BC6-65C9BC4EEF1D}" srcOrd="1" destOrd="0" presId="urn:microsoft.com/office/officeart/2005/8/layout/orgChart1"/>
    <dgm:cxn modelId="{F3A2DADE-F266-400A-B758-1302EBD03A85}" type="presParOf" srcId="{A5B9D4AA-6EFE-4C3B-B913-D59C185FB6B0}" destId="{CDEB99E5-27EE-4145-A6FA-BC0685F40E89}" srcOrd="2" destOrd="0" presId="urn:microsoft.com/office/officeart/2005/8/layout/orgChart1"/>
    <dgm:cxn modelId="{071D9E17-C6B8-4240-AAA1-112209DF00ED}" type="presParOf" srcId="{49DEB150-3E79-41D9-BCF2-F7FAD68C80A3}" destId="{79627096-E7C4-46F2-866F-3ACCC956D42E}" srcOrd="2" destOrd="0" presId="urn:microsoft.com/office/officeart/2005/8/layout/orgChart1"/>
    <dgm:cxn modelId="{3006AACF-2153-4BBA-8675-0B437780A1E9}" type="presParOf" srcId="{49DEB150-3E79-41D9-BCF2-F7FAD68C80A3}" destId="{BE194110-B478-496C-8A30-C3FBAACF66FB}" srcOrd="3" destOrd="0" presId="urn:microsoft.com/office/officeart/2005/8/layout/orgChart1"/>
    <dgm:cxn modelId="{9F3684B0-1BEB-4EA6-AF34-B45E09F0CE5D}" type="presParOf" srcId="{BE194110-B478-496C-8A30-C3FBAACF66FB}" destId="{114C439C-DF7D-4C87-9EB9-AB9C97226F29}" srcOrd="0" destOrd="0" presId="urn:microsoft.com/office/officeart/2005/8/layout/orgChart1"/>
    <dgm:cxn modelId="{B23022FF-04D5-497C-869D-3BC887801918}" type="presParOf" srcId="{114C439C-DF7D-4C87-9EB9-AB9C97226F29}" destId="{FE30A5E9-DBD0-4B84-914F-0E55D3040DED}" srcOrd="0" destOrd="0" presId="urn:microsoft.com/office/officeart/2005/8/layout/orgChart1"/>
    <dgm:cxn modelId="{D16C59B5-B848-4E23-939A-DB75DB6FDBF2}" type="presParOf" srcId="{114C439C-DF7D-4C87-9EB9-AB9C97226F29}" destId="{238BDCDA-9A8E-4BCF-9F15-53311B7662A2}" srcOrd="1" destOrd="0" presId="urn:microsoft.com/office/officeart/2005/8/layout/orgChart1"/>
    <dgm:cxn modelId="{E5892320-AF9A-4F70-B3E7-1A8545AD893A}" type="presParOf" srcId="{BE194110-B478-496C-8A30-C3FBAACF66FB}" destId="{441351AE-33E6-4141-B579-D42CEFD07BE9}" srcOrd="1" destOrd="0" presId="urn:microsoft.com/office/officeart/2005/8/layout/orgChart1"/>
    <dgm:cxn modelId="{99DFEF70-C35F-4559-A7DF-BC7BA62FF92F}" type="presParOf" srcId="{441351AE-33E6-4141-B579-D42CEFD07BE9}" destId="{B07410FC-11A3-4649-9873-D3FB03DBA792}" srcOrd="0" destOrd="0" presId="urn:microsoft.com/office/officeart/2005/8/layout/orgChart1"/>
    <dgm:cxn modelId="{3162674D-D9F4-4BA1-8D6D-981B5D0EC28A}" type="presParOf" srcId="{441351AE-33E6-4141-B579-D42CEFD07BE9}" destId="{C8BFE473-1954-44CA-875E-D6D70BF2C618}" srcOrd="1" destOrd="0" presId="urn:microsoft.com/office/officeart/2005/8/layout/orgChart1"/>
    <dgm:cxn modelId="{2176BD98-6B24-42C3-92C8-B12218D94A1C}" type="presParOf" srcId="{C8BFE473-1954-44CA-875E-D6D70BF2C618}" destId="{61B57D0A-9093-480F-8625-1C35215A5BB8}" srcOrd="0" destOrd="0" presId="urn:microsoft.com/office/officeart/2005/8/layout/orgChart1"/>
    <dgm:cxn modelId="{6C5155EC-4ABD-4F2F-91A2-354F4254A0DC}" type="presParOf" srcId="{61B57D0A-9093-480F-8625-1C35215A5BB8}" destId="{069D3216-DB0D-4299-BB02-E5EDB2B008A3}" srcOrd="0" destOrd="0" presId="urn:microsoft.com/office/officeart/2005/8/layout/orgChart1"/>
    <dgm:cxn modelId="{4996EA12-C053-437A-BE21-89B8B689F1DD}" type="presParOf" srcId="{61B57D0A-9093-480F-8625-1C35215A5BB8}" destId="{CA91991F-3945-4179-89EC-8AA0926DC96C}" srcOrd="1" destOrd="0" presId="urn:microsoft.com/office/officeart/2005/8/layout/orgChart1"/>
    <dgm:cxn modelId="{BA8233F7-9F8D-43AD-9F25-DFB368174398}" type="presParOf" srcId="{C8BFE473-1954-44CA-875E-D6D70BF2C618}" destId="{A335F4B1-00B7-4B58-A0C4-9E24957379B3}" srcOrd="1" destOrd="0" presId="urn:microsoft.com/office/officeart/2005/8/layout/orgChart1"/>
    <dgm:cxn modelId="{600648F1-8C05-46CA-80DD-F63CEB853C05}" type="presParOf" srcId="{A335F4B1-00B7-4B58-A0C4-9E24957379B3}" destId="{34F4F45B-FF7D-4147-9827-BEEA5D85B485}" srcOrd="0" destOrd="0" presId="urn:microsoft.com/office/officeart/2005/8/layout/orgChart1"/>
    <dgm:cxn modelId="{59AC346C-35DA-4A06-85BA-3DEABE041A83}" type="presParOf" srcId="{A335F4B1-00B7-4B58-A0C4-9E24957379B3}" destId="{7BB74C17-3EDD-4204-9CE3-3EF9EC19554C}" srcOrd="1" destOrd="0" presId="urn:microsoft.com/office/officeart/2005/8/layout/orgChart1"/>
    <dgm:cxn modelId="{F0045B45-50FF-48FB-8D25-3C0DDC7CCE4A}" type="presParOf" srcId="{7BB74C17-3EDD-4204-9CE3-3EF9EC19554C}" destId="{5F9C8FAD-0483-4689-9616-12D04D6B0020}" srcOrd="0" destOrd="0" presId="urn:microsoft.com/office/officeart/2005/8/layout/orgChart1"/>
    <dgm:cxn modelId="{A1FF146C-E77C-43AE-8B9A-A5DE013D0DD9}" type="presParOf" srcId="{5F9C8FAD-0483-4689-9616-12D04D6B0020}" destId="{3CCD60C2-283B-4AD5-B5C2-4854F190B355}" srcOrd="0" destOrd="0" presId="urn:microsoft.com/office/officeart/2005/8/layout/orgChart1"/>
    <dgm:cxn modelId="{72F6E973-734C-4F00-A8A2-A6F73D2980C8}" type="presParOf" srcId="{5F9C8FAD-0483-4689-9616-12D04D6B0020}" destId="{86601EAD-B163-4346-9D9F-073994D7222D}" srcOrd="1" destOrd="0" presId="urn:microsoft.com/office/officeart/2005/8/layout/orgChart1"/>
    <dgm:cxn modelId="{9EEB179C-C4DD-4F8D-AD6C-AB3220A06D17}" type="presParOf" srcId="{7BB74C17-3EDD-4204-9CE3-3EF9EC19554C}" destId="{1FE1CDDA-F40D-4EF0-B12D-038B19C52AEC}" srcOrd="1" destOrd="0" presId="urn:microsoft.com/office/officeart/2005/8/layout/orgChart1"/>
    <dgm:cxn modelId="{F2BE27AA-FFB3-45DB-A0BB-AA72AA8DFBE3}" type="presParOf" srcId="{7BB74C17-3EDD-4204-9CE3-3EF9EC19554C}" destId="{E3F97AB4-299B-4343-8C22-5BE9B41B9430}" srcOrd="2" destOrd="0" presId="urn:microsoft.com/office/officeart/2005/8/layout/orgChart1"/>
    <dgm:cxn modelId="{2C965D0F-923F-429E-A161-AAE76B65A922}" type="presParOf" srcId="{C8BFE473-1954-44CA-875E-D6D70BF2C618}" destId="{AF574944-3A36-4AB2-9DCA-B35B11D362CA}" srcOrd="2" destOrd="0" presId="urn:microsoft.com/office/officeart/2005/8/layout/orgChart1"/>
    <dgm:cxn modelId="{D213BA31-E8E9-4BD2-A29E-EC957DB6FD35}" type="presParOf" srcId="{BE194110-B478-496C-8A30-C3FBAACF66FB}" destId="{DB6AF9D3-600F-47A1-81A6-FF6F8DE9FF0B}" srcOrd="2" destOrd="0" presId="urn:microsoft.com/office/officeart/2005/8/layout/orgChart1"/>
    <dgm:cxn modelId="{5C51BF98-AF63-4345-BB84-5C977C7CCD02}" type="presParOf" srcId="{B38A022D-AF7D-4C3C-9E53-66B6C6786720}" destId="{0D10731A-5036-4176-9AEE-9134505FDB5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4F45B-FF7D-4147-9827-BEEA5D85B485}">
      <dsp:nvSpPr>
        <dsp:cNvPr id="0" name=""/>
        <dsp:cNvSpPr/>
      </dsp:nvSpPr>
      <dsp:spPr>
        <a:xfrm>
          <a:off x="1137368" y="4163663"/>
          <a:ext cx="334641" cy="860636"/>
        </a:xfrm>
        <a:custGeom>
          <a:avLst/>
          <a:gdLst/>
          <a:ahLst/>
          <a:cxnLst/>
          <a:rect l="0" t="0" r="0" b="0"/>
          <a:pathLst>
            <a:path>
              <a:moveTo>
                <a:pt x="334641" y="0"/>
              </a:moveTo>
              <a:lnTo>
                <a:pt x="0" y="860636"/>
              </a:lnTo>
            </a:path>
          </a:pathLst>
        </a:custGeom>
        <a:noFill/>
        <a:ln w="25400" cap="flat" cmpd="sng" algn="ctr">
          <a:solidFill>
            <a:schemeClr val="accent2"/>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07410FC-11A3-4649-9873-D3FB03DBA792}">
      <dsp:nvSpPr>
        <dsp:cNvPr id="0" name=""/>
        <dsp:cNvSpPr/>
      </dsp:nvSpPr>
      <dsp:spPr>
        <a:xfrm>
          <a:off x="2120697" y="2754138"/>
          <a:ext cx="970371" cy="598665"/>
        </a:xfrm>
        <a:custGeom>
          <a:avLst/>
          <a:gdLst/>
          <a:ahLst/>
          <a:cxnLst/>
          <a:rect l="0" t="0" r="0" b="0"/>
          <a:pathLst>
            <a:path>
              <a:moveTo>
                <a:pt x="970371" y="0"/>
              </a:moveTo>
              <a:lnTo>
                <a:pt x="970371" y="428384"/>
              </a:lnTo>
              <a:lnTo>
                <a:pt x="0" y="428384"/>
              </a:lnTo>
              <a:lnTo>
                <a:pt x="0" y="598665"/>
              </a:lnTo>
            </a:path>
          </a:pathLst>
        </a:custGeom>
        <a:noFill/>
        <a:ln w="25400" cap="flat" cmpd="sng" algn="ctr">
          <a:solidFill>
            <a:schemeClr val="accent2"/>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9627096-E7C4-46F2-866F-3ACCC956D42E}">
      <dsp:nvSpPr>
        <dsp:cNvPr id="0" name=""/>
        <dsp:cNvSpPr/>
      </dsp:nvSpPr>
      <dsp:spPr>
        <a:xfrm>
          <a:off x="2109929" y="1227535"/>
          <a:ext cx="981139" cy="471035"/>
        </a:xfrm>
        <a:custGeom>
          <a:avLst/>
          <a:gdLst/>
          <a:ahLst/>
          <a:cxnLst/>
          <a:rect l="0" t="0" r="0" b="0"/>
          <a:pathLst>
            <a:path>
              <a:moveTo>
                <a:pt x="0" y="0"/>
              </a:moveTo>
              <a:lnTo>
                <a:pt x="0" y="300754"/>
              </a:lnTo>
              <a:lnTo>
                <a:pt x="981139" y="300754"/>
              </a:lnTo>
              <a:lnTo>
                <a:pt x="981139" y="471035"/>
              </a:lnTo>
            </a:path>
          </a:pathLst>
        </a:custGeom>
        <a:noFill/>
        <a:ln w="25400" cap="flat" cmpd="sng" algn="ctr">
          <a:solidFill>
            <a:schemeClr val="accent2"/>
          </a:solidFill>
          <a:prstDash val="solid"/>
        </a:ln>
        <a:effectLst/>
        <a:sp3d z="-40000" prstMaterial="matte"/>
      </dsp:spPr>
      <dsp:style>
        <a:lnRef idx="2">
          <a:scrgbClr r="0" g="0" b="0"/>
        </a:lnRef>
        <a:fillRef idx="0">
          <a:scrgbClr r="0" g="0" b="0"/>
        </a:fillRef>
        <a:effectRef idx="0">
          <a:scrgbClr r="0" g="0" b="0"/>
        </a:effectRef>
        <a:fontRef idx="minor"/>
      </dsp:style>
    </dsp:sp>
    <dsp:sp modelId="{D7683C82-D722-43E4-9663-4B4A3933252A}">
      <dsp:nvSpPr>
        <dsp:cNvPr id="0" name=""/>
        <dsp:cNvSpPr/>
      </dsp:nvSpPr>
      <dsp:spPr>
        <a:xfrm>
          <a:off x="854751" y="1227535"/>
          <a:ext cx="1255177" cy="372661"/>
        </a:xfrm>
        <a:custGeom>
          <a:avLst/>
          <a:gdLst/>
          <a:ahLst/>
          <a:cxnLst/>
          <a:rect l="0" t="0" r="0" b="0"/>
          <a:pathLst>
            <a:path>
              <a:moveTo>
                <a:pt x="1255177" y="0"/>
              </a:moveTo>
              <a:lnTo>
                <a:pt x="1255177" y="202381"/>
              </a:lnTo>
              <a:lnTo>
                <a:pt x="0" y="202381"/>
              </a:lnTo>
              <a:lnTo>
                <a:pt x="0" y="372661"/>
              </a:lnTo>
            </a:path>
          </a:pathLst>
        </a:custGeom>
        <a:noFill/>
        <a:ln w="25400" cap="flat" cmpd="sng" algn="ctr">
          <a:solidFill>
            <a:schemeClr val="accent2"/>
          </a:solidFill>
          <a:prstDash val="solid"/>
        </a:ln>
        <a:effectLst/>
        <a:sp3d z="-40000" prstMaterial="matte"/>
      </dsp:spPr>
      <dsp:style>
        <a:lnRef idx="2">
          <a:scrgbClr r="0" g="0" b="0"/>
        </a:lnRef>
        <a:fillRef idx="0">
          <a:scrgbClr r="0" g="0" b="0"/>
        </a:fillRef>
        <a:effectRef idx="0">
          <a:scrgbClr r="0" g="0" b="0"/>
        </a:effectRef>
        <a:fontRef idx="minor"/>
      </dsp:style>
    </dsp:sp>
    <dsp:sp modelId="{09D5E7EC-17F6-4991-9B39-3386A90F66B3}">
      <dsp:nvSpPr>
        <dsp:cNvPr id="0" name=""/>
        <dsp:cNvSpPr/>
      </dsp:nvSpPr>
      <dsp:spPr>
        <a:xfrm>
          <a:off x="1299070" y="0"/>
          <a:ext cx="1621718" cy="1227535"/>
        </a:xfrm>
        <a:prstGeom prst="rect">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IN" sz="1200" b="1" kern="1200" dirty="0">
              <a:latin typeface="Bookman Old Style" panose="02050604050505020204" pitchFamily="18" charset="0"/>
              <a:cs typeface="Arial" panose="020B0604020202020204" pitchFamily="34" charset="0"/>
            </a:rPr>
            <a:t>  Input Parameters</a:t>
          </a:r>
        </a:p>
        <a:p>
          <a:pPr marL="0" lvl="0" indent="0" algn="l" defTabSz="533400">
            <a:lnSpc>
              <a:spcPct val="90000"/>
            </a:lnSpc>
            <a:spcBef>
              <a:spcPct val="0"/>
            </a:spcBef>
            <a:spcAft>
              <a:spcPct val="35000"/>
            </a:spcAft>
            <a:buNone/>
          </a:pPr>
          <a:r>
            <a:rPr lang="en-IN" sz="1100" kern="1200" dirty="0">
              <a:latin typeface="Bookman Old Style" panose="02050604050505020204" pitchFamily="18" charset="0"/>
              <a:cs typeface="Arial" panose="020B0604020202020204" pitchFamily="34" charset="0"/>
            </a:rPr>
            <a:t>   -</a:t>
          </a:r>
          <a:r>
            <a:rPr lang="en-IN" sz="1200" kern="1200" dirty="0">
              <a:latin typeface="Bookman Old Style" panose="02050604050505020204" pitchFamily="18" charset="0"/>
              <a:cs typeface="Arial" panose="020B0604020202020204" pitchFamily="34" charset="0"/>
            </a:rPr>
            <a:t>Geometric</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-Traffic</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-Signal</a:t>
          </a:r>
        </a:p>
        <a:p>
          <a:pPr marL="0" lvl="0" indent="0" algn="l" defTabSz="533400">
            <a:lnSpc>
              <a:spcPct val="90000"/>
            </a:lnSpc>
            <a:spcBef>
              <a:spcPct val="0"/>
            </a:spcBef>
            <a:spcAft>
              <a:spcPct val="35000"/>
            </a:spcAft>
            <a:buNone/>
          </a:pPr>
          <a:endParaRPr lang="en-IN" sz="1400" kern="1200" dirty="0">
            <a:latin typeface="Bookman Old Style" panose="02050604050505020204" pitchFamily="18" charset="0"/>
            <a:cs typeface="Arial" panose="020B0604020202020204" pitchFamily="34" charset="0"/>
          </a:endParaRPr>
        </a:p>
      </dsp:txBody>
      <dsp:txXfrm>
        <a:off x="1299070" y="0"/>
        <a:ext cx="1621718" cy="1227535"/>
      </dsp:txXfrm>
    </dsp:sp>
    <dsp:sp modelId="{4F7DE9DC-337D-4FC7-A55D-8A73178EC9C9}">
      <dsp:nvSpPr>
        <dsp:cNvPr id="0" name=""/>
        <dsp:cNvSpPr/>
      </dsp:nvSpPr>
      <dsp:spPr>
        <a:xfrm>
          <a:off x="43892" y="1600196"/>
          <a:ext cx="1621718" cy="1324400"/>
        </a:xfrm>
        <a:prstGeom prst="rect">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IN" sz="1200" b="1" kern="1200" dirty="0">
              <a:latin typeface="Bookman Old Style" panose="02050604050505020204" pitchFamily="18" charset="0"/>
              <a:cs typeface="Arial" panose="020B0604020202020204" pitchFamily="34" charset="0"/>
            </a:rPr>
            <a:t>  Lane Grouping and Demand Flow Rate</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-Lane grouping</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-PHF</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-RTOR</a:t>
          </a:r>
        </a:p>
      </dsp:txBody>
      <dsp:txXfrm>
        <a:off x="43892" y="1600196"/>
        <a:ext cx="1621718" cy="1324400"/>
      </dsp:txXfrm>
    </dsp:sp>
    <dsp:sp modelId="{FE30A5E9-DBD0-4B84-914F-0E55D3040DED}">
      <dsp:nvSpPr>
        <dsp:cNvPr id="0" name=""/>
        <dsp:cNvSpPr/>
      </dsp:nvSpPr>
      <dsp:spPr>
        <a:xfrm>
          <a:off x="1963115" y="1698570"/>
          <a:ext cx="2255907" cy="1055568"/>
        </a:xfrm>
        <a:prstGeom prst="rect">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IN" sz="1200" b="1" kern="1200" dirty="0">
              <a:latin typeface="Bookman Old Style" panose="02050604050505020204" pitchFamily="18" charset="0"/>
              <a:cs typeface="Arial" panose="020B0604020202020204" pitchFamily="34" charset="0"/>
            </a:rPr>
            <a:t>  Saturation Flow Rate</a:t>
          </a:r>
        </a:p>
        <a:p>
          <a:pPr marL="0" lvl="0" indent="0" algn="l" defTabSz="533400">
            <a:lnSpc>
              <a:spcPct val="90000"/>
            </a:lnSpc>
            <a:spcBef>
              <a:spcPct val="0"/>
            </a:spcBef>
            <a:spcAft>
              <a:spcPct val="35000"/>
            </a:spcAft>
            <a:buNone/>
          </a:pPr>
          <a:r>
            <a:rPr lang="en-IN" sz="1400" kern="1200" dirty="0">
              <a:latin typeface="Bookman Old Style" panose="02050604050505020204" pitchFamily="18" charset="0"/>
              <a:cs typeface="Arial" panose="020B0604020202020204" pitchFamily="34" charset="0"/>
            </a:rPr>
            <a:t>     </a:t>
          </a:r>
          <a:r>
            <a:rPr lang="en-IN" sz="1200" kern="1200" dirty="0">
              <a:latin typeface="Bookman Old Style" panose="02050604050505020204" pitchFamily="18" charset="0"/>
              <a:cs typeface="Arial" panose="020B0604020202020204" pitchFamily="34" charset="0"/>
            </a:rPr>
            <a:t>-Basic equation</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-Adjustment factors</a:t>
          </a:r>
        </a:p>
      </dsp:txBody>
      <dsp:txXfrm>
        <a:off x="1963115" y="1698570"/>
        <a:ext cx="2255907" cy="1055568"/>
      </dsp:txXfrm>
    </dsp:sp>
    <dsp:sp modelId="{069D3216-DB0D-4299-BB02-E5EDB2B008A3}">
      <dsp:nvSpPr>
        <dsp:cNvPr id="0" name=""/>
        <dsp:cNvSpPr/>
      </dsp:nvSpPr>
      <dsp:spPr>
        <a:xfrm>
          <a:off x="1309838" y="3352804"/>
          <a:ext cx="1621718" cy="810859"/>
        </a:xfrm>
        <a:prstGeom prst="rect">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IN" sz="1200" b="1" kern="1200" dirty="0">
              <a:latin typeface="Bookman Old Style" panose="02050604050505020204" pitchFamily="18" charset="0"/>
              <a:cs typeface="Arial" panose="020B0604020202020204" pitchFamily="34" charset="0"/>
            </a:rPr>
            <a:t>  Capacity and v/c</a:t>
          </a:r>
        </a:p>
        <a:p>
          <a:pPr marL="0" lvl="0" indent="0" algn="l" defTabSz="533400">
            <a:lnSpc>
              <a:spcPct val="90000"/>
            </a:lnSpc>
            <a:spcBef>
              <a:spcPct val="0"/>
            </a:spcBef>
            <a:spcAft>
              <a:spcPct val="35000"/>
            </a:spcAft>
            <a:buNone/>
          </a:pPr>
          <a:r>
            <a:rPr lang="en-IN" sz="1400" kern="1200" dirty="0">
              <a:latin typeface="Bookman Old Style" panose="02050604050505020204" pitchFamily="18" charset="0"/>
              <a:cs typeface="Arial" panose="020B0604020202020204" pitchFamily="34" charset="0"/>
            </a:rPr>
            <a:t>    </a:t>
          </a:r>
          <a:r>
            <a:rPr lang="en-IN" sz="1100" kern="1200" dirty="0">
              <a:latin typeface="Bookman Old Style" panose="02050604050505020204" pitchFamily="18" charset="0"/>
              <a:cs typeface="Arial" panose="020B0604020202020204" pitchFamily="34" charset="0"/>
            </a:rPr>
            <a:t>-</a:t>
          </a:r>
          <a:r>
            <a:rPr lang="en-IN" sz="1200" kern="1200" dirty="0">
              <a:latin typeface="Bookman Old Style" panose="02050604050505020204" pitchFamily="18" charset="0"/>
              <a:cs typeface="Arial" panose="020B0604020202020204" pitchFamily="34" charset="0"/>
            </a:rPr>
            <a:t>Capacity</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-v/c</a:t>
          </a:r>
        </a:p>
      </dsp:txBody>
      <dsp:txXfrm>
        <a:off x="1309838" y="3352804"/>
        <a:ext cx="1621718" cy="810859"/>
      </dsp:txXfrm>
    </dsp:sp>
    <dsp:sp modelId="{3CCD60C2-283B-4AD5-B5C2-4854F190B355}">
      <dsp:nvSpPr>
        <dsp:cNvPr id="0" name=""/>
        <dsp:cNvSpPr/>
      </dsp:nvSpPr>
      <dsp:spPr>
        <a:xfrm>
          <a:off x="1137368" y="4376593"/>
          <a:ext cx="2298558" cy="1295412"/>
        </a:xfrm>
        <a:prstGeom prst="rect">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IN" sz="1200" b="1" kern="1200" dirty="0">
              <a:latin typeface="Bookman Old Style" panose="02050604050505020204" pitchFamily="18" charset="0"/>
              <a:cs typeface="Arial" panose="020B0604020202020204" pitchFamily="34" charset="0"/>
            </a:rPr>
            <a:t>  Performance Measures</a:t>
          </a:r>
        </a:p>
        <a:p>
          <a:pPr marL="0" lvl="0" indent="0" algn="l" defTabSz="533400">
            <a:lnSpc>
              <a:spcPct val="90000"/>
            </a:lnSpc>
            <a:spcBef>
              <a:spcPct val="0"/>
            </a:spcBef>
            <a:spcAft>
              <a:spcPct val="35000"/>
            </a:spcAft>
            <a:buNone/>
          </a:pPr>
          <a:r>
            <a:rPr lang="en-IN" sz="1400" kern="1200" dirty="0">
              <a:latin typeface="Bookman Old Style" panose="02050604050505020204" pitchFamily="18" charset="0"/>
              <a:cs typeface="Arial" panose="020B0604020202020204" pitchFamily="34" charset="0"/>
            </a:rPr>
            <a:t>    </a:t>
          </a:r>
          <a:r>
            <a:rPr lang="en-IN" sz="1100" kern="1200" dirty="0">
              <a:latin typeface="Bookman Old Style" panose="02050604050505020204" pitchFamily="18" charset="0"/>
              <a:cs typeface="Arial" panose="020B0604020202020204" pitchFamily="34" charset="0"/>
            </a:rPr>
            <a:t>-</a:t>
          </a:r>
          <a:r>
            <a:rPr lang="en-IN" sz="1200" kern="1200" dirty="0">
              <a:latin typeface="Bookman Old Style" panose="02050604050505020204" pitchFamily="18" charset="0"/>
              <a:cs typeface="Arial" panose="020B0604020202020204" pitchFamily="34" charset="0"/>
            </a:rPr>
            <a:t>Delay</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-Progression Adjustment</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-LoS</a:t>
          </a:r>
        </a:p>
        <a:p>
          <a:pPr marL="0" lvl="0" indent="0" algn="l" defTabSz="533400">
            <a:lnSpc>
              <a:spcPct val="90000"/>
            </a:lnSpc>
            <a:spcBef>
              <a:spcPct val="0"/>
            </a:spcBef>
            <a:spcAft>
              <a:spcPct val="35000"/>
            </a:spcAft>
            <a:buNone/>
          </a:pPr>
          <a:r>
            <a:rPr lang="en-IN" sz="1200" kern="1200" dirty="0">
              <a:latin typeface="Bookman Old Style" panose="02050604050505020204" pitchFamily="18" charset="0"/>
              <a:cs typeface="Arial" panose="020B0604020202020204" pitchFamily="34" charset="0"/>
            </a:rPr>
            <a:t>    -Back of queue</a:t>
          </a:r>
        </a:p>
      </dsp:txBody>
      <dsp:txXfrm>
        <a:off x="1137368" y="4376593"/>
        <a:ext cx="2298558" cy="1295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F59FD-1C75-4A83-8443-1E9A0FCD0B7F}" type="datetimeFigureOut">
              <a:rPr lang="it-IT" smtClean="0"/>
              <a:t>08/03/2022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F5B97-88C1-4B60-B877-D9E567444FE4}" type="slidenum">
              <a:rPr lang="it-IT" smtClean="0"/>
              <a:t>‹#›</a:t>
            </a:fld>
            <a:endParaRPr lang="it-IT"/>
          </a:p>
        </p:txBody>
      </p:sp>
    </p:spTree>
    <p:extLst>
      <p:ext uri="{BB962C8B-B14F-4D97-AF65-F5344CB8AC3E}">
        <p14:creationId xmlns:p14="http://schemas.microsoft.com/office/powerpoint/2010/main" val="2570092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3" name="Google Shape;43;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BCFA2C-DF35-4C00-B551-B6FC9B336DA0}" type="slidenum">
              <a:rPr lang="it-IT" smtClean="0"/>
              <a:pPr/>
              <a:t>10</a:t>
            </a:fld>
            <a:endParaRPr lang="it-IT"/>
          </a:p>
        </p:txBody>
      </p:sp>
    </p:spTree>
    <p:extLst>
      <p:ext uri="{BB962C8B-B14F-4D97-AF65-F5344CB8AC3E}">
        <p14:creationId xmlns:p14="http://schemas.microsoft.com/office/powerpoint/2010/main" val="31988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34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FDF5B97-88C1-4B60-B877-D9E567444FE4}" type="slidenum">
              <a:rPr lang="it-IT" smtClean="0"/>
              <a:t>40</a:t>
            </a:fld>
            <a:endParaRPr lang="it-IT"/>
          </a:p>
        </p:txBody>
      </p:sp>
    </p:spTree>
    <p:extLst>
      <p:ext uri="{BB962C8B-B14F-4D97-AF65-F5344CB8AC3E}">
        <p14:creationId xmlns:p14="http://schemas.microsoft.com/office/powerpoint/2010/main" val="413759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FDF5B97-88C1-4B60-B877-D9E567444FE4}" type="slidenum">
              <a:rPr lang="it-IT" smtClean="0"/>
              <a:t>42</a:t>
            </a:fld>
            <a:endParaRPr lang="it-IT"/>
          </a:p>
        </p:txBody>
      </p:sp>
    </p:spTree>
    <p:extLst>
      <p:ext uri="{BB962C8B-B14F-4D97-AF65-F5344CB8AC3E}">
        <p14:creationId xmlns:p14="http://schemas.microsoft.com/office/powerpoint/2010/main" val="21699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95"/>
          <p:cNvSpPr txBox="1">
            <a:spLocks noGrp="1"/>
          </p:cNvSpPr>
          <p:nvPr>
            <p:ph type="title"/>
          </p:nvPr>
        </p:nvSpPr>
        <p:spPr>
          <a:xfrm>
            <a:off x="1076667" y="60375"/>
            <a:ext cx="10038664" cy="3911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0" i="0">
                <a:solidFill>
                  <a:srgbClr val="82243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95"/>
          <p:cNvSpPr txBox="1">
            <a:spLocks noGrp="1"/>
          </p:cNvSpPr>
          <p:nvPr>
            <p:ph type="body" idx="1"/>
          </p:nvPr>
        </p:nvSpPr>
        <p:spPr>
          <a:xfrm>
            <a:off x="1029558" y="1084465"/>
            <a:ext cx="10132883" cy="32531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 name="Google Shape;16;p95"/>
          <p:cNvSpPr txBox="1">
            <a:spLocks noGrp="1"/>
          </p:cNvSpPr>
          <p:nvPr>
            <p:ph type="ftr" idx="11"/>
          </p:nvPr>
        </p:nvSpPr>
        <p:spPr>
          <a:xfrm>
            <a:off x="1704339" y="6188529"/>
            <a:ext cx="3313429" cy="18224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1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95"/>
          <p:cNvSpPr txBox="1">
            <a:spLocks noGrp="1"/>
          </p:cNvSpPr>
          <p:nvPr>
            <p:ph type="dt" idx="10"/>
          </p:nvPr>
        </p:nvSpPr>
        <p:spPr>
          <a:xfrm>
            <a:off x="6698106" y="6188529"/>
            <a:ext cx="726440" cy="18224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100" b="0" i="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95"/>
          <p:cNvSpPr txBox="1">
            <a:spLocks noGrp="1"/>
          </p:cNvSpPr>
          <p:nvPr>
            <p:ph type="sldNum" idx="12"/>
          </p:nvPr>
        </p:nvSpPr>
        <p:spPr>
          <a:xfrm>
            <a:off x="11004295" y="6188529"/>
            <a:ext cx="207009" cy="182245"/>
          </a:xfrm>
          <a:prstGeom prst="rect">
            <a:avLst/>
          </a:prstGeom>
          <a:noFill/>
          <a:ln>
            <a:noFill/>
          </a:ln>
        </p:spPr>
        <p:txBody>
          <a:bodyPr spcFirstLastPara="1" wrap="square" lIns="0" tIns="0" rIns="0" bIns="0" anchor="t" anchorCtr="0">
            <a:spAutoFit/>
          </a:bodyPr>
          <a:lstStyle>
            <a:lvl1pPr marL="25400" marR="0" lvl="0" indent="0" algn="l">
              <a:lnSpc>
                <a:spcPct val="100000"/>
              </a:lnSpc>
              <a:spcBef>
                <a:spcPts val="0"/>
              </a:spcBef>
              <a:buNone/>
              <a:defRPr sz="1100" b="0" i="0">
                <a:solidFill>
                  <a:schemeClr val="lt1"/>
                </a:solidFill>
                <a:latin typeface="Arial"/>
                <a:ea typeface="Arial"/>
                <a:cs typeface="Arial"/>
                <a:sym typeface="Arial"/>
              </a:defRPr>
            </a:lvl1pPr>
            <a:lvl2pPr marL="25400" marR="0" lvl="1" indent="0" algn="l">
              <a:lnSpc>
                <a:spcPct val="100000"/>
              </a:lnSpc>
              <a:spcBef>
                <a:spcPts val="0"/>
              </a:spcBef>
              <a:buNone/>
              <a:defRPr sz="1100" b="0" i="0">
                <a:solidFill>
                  <a:schemeClr val="lt1"/>
                </a:solidFill>
                <a:latin typeface="Arial"/>
                <a:ea typeface="Arial"/>
                <a:cs typeface="Arial"/>
                <a:sym typeface="Arial"/>
              </a:defRPr>
            </a:lvl2pPr>
            <a:lvl3pPr marL="25400" marR="0" lvl="2" indent="0" algn="l">
              <a:lnSpc>
                <a:spcPct val="100000"/>
              </a:lnSpc>
              <a:spcBef>
                <a:spcPts val="0"/>
              </a:spcBef>
              <a:buNone/>
              <a:defRPr sz="1100" b="0" i="0">
                <a:solidFill>
                  <a:schemeClr val="lt1"/>
                </a:solidFill>
                <a:latin typeface="Arial"/>
                <a:ea typeface="Arial"/>
                <a:cs typeface="Arial"/>
                <a:sym typeface="Arial"/>
              </a:defRPr>
            </a:lvl3pPr>
            <a:lvl4pPr marL="25400" marR="0" lvl="3" indent="0" algn="l">
              <a:lnSpc>
                <a:spcPct val="100000"/>
              </a:lnSpc>
              <a:spcBef>
                <a:spcPts val="0"/>
              </a:spcBef>
              <a:buNone/>
              <a:defRPr sz="1100" b="0" i="0">
                <a:solidFill>
                  <a:schemeClr val="lt1"/>
                </a:solidFill>
                <a:latin typeface="Arial"/>
                <a:ea typeface="Arial"/>
                <a:cs typeface="Arial"/>
                <a:sym typeface="Arial"/>
              </a:defRPr>
            </a:lvl4pPr>
            <a:lvl5pPr marL="25400" marR="0" lvl="4" indent="0" algn="l">
              <a:lnSpc>
                <a:spcPct val="100000"/>
              </a:lnSpc>
              <a:spcBef>
                <a:spcPts val="0"/>
              </a:spcBef>
              <a:buNone/>
              <a:defRPr sz="1100" b="0" i="0">
                <a:solidFill>
                  <a:schemeClr val="lt1"/>
                </a:solidFill>
                <a:latin typeface="Arial"/>
                <a:ea typeface="Arial"/>
                <a:cs typeface="Arial"/>
                <a:sym typeface="Arial"/>
              </a:defRPr>
            </a:lvl5pPr>
            <a:lvl6pPr marL="25400" marR="0" lvl="5" indent="0" algn="l">
              <a:lnSpc>
                <a:spcPct val="100000"/>
              </a:lnSpc>
              <a:spcBef>
                <a:spcPts val="0"/>
              </a:spcBef>
              <a:buNone/>
              <a:defRPr sz="1100" b="0" i="0">
                <a:solidFill>
                  <a:schemeClr val="lt1"/>
                </a:solidFill>
                <a:latin typeface="Arial"/>
                <a:ea typeface="Arial"/>
                <a:cs typeface="Arial"/>
                <a:sym typeface="Arial"/>
              </a:defRPr>
            </a:lvl6pPr>
            <a:lvl7pPr marL="25400" marR="0" lvl="6" indent="0" algn="l">
              <a:lnSpc>
                <a:spcPct val="100000"/>
              </a:lnSpc>
              <a:spcBef>
                <a:spcPts val="0"/>
              </a:spcBef>
              <a:buNone/>
              <a:defRPr sz="1100" b="0" i="0">
                <a:solidFill>
                  <a:schemeClr val="lt1"/>
                </a:solidFill>
                <a:latin typeface="Arial"/>
                <a:ea typeface="Arial"/>
                <a:cs typeface="Arial"/>
                <a:sym typeface="Arial"/>
              </a:defRPr>
            </a:lvl7pPr>
            <a:lvl8pPr marL="25400" marR="0" lvl="7" indent="0" algn="l">
              <a:lnSpc>
                <a:spcPct val="100000"/>
              </a:lnSpc>
              <a:spcBef>
                <a:spcPts val="0"/>
              </a:spcBef>
              <a:buNone/>
              <a:defRPr sz="1100" b="0" i="0">
                <a:solidFill>
                  <a:schemeClr val="lt1"/>
                </a:solidFill>
                <a:latin typeface="Arial"/>
                <a:ea typeface="Arial"/>
                <a:cs typeface="Arial"/>
                <a:sym typeface="Arial"/>
              </a:defRPr>
            </a:lvl8pPr>
            <a:lvl9pPr marL="25400" marR="0" lvl="8" indent="0" algn="l">
              <a:lnSpc>
                <a:spcPct val="100000"/>
              </a:lnSpc>
              <a:spcBef>
                <a:spcPts val="0"/>
              </a:spcBef>
              <a:buNone/>
              <a:defRPr sz="1100" b="0" i="0">
                <a:solidFill>
                  <a:schemeClr val="lt1"/>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chemeClr val="bg1"/>
                </a:solidFill>
                <a:latin typeface="Arial"/>
                <a:cs typeface="Arial"/>
              </a:defRPr>
            </a:lvl1pPr>
          </a:lstStyle>
          <a:p>
            <a:pPr marL="12700">
              <a:lnSpc>
                <a:spcPct val="100000"/>
              </a:lnSpc>
            </a:pPr>
            <a:r>
              <a:rPr lang="en-US" spc="-5" dirty="0"/>
              <a:t>Traffic Engineering and  ITS 2018 /2019</a:t>
            </a:r>
            <a:endParaRPr spc="-5" dirty="0"/>
          </a:p>
        </p:txBody>
      </p:sp>
      <p:sp>
        <p:nvSpPr>
          <p:cNvPr id="3" name="Holder 3"/>
          <p:cNvSpPr>
            <a:spLocks noGrp="1"/>
          </p:cNvSpPr>
          <p:nvPr>
            <p:ph type="dt" sz="half" idx="6"/>
          </p:nvPr>
        </p:nvSpPr>
        <p:spPr/>
        <p:txBody>
          <a:bodyPr lIns="0" tIns="0" rIns="0" bIns="0"/>
          <a:lstStyle>
            <a:lvl1pPr>
              <a:defRPr sz="1100" b="0" i="0">
                <a:solidFill>
                  <a:schemeClr val="bg1"/>
                </a:solidFill>
                <a:latin typeface="Arial"/>
                <a:cs typeface="Arial"/>
              </a:defRPr>
            </a:lvl1pPr>
          </a:lstStyle>
          <a:p>
            <a:pPr marL="12700">
              <a:lnSpc>
                <a:spcPct val="100000"/>
              </a:lnSpc>
            </a:pPr>
            <a:r>
              <a:rPr lang="it-IT" spc="-5"/>
              <a:t>18/06/2019</a:t>
            </a:r>
            <a:endParaRPr spc="-5" dirty="0"/>
          </a:p>
        </p:txBody>
      </p:sp>
      <p:sp>
        <p:nvSpPr>
          <p:cNvPr id="4" name="Holder 4"/>
          <p:cNvSpPr>
            <a:spLocks noGrp="1"/>
          </p:cNvSpPr>
          <p:nvPr>
            <p:ph type="sldNum" sz="quarter" idx="7"/>
          </p:nvPr>
        </p:nvSpPr>
        <p:spPr/>
        <p:txBody>
          <a:bodyPr lIns="0" tIns="0" rIns="0" bIns="0"/>
          <a:lstStyle>
            <a:lvl1pPr>
              <a:defRPr sz="1100" b="0" i="0">
                <a:solidFill>
                  <a:schemeClr val="bg1"/>
                </a:solidFill>
                <a:latin typeface="Arial"/>
                <a:cs typeface="Arial"/>
              </a:defRPr>
            </a:lvl1pPr>
          </a:lstStyle>
          <a:p>
            <a:pPr marL="25400">
              <a:lnSpc>
                <a:spcPct val="100000"/>
              </a:lnSpc>
            </a:pPr>
            <a:fld id="{81D60167-4931-47E6-BA6A-407CBD079E47}" type="slidenum">
              <a:rPr dirty="0"/>
              <a:pPr marL="25400">
                <a:lnSpc>
                  <a:spcPct val="100000"/>
                </a:lnSpc>
              </a:pPr>
              <a:t>‹#›</a:t>
            </a:fld>
            <a:endParaRPr dirty="0"/>
          </a:p>
        </p:txBody>
      </p:sp>
    </p:spTree>
    <p:extLst>
      <p:ext uri="{BB962C8B-B14F-4D97-AF65-F5344CB8AC3E}">
        <p14:creationId xmlns:p14="http://schemas.microsoft.com/office/powerpoint/2010/main" val="35973641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4"/>
          <p:cNvSpPr/>
          <p:nvPr/>
        </p:nvSpPr>
        <p:spPr>
          <a:xfrm>
            <a:off x="0" y="6324600"/>
            <a:ext cx="1626235" cy="533400"/>
          </a:xfrm>
          <a:custGeom>
            <a:avLst/>
            <a:gdLst/>
            <a:ahLst/>
            <a:cxnLst/>
            <a:rect l="l" t="t" r="r" b="b"/>
            <a:pathLst>
              <a:path w="1626235" h="533400" extrusionOk="0">
                <a:moveTo>
                  <a:pt x="0" y="533400"/>
                </a:moveTo>
                <a:lnTo>
                  <a:pt x="1626108" y="533400"/>
                </a:lnTo>
                <a:lnTo>
                  <a:pt x="1626108" y="0"/>
                </a:lnTo>
                <a:lnTo>
                  <a:pt x="0" y="0"/>
                </a:lnTo>
                <a:lnTo>
                  <a:pt x="0" y="533400"/>
                </a:lnTo>
                <a:close/>
              </a:path>
            </a:pathLst>
          </a:custGeom>
          <a:solidFill>
            <a:srgbClr val="82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94"/>
          <p:cNvSpPr/>
          <p:nvPr/>
        </p:nvSpPr>
        <p:spPr>
          <a:xfrm>
            <a:off x="1626107" y="6096000"/>
            <a:ext cx="10566400" cy="762000"/>
          </a:xfrm>
          <a:custGeom>
            <a:avLst/>
            <a:gdLst/>
            <a:ahLst/>
            <a:cxnLst/>
            <a:rect l="l" t="t" r="r" b="b"/>
            <a:pathLst>
              <a:path w="10566400" h="762000" extrusionOk="0">
                <a:moveTo>
                  <a:pt x="0" y="762000"/>
                </a:moveTo>
                <a:lnTo>
                  <a:pt x="10565892" y="762000"/>
                </a:lnTo>
                <a:lnTo>
                  <a:pt x="10565892" y="0"/>
                </a:lnTo>
                <a:lnTo>
                  <a:pt x="0" y="0"/>
                </a:lnTo>
                <a:lnTo>
                  <a:pt x="0" y="762000"/>
                </a:lnTo>
                <a:close/>
              </a:path>
            </a:pathLst>
          </a:custGeom>
          <a:solidFill>
            <a:srgbClr val="82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94"/>
          <p:cNvSpPr txBox="1">
            <a:spLocks noGrp="1"/>
          </p:cNvSpPr>
          <p:nvPr>
            <p:ph type="title"/>
          </p:nvPr>
        </p:nvSpPr>
        <p:spPr>
          <a:xfrm>
            <a:off x="1076667" y="60375"/>
            <a:ext cx="10038664" cy="39115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400" b="0" i="0" u="none" strike="noStrike" cap="none">
                <a:solidFill>
                  <a:srgbClr val="82243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94"/>
          <p:cNvSpPr txBox="1">
            <a:spLocks noGrp="1"/>
          </p:cNvSpPr>
          <p:nvPr>
            <p:ph type="body" idx="1"/>
          </p:nvPr>
        </p:nvSpPr>
        <p:spPr>
          <a:xfrm>
            <a:off x="1029558" y="1084465"/>
            <a:ext cx="10132883" cy="32531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0" name="Google Shape;10;p94"/>
          <p:cNvSpPr txBox="1">
            <a:spLocks noGrp="1"/>
          </p:cNvSpPr>
          <p:nvPr>
            <p:ph type="ftr" idx="11"/>
          </p:nvPr>
        </p:nvSpPr>
        <p:spPr>
          <a:xfrm>
            <a:off x="1704339" y="6188529"/>
            <a:ext cx="3313429" cy="18224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100" b="0" i="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94"/>
          <p:cNvSpPr txBox="1">
            <a:spLocks noGrp="1"/>
          </p:cNvSpPr>
          <p:nvPr>
            <p:ph type="dt" idx="10"/>
          </p:nvPr>
        </p:nvSpPr>
        <p:spPr>
          <a:xfrm>
            <a:off x="6698106" y="6188529"/>
            <a:ext cx="726440" cy="18224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100" b="0" i="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94"/>
          <p:cNvSpPr txBox="1">
            <a:spLocks noGrp="1"/>
          </p:cNvSpPr>
          <p:nvPr>
            <p:ph type="sldNum" idx="12"/>
          </p:nvPr>
        </p:nvSpPr>
        <p:spPr>
          <a:xfrm>
            <a:off x="11004295" y="6188529"/>
            <a:ext cx="207009" cy="182245"/>
          </a:xfrm>
          <a:prstGeom prst="rect">
            <a:avLst/>
          </a:prstGeom>
          <a:noFill/>
          <a:ln>
            <a:noFill/>
          </a:ln>
        </p:spPr>
        <p:txBody>
          <a:bodyPr spcFirstLastPara="1" wrap="square" lIns="0" tIns="0" rIns="0" bIns="0" anchor="t" anchorCtr="0">
            <a:spAutoFit/>
          </a:bodyPr>
          <a:lstStyle>
            <a:lvl1pPr marL="25400" marR="0" lvl="0" indent="0" algn="l" rtl="0">
              <a:lnSpc>
                <a:spcPct val="100000"/>
              </a:lnSpc>
              <a:spcBef>
                <a:spcPts val="0"/>
              </a:spcBef>
              <a:buNone/>
              <a:defRPr sz="1100" b="0" i="0" u="none">
                <a:solidFill>
                  <a:schemeClr val="lt1"/>
                </a:solidFill>
                <a:latin typeface="Arial"/>
                <a:ea typeface="Arial"/>
                <a:cs typeface="Arial"/>
                <a:sym typeface="Arial"/>
              </a:defRPr>
            </a:lvl1pPr>
            <a:lvl2pPr marL="25400" marR="0" lvl="1" indent="0" algn="l" rtl="0">
              <a:lnSpc>
                <a:spcPct val="100000"/>
              </a:lnSpc>
              <a:spcBef>
                <a:spcPts val="0"/>
              </a:spcBef>
              <a:buNone/>
              <a:defRPr sz="1100" b="0" i="0" u="none">
                <a:solidFill>
                  <a:schemeClr val="lt1"/>
                </a:solidFill>
                <a:latin typeface="Arial"/>
                <a:ea typeface="Arial"/>
                <a:cs typeface="Arial"/>
                <a:sym typeface="Arial"/>
              </a:defRPr>
            </a:lvl2pPr>
            <a:lvl3pPr marL="25400" marR="0" lvl="2" indent="0" algn="l" rtl="0">
              <a:lnSpc>
                <a:spcPct val="100000"/>
              </a:lnSpc>
              <a:spcBef>
                <a:spcPts val="0"/>
              </a:spcBef>
              <a:buNone/>
              <a:defRPr sz="1100" b="0" i="0" u="none">
                <a:solidFill>
                  <a:schemeClr val="lt1"/>
                </a:solidFill>
                <a:latin typeface="Arial"/>
                <a:ea typeface="Arial"/>
                <a:cs typeface="Arial"/>
                <a:sym typeface="Arial"/>
              </a:defRPr>
            </a:lvl3pPr>
            <a:lvl4pPr marL="25400" marR="0" lvl="3" indent="0" algn="l" rtl="0">
              <a:lnSpc>
                <a:spcPct val="100000"/>
              </a:lnSpc>
              <a:spcBef>
                <a:spcPts val="0"/>
              </a:spcBef>
              <a:buNone/>
              <a:defRPr sz="1100" b="0" i="0" u="none">
                <a:solidFill>
                  <a:schemeClr val="lt1"/>
                </a:solidFill>
                <a:latin typeface="Arial"/>
                <a:ea typeface="Arial"/>
                <a:cs typeface="Arial"/>
                <a:sym typeface="Arial"/>
              </a:defRPr>
            </a:lvl4pPr>
            <a:lvl5pPr marL="25400" marR="0" lvl="4" indent="0" algn="l" rtl="0">
              <a:lnSpc>
                <a:spcPct val="100000"/>
              </a:lnSpc>
              <a:spcBef>
                <a:spcPts val="0"/>
              </a:spcBef>
              <a:buNone/>
              <a:defRPr sz="1100" b="0" i="0" u="none">
                <a:solidFill>
                  <a:schemeClr val="lt1"/>
                </a:solidFill>
                <a:latin typeface="Arial"/>
                <a:ea typeface="Arial"/>
                <a:cs typeface="Arial"/>
                <a:sym typeface="Arial"/>
              </a:defRPr>
            </a:lvl5pPr>
            <a:lvl6pPr marL="25400" marR="0" lvl="5" indent="0" algn="l" rtl="0">
              <a:lnSpc>
                <a:spcPct val="100000"/>
              </a:lnSpc>
              <a:spcBef>
                <a:spcPts val="0"/>
              </a:spcBef>
              <a:buNone/>
              <a:defRPr sz="1100" b="0" i="0" u="none">
                <a:solidFill>
                  <a:schemeClr val="lt1"/>
                </a:solidFill>
                <a:latin typeface="Arial"/>
                <a:ea typeface="Arial"/>
                <a:cs typeface="Arial"/>
                <a:sym typeface="Arial"/>
              </a:defRPr>
            </a:lvl6pPr>
            <a:lvl7pPr marL="25400" marR="0" lvl="6" indent="0" algn="l" rtl="0">
              <a:lnSpc>
                <a:spcPct val="100000"/>
              </a:lnSpc>
              <a:spcBef>
                <a:spcPts val="0"/>
              </a:spcBef>
              <a:buNone/>
              <a:defRPr sz="1100" b="0" i="0" u="none">
                <a:solidFill>
                  <a:schemeClr val="lt1"/>
                </a:solidFill>
                <a:latin typeface="Arial"/>
                <a:ea typeface="Arial"/>
                <a:cs typeface="Arial"/>
                <a:sym typeface="Arial"/>
              </a:defRPr>
            </a:lvl7pPr>
            <a:lvl8pPr marL="25400" marR="0" lvl="7" indent="0" algn="l" rtl="0">
              <a:lnSpc>
                <a:spcPct val="100000"/>
              </a:lnSpc>
              <a:spcBef>
                <a:spcPts val="0"/>
              </a:spcBef>
              <a:buNone/>
              <a:defRPr sz="1100" b="0" i="0" u="none">
                <a:solidFill>
                  <a:schemeClr val="lt1"/>
                </a:solidFill>
                <a:latin typeface="Arial"/>
                <a:ea typeface="Arial"/>
                <a:cs typeface="Arial"/>
                <a:sym typeface="Arial"/>
              </a:defRPr>
            </a:lvl8pPr>
            <a:lvl9pPr marL="25400" marR="0" lvl="8" indent="0" algn="l" rtl="0">
              <a:lnSpc>
                <a:spcPct val="100000"/>
              </a:lnSpc>
              <a:spcBef>
                <a:spcPts val="0"/>
              </a:spcBef>
              <a:buNone/>
              <a:defRPr sz="1100" b="0" i="0" u="none">
                <a:solidFill>
                  <a:schemeClr val="lt1"/>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it-IT"/>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7" name="Google Shape;47;p1"/>
          <p:cNvSpPr/>
          <p:nvPr/>
        </p:nvSpPr>
        <p:spPr>
          <a:xfrm>
            <a:off x="0" y="2779060"/>
            <a:ext cx="12192000" cy="407894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8" name="Google Shape;48;p1"/>
          <p:cNvSpPr/>
          <p:nvPr/>
        </p:nvSpPr>
        <p:spPr>
          <a:xfrm>
            <a:off x="347294" y="5608854"/>
            <a:ext cx="7738871" cy="1147571"/>
          </a:xfrm>
          <a:prstGeom prst="rect">
            <a:avLst/>
          </a:prstGeom>
          <a:blipFill rotWithShape="1">
            <a:blip r:embed="rId4">
              <a:alphaModFix/>
            </a:blip>
            <a:stretch>
              <a:fillRect l="-18155"/>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9" name="Google Shape;49;p1"/>
          <p:cNvSpPr/>
          <p:nvPr/>
        </p:nvSpPr>
        <p:spPr>
          <a:xfrm>
            <a:off x="762000" y="675360"/>
            <a:ext cx="10668000" cy="82296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12700" marR="0" lvl="0" indent="0" algn="ctr" rtl="0">
              <a:lnSpc>
                <a:spcPct val="100000"/>
              </a:lnSpc>
              <a:spcBef>
                <a:spcPts val="0"/>
              </a:spcBef>
              <a:spcAft>
                <a:spcPts val="0"/>
              </a:spcAft>
              <a:buNone/>
            </a:pPr>
            <a:r>
              <a:rPr lang="it-IT" sz="4000" b="1" dirty="0">
                <a:solidFill>
                  <a:schemeClr val="bg1"/>
                </a:solidFill>
                <a:latin typeface="Arial"/>
                <a:ea typeface="Arial"/>
                <a:cs typeface="Arial"/>
                <a:sym typeface="Arial"/>
              </a:rPr>
              <a:t>Design of signal settings in Via Prenestina</a:t>
            </a:r>
            <a:endParaRPr lang="it-IT" sz="4000" dirty="0">
              <a:solidFill>
                <a:schemeClr val="bg1"/>
              </a:solidFill>
              <a:latin typeface="Arial"/>
              <a:ea typeface="Arial"/>
              <a:cs typeface="Arial"/>
              <a:sym typeface="Arial"/>
            </a:endParaRPr>
          </a:p>
        </p:txBody>
      </p:sp>
      <p:sp>
        <p:nvSpPr>
          <p:cNvPr id="50" name="Google Shape;50;p1"/>
          <p:cNvSpPr/>
          <p:nvPr/>
        </p:nvSpPr>
        <p:spPr>
          <a:xfrm>
            <a:off x="347294" y="5183638"/>
            <a:ext cx="2150364" cy="51206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2" name="Google Shape;52;p1"/>
          <p:cNvSpPr txBox="1"/>
          <p:nvPr/>
        </p:nvSpPr>
        <p:spPr>
          <a:xfrm>
            <a:off x="5508151" y="4503516"/>
            <a:ext cx="2937510" cy="936154"/>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it-IT" sz="2000" dirty="0">
                <a:solidFill>
                  <a:srgbClr val="FFFFFF"/>
                </a:solidFill>
                <a:latin typeface="Arial"/>
                <a:ea typeface="Arial"/>
                <a:cs typeface="Arial"/>
                <a:sym typeface="Arial"/>
              </a:rPr>
              <a:t>Professor Gaetano Fusco</a:t>
            </a:r>
          </a:p>
          <a:p>
            <a:pPr marL="12700" marR="0" lvl="0" indent="0" algn="l" rtl="0">
              <a:lnSpc>
                <a:spcPct val="100000"/>
              </a:lnSpc>
              <a:spcBef>
                <a:spcPts val="0"/>
              </a:spcBef>
              <a:spcAft>
                <a:spcPts val="0"/>
              </a:spcAft>
              <a:buNone/>
            </a:pPr>
            <a:endParaRPr lang="it-IT" sz="2000" dirty="0">
              <a:solidFill>
                <a:srgbClr val="FFFFFF"/>
              </a:solidFill>
              <a:latin typeface="Arial"/>
              <a:ea typeface="Arial"/>
              <a:cs typeface="Arial"/>
              <a:sym typeface="Arial"/>
            </a:endParaRPr>
          </a:p>
          <a:p>
            <a:pPr marL="12700" marR="0" lvl="0" indent="0" algn="l" rtl="0">
              <a:lnSpc>
                <a:spcPct val="100000"/>
              </a:lnSpc>
              <a:spcBef>
                <a:spcPts val="0"/>
              </a:spcBef>
              <a:spcAft>
                <a:spcPts val="0"/>
              </a:spcAft>
              <a:buNone/>
            </a:pPr>
            <a:r>
              <a:rPr lang="it-IT" sz="2000" dirty="0">
                <a:solidFill>
                  <a:srgbClr val="FFFFFF"/>
                </a:solidFill>
                <a:latin typeface="Arial"/>
                <a:ea typeface="Arial"/>
                <a:cs typeface="Arial"/>
                <a:sym typeface="Arial"/>
              </a:rPr>
              <a:t>Dott. Filippo Carrese</a:t>
            </a:r>
            <a:endParaRPr sz="2000" dirty="0">
              <a:solidFill>
                <a:schemeClr val="dk1"/>
              </a:solidFill>
              <a:latin typeface="Arial"/>
              <a:ea typeface="Arial"/>
              <a:cs typeface="Arial"/>
              <a:sym typeface="Arial"/>
            </a:endParaRPr>
          </a:p>
        </p:txBody>
      </p:sp>
      <p:sp>
        <p:nvSpPr>
          <p:cNvPr id="54" name="Google Shape;54;p1"/>
          <p:cNvSpPr txBox="1"/>
          <p:nvPr/>
        </p:nvSpPr>
        <p:spPr>
          <a:xfrm>
            <a:off x="3895299" y="3087359"/>
            <a:ext cx="1420980"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it-IT" sz="1800" b="1" dirty="0">
                <a:solidFill>
                  <a:srgbClr val="FFFFFF"/>
                </a:solidFill>
                <a:latin typeface="Arial"/>
                <a:ea typeface="Arial"/>
                <a:cs typeface="Arial"/>
                <a:sym typeface="Arial"/>
              </a:rPr>
              <a:t>STUDENTS:</a:t>
            </a:r>
            <a:endParaRPr sz="1800" b="1" dirty="0">
              <a:solidFill>
                <a:schemeClr val="dk1"/>
              </a:solidFill>
              <a:latin typeface="Arial"/>
              <a:ea typeface="Arial"/>
              <a:cs typeface="Arial"/>
              <a:sym typeface="Arial"/>
            </a:endParaRPr>
          </a:p>
        </p:txBody>
      </p:sp>
      <p:sp>
        <p:nvSpPr>
          <p:cNvPr id="55" name="Google Shape;55;p1"/>
          <p:cNvSpPr txBox="1"/>
          <p:nvPr/>
        </p:nvSpPr>
        <p:spPr>
          <a:xfrm>
            <a:off x="5539269" y="3106486"/>
            <a:ext cx="485011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it-IT" i="1" dirty="0">
                <a:solidFill>
                  <a:srgbClr val="FFFFFF"/>
                </a:solidFill>
                <a:latin typeface="Arial"/>
                <a:ea typeface="Arial"/>
                <a:cs typeface="Arial"/>
                <a:sym typeface="Arial"/>
              </a:rPr>
              <a:t>Mohamed Shahid Affril Allaudeen </a:t>
            </a:r>
            <a:r>
              <a:rPr lang="it-IT" i="1" dirty="0">
                <a:solidFill>
                  <a:srgbClr val="FFFFFF"/>
                </a:solidFill>
                <a:latin typeface="Arial"/>
                <a:cs typeface="Arial"/>
              </a:rPr>
              <a:t>1924309</a:t>
            </a:r>
            <a:endParaRPr i="1" dirty="0">
              <a:solidFill>
                <a:srgbClr val="FFFFFF"/>
              </a:solidFill>
              <a:latin typeface="Arial"/>
              <a:cs typeface="Arial"/>
              <a:sym typeface="Arial"/>
            </a:endParaRPr>
          </a:p>
        </p:txBody>
      </p:sp>
      <p:sp>
        <p:nvSpPr>
          <p:cNvPr id="56" name="Google Shape;56;p1"/>
          <p:cNvSpPr txBox="1"/>
          <p:nvPr/>
        </p:nvSpPr>
        <p:spPr>
          <a:xfrm>
            <a:off x="5539269" y="3736732"/>
            <a:ext cx="2875274"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it-IT" i="1" dirty="0">
                <a:solidFill>
                  <a:srgbClr val="FFFFFF"/>
                </a:solidFill>
                <a:latin typeface="Arial"/>
                <a:ea typeface="Arial"/>
                <a:cs typeface="Arial"/>
                <a:sym typeface="Arial"/>
              </a:rPr>
              <a:t>Sathiya Palani</a:t>
            </a:r>
            <a:r>
              <a:rPr lang="it-IT" sz="1800" i="1" dirty="0">
                <a:solidFill>
                  <a:srgbClr val="FFFFFF"/>
                </a:solidFill>
                <a:latin typeface="Arial"/>
                <a:ea typeface="Arial"/>
                <a:cs typeface="Arial"/>
                <a:sym typeface="Arial"/>
              </a:rPr>
              <a:t> 1924018</a:t>
            </a:r>
            <a:endParaRPr sz="1800" dirty="0">
              <a:solidFill>
                <a:schemeClr val="dk1"/>
              </a:solidFill>
              <a:latin typeface="Arial"/>
              <a:ea typeface="Arial"/>
              <a:cs typeface="Arial"/>
              <a:sym typeface="Arial"/>
            </a:endParaRPr>
          </a:p>
        </p:txBody>
      </p:sp>
      <p:sp>
        <p:nvSpPr>
          <p:cNvPr id="13" name="Google Shape;51;p1">
            <a:extLst>
              <a:ext uri="{FF2B5EF4-FFF2-40B4-BE49-F238E27FC236}">
                <a16:creationId xmlns:a16="http://schemas.microsoft.com/office/drawing/2014/main" id="{270B4DC1-6278-4519-9DD3-FFC5C3104919}"/>
              </a:ext>
            </a:extLst>
          </p:cNvPr>
          <p:cNvSpPr txBox="1"/>
          <p:nvPr/>
        </p:nvSpPr>
        <p:spPr>
          <a:xfrm>
            <a:off x="2312894" y="1910431"/>
            <a:ext cx="7781365" cy="443711"/>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it-IT" sz="2800" b="1" dirty="0">
                <a:latin typeface="Arial"/>
                <a:ea typeface="Arial"/>
                <a:cs typeface="Arial"/>
                <a:sym typeface="Arial"/>
              </a:rPr>
              <a:t>Course of Traffic Engineering and ITS</a:t>
            </a:r>
            <a:endParaRPr sz="2800" b="1" dirty="0">
              <a:latin typeface="Arial"/>
              <a:ea typeface="Arial"/>
              <a:cs typeface="Arial"/>
              <a:sym typeface="Arial"/>
            </a:endParaRPr>
          </a:p>
        </p:txBody>
      </p:sp>
      <p:sp>
        <p:nvSpPr>
          <p:cNvPr id="14" name="Google Shape;54;p1">
            <a:extLst>
              <a:ext uri="{FF2B5EF4-FFF2-40B4-BE49-F238E27FC236}">
                <a16:creationId xmlns:a16="http://schemas.microsoft.com/office/drawing/2014/main" id="{15D5BD9D-47A8-45BB-84AA-EB0783B0397A}"/>
              </a:ext>
            </a:extLst>
          </p:cNvPr>
          <p:cNvSpPr txBox="1"/>
          <p:nvPr/>
        </p:nvSpPr>
        <p:spPr>
          <a:xfrm>
            <a:off x="3895299" y="4524718"/>
            <a:ext cx="1420980"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it-IT" b="1" dirty="0">
                <a:solidFill>
                  <a:srgbClr val="FFFFFF"/>
                </a:solidFill>
                <a:latin typeface="Arial"/>
                <a:ea typeface="Arial"/>
                <a:cs typeface="Arial"/>
                <a:sym typeface="Arial"/>
              </a:rPr>
              <a:t>GUIDE</a:t>
            </a:r>
            <a:r>
              <a:rPr lang="it-IT" sz="1800" b="1" dirty="0">
                <a:solidFill>
                  <a:srgbClr val="FFFFFF"/>
                </a:solidFill>
                <a:latin typeface="Arial"/>
                <a:ea typeface="Arial"/>
                <a:cs typeface="Arial"/>
                <a:sym typeface="Arial"/>
              </a:rPr>
              <a:t>:</a:t>
            </a:r>
            <a:endParaRPr sz="18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9387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992730-763D-45D1-BF36-0BFB0BD32A1A}"/>
              </a:ext>
            </a:extLst>
          </p:cNvPr>
          <p:cNvSpPr>
            <a:spLocks noGrp="1"/>
          </p:cNvSpPr>
          <p:nvPr>
            <p:ph type="sldNum" sz="quarter" idx="7"/>
          </p:nvPr>
        </p:nvSpPr>
        <p:spPr>
          <a:xfrm>
            <a:off x="11771635" y="6422369"/>
            <a:ext cx="207009" cy="182245"/>
          </a:xfrm>
        </p:spPr>
        <p:txBody>
          <a:bodyPr/>
          <a:lstStyle/>
          <a:p>
            <a:pPr marL="25400">
              <a:lnSpc>
                <a:spcPct val="100000"/>
              </a:lnSpc>
            </a:pPr>
            <a:fld id="{81D60167-4931-47E6-BA6A-407CBD079E47}" type="slidenum">
              <a:rPr lang="en-IN" smtClean="0"/>
              <a:pPr marL="25400">
                <a:lnSpc>
                  <a:spcPct val="100000"/>
                </a:lnSpc>
              </a:pPr>
              <a:t>10</a:t>
            </a:fld>
            <a:endParaRPr lang="en-IN" dirty="0"/>
          </a:p>
        </p:txBody>
      </p:sp>
      <p:sp>
        <p:nvSpPr>
          <p:cNvPr id="5" name="Rectangle 4">
            <a:extLst>
              <a:ext uri="{FF2B5EF4-FFF2-40B4-BE49-F238E27FC236}">
                <a16:creationId xmlns:a16="http://schemas.microsoft.com/office/drawing/2014/main" id="{D4ED5583-50AE-4FFC-BB5C-9FBC2AB6D023}"/>
              </a:ext>
            </a:extLst>
          </p:cNvPr>
          <p:cNvSpPr/>
          <p:nvPr/>
        </p:nvSpPr>
        <p:spPr>
          <a:xfrm>
            <a:off x="4089981" y="196334"/>
            <a:ext cx="4865759" cy="523220"/>
          </a:xfrm>
          <a:prstGeom prst="rect">
            <a:avLst/>
          </a:prstGeom>
        </p:spPr>
        <p:txBody>
          <a:bodyPr/>
          <a:lstStyle/>
          <a:p>
            <a:pPr algn="ctr"/>
            <a:r>
              <a:rPr lang="en-IN" sz="2800" b="1" kern="0" dirty="0">
                <a:solidFill>
                  <a:schemeClr val="accent2">
                    <a:lumMod val="75000"/>
                  </a:schemeClr>
                </a:solidFill>
                <a:latin typeface="+mj-lt"/>
                <a:ea typeface="+mj-ea"/>
                <a:cs typeface="+mj-cs"/>
              </a:rPr>
              <a:t>Minimum Cycle Length </a:t>
            </a:r>
          </a:p>
        </p:txBody>
      </p:sp>
      <p:sp>
        <p:nvSpPr>
          <p:cNvPr id="7" name="Rectangle 2">
            <a:extLst>
              <a:ext uri="{FF2B5EF4-FFF2-40B4-BE49-F238E27FC236}">
                <a16:creationId xmlns:a16="http://schemas.microsoft.com/office/drawing/2014/main" id="{5827980E-ED66-4869-9BA5-81A99E447B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13" name="Rectangle 12">
            <a:extLst>
              <a:ext uri="{FF2B5EF4-FFF2-40B4-BE49-F238E27FC236}">
                <a16:creationId xmlns:a16="http://schemas.microsoft.com/office/drawing/2014/main" id="{ABCF6C82-D332-4983-A6D3-DF5FF936F263}"/>
              </a:ext>
            </a:extLst>
          </p:cNvPr>
          <p:cNvSpPr/>
          <p:nvPr/>
        </p:nvSpPr>
        <p:spPr>
          <a:xfrm>
            <a:off x="3753066" y="1991380"/>
            <a:ext cx="5776416" cy="523220"/>
          </a:xfrm>
          <a:prstGeom prst="rect">
            <a:avLst/>
          </a:prstGeom>
        </p:spPr>
        <p:txBody>
          <a:bodyPr/>
          <a:lstStyle/>
          <a:p>
            <a:pPr algn="ctr"/>
            <a:r>
              <a:rPr lang="en-IN" sz="2800" b="1" kern="0" dirty="0">
                <a:solidFill>
                  <a:schemeClr val="accent2">
                    <a:lumMod val="75000"/>
                  </a:schemeClr>
                </a:solidFill>
                <a:latin typeface="+mj-lt"/>
                <a:ea typeface="+mj-ea"/>
                <a:cs typeface="+mj-cs"/>
              </a:rPr>
              <a:t>Webster Optimal Cycle Length</a:t>
            </a:r>
          </a:p>
        </p:txBody>
      </p:sp>
      <p:sp>
        <p:nvSpPr>
          <p:cNvPr id="14" name="Rectangle 8">
            <a:extLst>
              <a:ext uri="{FF2B5EF4-FFF2-40B4-BE49-F238E27FC236}">
                <a16:creationId xmlns:a16="http://schemas.microsoft.com/office/drawing/2014/main" id="{E0B146D1-293E-47A4-85E9-460811E4DC5A}"/>
              </a:ext>
            </a:extLst>
          </p:cNvPr>
          <p:cNvSpPr>
            <a:spLocks noChangeArrowheads="1"/>
          </p:cNvSpPr>
          <p:nvPr/>
        </p:nvSpPr>
        <p:spPr bwMode="auto">
          <a:xfrm>
            <a:off x="0" y="4638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15" name="Rectangle 9">
            <a:extLst>
              <a:ext uri="{FF2B5EF4-FFF2-40B4-BE49-F238E27FC236}">
                <a16:creationId xmlns:a16="http://schemas.microsoft.com/office/drawing/2014/main" id="{988370F3-3E65-4B22-A9E0-21F0A98EB3D0}"/>
              </a:ext>
            </a:extLst>
          </p:cNvPr>
          <p:cNvSpPr>
            <a:spLocks noChangeArrowheads="1"/>
          </p:cNvSpPr>
          <p:nvPr/>
        </p:nvSpPr>
        <p:spPr bwMode="auto">
          <a:xfrm>
            <a:off x="1588" y="563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E1CAB22-3224-43FE-8A63-D8D060869423}"/>
              </a:ext>
            </a:extLst>
          </p:cNvPr>
          <p:cNvSpPr/>
          <p:nvPr/>
        </p:nvSpPr>
        <p:spPr>
          <a:xfrm>
            <a:off x="4191000" y="4048780"/>
            <a:ext cx="3366627" cy="523220"/>
          </a:xfrm>
          <a:prstGeom prst="rect">
            <a:avLst/>
          </a:prstGeom>
        </p:spPr>
        <p:txBody>
          <a:bodyPr/>
          <a:lstStyle/>
          <a:p>
            <a:pPr algn="ctr"/>
            <a:r>
              <a:rPr lang="en-IN" sz="2800" b="1" kern="0" dirty="0">
                <a:solidFill>
                  <a:schemeClr val="accent2">
                    <a:lumMod val="75000"/>
                  </a:schemeClr>
                </a:solidFill>
                <a:latin typeface="+mj-lt"/>
                <a:ea typeface="+mj-ea"/>
                <a:cs typeface="+mj-cs"/>
              </a:rPr>
              <a:t>Enumerative Method</a:t>
            </a:r>
          </a:p>
        </p:txBody>
      </p:sp>
      <p:sp>
        <p:nvSpPr>
          <p:cNvPr id="17" name="Rectangle 16">
            <a:extLst>
              <a:ext uri="{FF2B5EF4-FFF2-40B4-BE49-F238E27FC236}">
                <a16:creationId xmlns:a16="http://schemas.microsoft.com/office/drawing/2014/main" id="{E1F2F36B-EDBA-4E57-87BD-88E5A689C0F3}"/>
              </a:ext>
            </a:extLst>
          </p:cNvPr>
          <p:cNvSpPr/>
          <p:nvPr/>
        </p:nvSpPr>
        <p:spPr>
          <a:xfrm>
            <a:off x="439630" y="4542472"/>
            <a:ext cx="11332005" cy="1477328"/>
          </a:xfrm>
          <a:prstGeom prst="rect">
            <a:avLst/>
          </a:prstGeom>
          <a:gradFill>
            <a:gsLst>
              <a:gs pos="0">
                <a:schemeClr val="accent2">
                  <a:lumMod val="60000"/>
                  <a:lumOff val="40000"/>
                </a:schemeClr>
              </a:gs>
              <a:gs pos="74000">
                <a:schemeClr val="accent2">
                  <a:lumMod val="40000"/>
                  <a:lumOff val="60000"/>
                </a:schemeClr>
              </a:gs>
              <a:gs pos="83000">
                <a:schemeClr val="accent2">
                  <a:lumMod val="20000"/>
                  <a:lumOff val="80000"/>
                </a:schemeClr>
              </a:gs>
              <a:gs pos="100000">
                <a:schemeClr val="bg1">
                  <a:lumMod val="95000"/>
                </a:schemeClr>
              </a:gs>
            </a:gsLst>
            <a:lin ang="5400000" scaled="1"/>
          </a:gradFill>
          <a:effectLst>
            <a:outerShdw blurRad="50800" dist="38100" dir="2700000" algn="tl" rotWithShape="0">
              <a:prstClr val="black">
                <a:alpha val="20000"/>
              </a:prstClr>
            </a:outerShdw>
          </a:effectLst>
        </p:spPr>
        <p:txBody>
          <a:bodyPr wrap="square">
            <a:spAutoFit/>
          </a:bodyPr>
          <a:lstStyle/>
          <a:p>
            <a:pPr algn="just"/>
            <a:r>
              <a:rPr lang="en-IN" b="1" i="1" dirty="0"/>
              <a:t>The enumerative method is based on research of the minimum setting a finite domain within of which varying the variables of the problem and setting the step through which to pass from point to another one of set. </a:t>
            </a:r>
          </a:p>
          <a:p>
            <a:pPr algn="just"/>
            <a:r>
              <a:rPr lang="en-IN" b="1" i="1" dirty="0"/>
              <a:t>Enumerative method 1(C = constant) </a:t>
            </a:r>
          </a:p>
          <a:p>
            <a:pPr algn="just"/>
            <a:r>
              <a:rPr lang="en-IN" b="1" i="1" dirty="0"/>
              <a:t>Enumerative method 2 (g1/g2 = constant)</a:t>
            </a:r>
          </a:p>
        </p:txBody>
      </p:sp>
      <p:sp>
        <p:nvSpPr>
          <p:cNvPr id="21" name="Rectangle 20">
            <a:extLst>
              <a:ext uri="{FF2B5EF4-FFF2-40B4-BE49-F238E27FC236}">
                <a16:creationId xmlns:a16="http://schemas.microsoft.com/office/drawing/2014/main" id="{FFB8DD6B-C413-4E0E-92B8-1A0899D913C2}"/>
              </a:ext>
            </a:extLst>
          </p:cNvPr>
          <p:cNvSpPr/>
          <p:nvPr/>
        </p:nvSpPr>
        <p:spPr>
          <a:xfrm>
            <a:off x="7520361" y="762000"/>
            <a:ext cx="2438400" cy="738664"/>
          </a:xfrm>
          <a:prstGeom prst="rect">
            <a:avLst/>
          </a:prstGeom>
          <a:gradFill>
            <a:gsLst>
              <a:gs pos="0">
                <a:schemeClr val="accent2">
                  <a:lumMod val="60000"/>
                  <a:lumOff val="40000"/>
                </a:schemeClr>
              </a:gs>
              <a:gs pos="74000">
                <a:schemeClr val="accent2">
                  <a:lumMod val="40000"/>
                  <a:lumOff val="60000"/>
                </a:schemeClr>
              </a:gs>
              <a:gs pos="83000">
                <a:schemeClr val="accent2">
                  <a:lumMod val="20000"/>
                  <a:lumOff val="80000"/>
                </a:schemeClr>
              </a:gs>
              <a:gs pos="100000">
                <a:schemeClr val="bg1">
                  <a:lumMod val="9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en-IN" sz="1400" dirty="0">
                <a:latin typeface="Arial" panose="020B0604020202020204" pitchFamily="34" charset="0"/>
                <a:ea typeface="Times New Roman" panose="02020603050405020304" pitchFamily="18" charset="0"/>
                <a:cs typeface="Arial" panose="020B0604020202020204" pitchFamily="34" charset="0"/>
              </a:rPr>
              <a:t>The minimum cycle time need not be the optimum value</a:t>
            </a:r>
            <a:endParaRPr lang="en-IN" sz="1400"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B5C369E4-A0E2-4A0F-932D-8D95B823BF69}"/>
              </a:ext>
            </a:extLst>
          </p:cNvPr>
          <p:cNvGrpSpPr/>
          <p:nvPr/>
        </p:nvGrpSpPr>
        <p:grpSpPr>
          <a:xfrm>
            <a:off x="1889188" y="762000"/>
            <a:ext cx="4206812" cy="570501"/>
            <a:chOff x="1889188" y="654412"/>
            <a:chExt cx="4206812" cy="570501"/>
          </a:xfrm>
        </p:grpSpPr>
        <p:pic>
          <p:nvPicPr>
            <p:cNvPr id="1025" name="Picture 146436">
              <a:extLst>
                <a:ext uri="{FF2B5EF4-FFF2-40B4-BE49-F238E27FC236}">
                  <a16:creationId xmlns:a16="http://schemas.microsoft.com/office/drawing/2014/main" id="{BC2107AC-260E-4F76-8570-A673D4DCE9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5211" y="654412"/>
              <a:ext cx="1660789" cy="5705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7C0A17D-7622-4BA3-B890-ADCA5E0EAA30}"/>
                </a:ext>
              </a:extLst>
            </p:cNvPr>
            <p:cNvSpPr/>
            <p:nvPr/>
          </p:nvSpPr>
          <p:spPr>
            <a:xfrm>
              <a:off x="1889188" y="762000"/>
              <a:ext cx="2454212"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sz="1400" b="1" dirty="0">
                  <a:latin typeface="Arial" panose="020B0604020202020204" pitchFamily="34" charset="0"/>
                  <a:cs typeface="Arial" panose="020B0604020202020204" pitchFamily="34" charset="0"/>
                </a:rPr>
                <a:t>Minimum Cycle Length</a:t>
              </a:r>
              <a:r>
                <a:rPr lang="en-IN" sz="1400" b="1" dirty="0">
                  <a:latin typeface="Times New Roman" panose="02020603050405020304" pitchFamily="18" charset="0"/>
                </a:rPr>
                <a:t>,</a:t>
              </a:r>
              <a:endParaRPr lang="en-IN" sz="1400" b="1" dirty="0"/>
            </a:p>
          </p:txBody>
        </p:sp>
      </p:grpSp>
      <p:grpSp>
        <p:nvGrpSpPr>
          <p:cNvPr id="20" name="Group 19">
            <a:extLst>
              <a:ext uri="{FF2B5EF4-FFF2-40B4-BE49-F238E27FC236}">
                <a16:creationId xmlns:a16="http://schemas.microsoft.com/office/drawing/2014/main" id="{BA81934A-A67A-489B-9F44-EC3370424EAF}"/>
              </a:ext>
            </a:extLst>
          </p:cNvPr>
          <p:cNvGrpSpPr/>
          <p:nvPr/>
        </p:nvGrpSpPr>
        <p:grpSpPr>
          <a:xfrm>
            <a:off x="1905000" y="1510182"/>
            <a:ext cx="4191000" cy="547218"/>
            <a:chOff x="1905000" y="1357782"/>
            <a:chExt cx="4191000" cy="547218"/>
          </a:xfrm>
        </p:grpSpPr>
        <p:sp>
          <p:nvSpPr>
            <p:cNvPr id="9" name="Rectangle 8">
              <a:extLst>
                <a:ext uri="{FF2B5EF4-FFF2-40B4-BE49-F238E27FC236}">
                  <a16:creationId xmlns:a16="http://schemas.microsoft.com/office/drawing/2014/main" id="{EDC0803C-5204-4153-B852-760C508DF5EC}"/>
                </a:ext>
              </a:extLst>
            </p:cNvPr>
            <p:cNvSpPr/>
            <p:nvPr/>
          </p:nvSpPr>
          <p:spPr>
            <a:xfrm>
              <a:off x="4548561" y="1357782"/>
              <a:ext cx="1547439" cy="547218"/>
            </a:xfrm>
            <a:prstGeom prst="rect">
              <a:avLst/>
            </a:prstGeom>
          </p:spPr>
          <p:txBody>
            <a:bodyPr wrap="none">
              <a:spAutoFit/>
            </a:bodyPr>
            <a:lstStyle/>
            <a:p>
              <a:pPr marR="15240" algn="ctr">
                <a:lnSpc>
                  <a:spcPct val="107000"/>
                </a:lnSpc>
                <a:spcAft>
                  <a:spcPts val="475"/>
                </a:spcAft>
              </a:pPr>
              <a:r>
                <a:rPr lang="en-IN" dirty="0">
                  <a:latin typeface="Cambria Math" panose="02040503050406030204" pitchFamily="18" charset="0"/>
                  <a:ea typeface="Cambria Math" panose="02040503050406030204" pitchFamily="18" charset="0"/>
                  <a:cs typeface="Cambria Math" panose="02040503050406030204" pitchFamily="18" charset="0"/>
                </a:rPr>
                <a:t>𝑔</a:t>
              </a:r>
              <a:r>
                <a:rPr lang="en-IN" baseline="-25000" dirty="0">
                  <a:latin typeface="Cambria Math" panose="02040503050406030204" pitchFamily="18" charset="0"/>
                  <a:ea typeface="Cambria Math" panose="02040503050406030204" pitchFamily="18" charset="0"/>
                  <a:cs typeface="Cambria Math" panose="02040503050406030204" pitchFamily="18" charset="0"/>
                </a:rPr>
                <a:t>𝑖</a:t>
              </a:r>
              <a:r>
                <a:rPr lang="en-IN" baseline="-25000" dirty="0">
                  <a:latin typeface="Times New Roman" panose="02020603050405020304" pitchFamily="18" charset="0"/>
                  <a:ea typeface="Cambria Math" panose="02040503050406030204" pitchFamily="18" charset="0"/>
                  <a:cs typeface="Times New Roman" panose="02020603050405020304" pitchFamily="18" charset="0"/>
                </a:rPr>
                <a:t> </a:t>
              </a:r>
              <a:r>
                <a:rPr lang="en-IN" dirty="0">
                  <a:latin typeface="Times New Roman" panose="02020603050405020304" pitchFamily="18" charset="0"/>
                  <a:ea typeface="Cambria Math" panose="02040503050406030204" pitchFamily="18" charset="0"/>
                  <a:cs typeface="Times New Roman" panose="02020603050405020304" pitchFamily="18" charset="0"/>
                </a:rPr>
                <a:t>= </a:t>
              </a:r>
              <a:r>
                <a:rPr lang="en-IN" dirty="0">
                  <a:latin typeface="Cambria Math" panose="02040503050406030204" pitchFamily="18" charset="0"/>
                  <a:ea typeface="Cambria Math" panose="02040503050406030204" pitchFamily="18" charset="0"/>
                  <a:cs typeface="Cambria Math" panose="02040503050406030204" pitchFamily="18" charset="0"/>
                </a:rPr>
                <a:t>𝐶</a:t>
              </a:r>
              <a:r>
                <a:rPr lang="en-IN" baseline="-25000" dirty="0">
                  <a:latin typeface="Cambria Math" panose="02040503050406030204" pitchFamily="18" charset="0"/>
                  <a:ea typeface="Cambria Math" panose="02040503050406030204" pitchFamily="18" charset="0"/>
                  <a:cs typeface="Cambria Math" panose="02040503050406030204" pitchFamily="18" charset="0"/>
                </a:rPr>
                <a:t>𝑚𝑖𝑛</a:t>
              </a:r>
              <a:r>
                <a:rPr lang="en-IN" dirty="0">
                  <a:latin typeface="Cambria Math" panose="02040503050406030204" pitchFamily="18" charset="0"/>
                  <a:ea typeface="Cambria Math" panose="02040503050406030204" pitchFamily="18" charset="0"/>
                  <a:cs typeface="Cambria Math" panose="02040503050406030204" pitchFamily="18" charset="0"/>
                </a:rPr>
                <a:t>𝑦𝑖</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E0485D8F-EFFA-4049-96A3-C3454080BA20}"/>
                </a:ext>
              </a:extLst>
            </p:cNvPr>
            <p:cNvSpPr/>
            <p:nvPr/>
          </p:nvSpPr>
          <p:spPr>
            <a:xfrm>
              <a:off x="1905000" y="1383268"/>
              <a:ext cx="2667000"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sz="1400" b="1" dirty="0">
                  <a:solidFill>
                    <a:schemeClr val="lt1"/>
                  </a:solidFill>
                  <a:latin typeface="Arial" panose="020B0604020202020204" pitchFamily="34" charset="0"/>
                  <a:cs typeface="Arial" panose="020B0604020202020204" pitchFamily="34" charset="0"/>
                </a:rPr>
                <a:t>Minimum Effective Green,</a:t>
              </a:r>
            </a:p>
          </p:txBody>
        </p:sp>
      </p:grpSp>
      <p:grpSp>
        <p:nvGrpSpPr>
          <p:cNvPr id="18" name="Group 17">
            <a:extLst>
              <a:ext uri="{FF2B5EF4-FFF2-40B4-BE49-F238E27FC236}">
                <a16:creationId xmlns:a16="http://schemas.microsoft.com/office/drawing/2014/main" id="{0419B7AE-2781-43A2-9B34-05B5871BDD0D}"/>
              </a:ext>
            </a:extLst>
          </p:cNvPr>
          <p:cNvGrpSpPr/>
          <p:nvPr/>
        </p:nvGrpSpPr>
        <p:grpSpPr>
          <a:xfrm>
            <a:off x="1828800" y="2629899"/>
            <a:ext cx="5457311" cy="570501"/>
            <a:chOff x="838200" y="2629899"/>
            <a:chExt cx="5457311" cy="570501"/>
          </a:xfrm>
        </p:grpSpPr>
        <p:pic>
          <p:nvPicPr>
            <p:cNvPr id="1028" name="Picture 146437">
              <a:extLst>
                <a:ext uri="{FF2B5EF4-FFF2-40B4-BE49-F238E27FC236}">
                  <a16:creationId xmlns:a16="http://schemas.microsoft.com/office/drawing/2014/main" id="{EBF9D496-BFDB-47AD-BD22-0F58A1E0DD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2629899"/>
              <a:ext cx="2104511" cy="57050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28CFC5B-2B76-4AFB-852B-A889D067EF5F}"/>
                </a:ext>
              </a:extLst>
            </p:cNvPr>
            <p:cNvSpPr/>
            <p:nvPr/>
          </p:nvSpPr>
          <p:spPr>
            <a:xfrm>
              <a:off x="838200" y="2727692"/>
              <a:ext cx="3251782"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sz="1400" b="1" dirty="0">
                  <a:solidFill>
                    <a:schemeClr val="lt1"/>
                  </a:solidFill>
                  <a:latin typeface="Arial" panose="020B0604020202020204" pitchFamily="34" charset="0"/>
                  <a:cs typeface="Arial" panose="020B0604020202020204" pitchFamily="34" charset="0"/>
                </a:rPr>
                <a:t>Webster Optimum Cycle Length,</a:t>
              </a:r>
            </a:p>
          </p:txBody>
        </p:sp>
      </p:grpSp>
      <p:grpSp>
        <p:nvGrpSpPr>
          <p:cNvPr id="19" name="Group 18">
            <a:extLst>
              <a:ext uri="{FF2B5EF4-FFF2-40B4-BE49-F238E27FC236}">
                <a16:creationId xmlns:a16="http://schemas.microsoft.com/office/drawing/2014/main" id="{0A6F6674-971F-479A-9470-0A366421071E}"/>
              </a:ext>
            </a:extLst>
          </p:cNvPr>
          <p:cNvGrpSpPr/>
          <p:nvPr/>
        </p:nvGrpSpPr>
        <p:grpSpPr>
          <a:xfrm>
            <a:off x="1870714" y="3352800"/>
            <a:ext cx="4377686" cy="722634"/>
            <a:chOff x="2286000" y="3352800"/>
            <a:chExt cx="4377686" cy="722634"/>
          </a:xfrm>
        </p:grpSpPr>
        <p:pic>
          <p:nvPicPr>
            <p:cNvPr id="1031" name="Picture 146438">
              <a:extLst>
                <a:ext uri="{FF2B5EF4-FFF2-40B4-BE49-F238E27FC236}">
                  <a16:creationId xmlns:a16="http://schemas.microsoft.com/office/drawing/2014/main" id="{9EFE0929-3E0E-4AF7-9352-260B108711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3486" y="3352800"/>
              <a:ext cx="2510200" cy="72263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418DAEB7-9519-45F0-B148-BA8E22F82DCD}"/>
                </a:ext>
              </a:extLst>
            </p:cNvPr>
            <p:cNvSpPr/>
            <p:nvPr/>
          </p:nvSpPr>
          <p:spPr>
            <a:xfrm>
              <a:off x="2286000" y="3516868"/>
              <a:ext cx="1752600"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sz="1400" b="1" dirty="0">
                  <a:solidFill>
                    <a:schemeClr val="lt1"/>
                  </a:solidFill>
                  <a:latin typeface="Arial" panose="020B0604020202020204" pitchFamily="34" charset="0"/>
                  <a:cs typeface="Arial" panose="020B0604020202020204" pitchFamily="34" charset="0"/>
                </a:rPr>
                <a:t>Effective Green,</a:t>
              </a:r>
            </a:p>
          </p:txBody>
        </p:sp>
      </p:grpSp>
      <p:sp>
        <p:nvSpPr>
          <p:cNvPr id="31" name="Rectangle 30">
            <a:extLst>
              <a:ext uri="{FF2B5EF4-FFF2-40B4-BE49-F238E27FC236}">
                <a16:creationId xmlns:a16="http://schemas.microsoft.com/office/drawing/2014/main" id="{057AB071-0263-47CB-8884-AEE358030684}"/>
              </a:ext>
            </a:extLst>
          </p:cNvPr>
          <p:cNvSpPr/>
          <p:nvPr/>
        </p:nvSpPr>
        <p:spPr>
          <a:xfrm>
            <a:off x="7543800" y="2734270"/>
            <a:ext cx="2438400" cy="738664"/>
          </a:xfrm>
          <a:prstGeom prst="rect">
            <a:avLst/>
          </a:prstGeom>
          <a:gradFill>
            <a:gsLst>
              <a:gs pos="0">
                <a:schemeClr val="accent2">
                  <a:lumMod val="60000"/>
                  <a:lumOff val="40000"/>
                </a:schemeClr>
              </a:gs>
              <a:gs pos="74000">
                <a:schemeClr val="accent2">
                  <a:lumMod val="40000"/>
                  <a:lumOff val="60000"/>
                </a:schemeClr>
              </a:gs>
              <a:gs pos="83000">
                <a:schemeClr val="accent2">
                  <a:lumMod val="20000"/>
                  <a:lumOff val="80000"/>
                </a:schemeClr>
              </a:gs>
              <a:gs pos="100000">
                <a:schemeClr val="bg1">
                  <a:lumMod val="9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en-IN" sz="1400" dirty="0">
                <a:latin typeface="Arial" panose="020B0604020202020204" pitchFamily="34" charset="0"/>
                <a:ea typeface="Times New Roman" panose="02020603050405020304" pitchFamily="18" charset="0"/>
                <a:cs typeface="Arial" panose="020B0604020202020204" pitchFamily="34" charset="0"/>
              </a:rPr>
              <a:t>The webster optimum cycle time is given by the empirical method</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901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title"/>
          </p:nvPr>
        </p:nvSpPr>
        <p:spPr>
          <a:xfrm>
            <a:off x="4334256" y="179885"/>
            <a:ext cx="3108960"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it-IT" sz="2800" b="1" dirty="0">
                <a:latin typeface="Arial"/>
                <a:ea typeface="Arial"/>
                <a:cs typeface="Arial"/>
                <a:sym typeface="Arial"/>
              </a:rPr>
              <a:t>The Road Artery</a:t>
            </a:r>
            <a:endParaRPr sz="2800" b="1" dirty="0">
              <a:latin typeface="Arial"/>
              <a:ea typeface="Arial"/>
              <a:cs typeface="Arial"/>
              <a:sym typeface="Arial"/>
            </a:endParaRPr>
          </a:p>
        </p:txBody>
      </p:sp>
      <p:sp>
        <p:nvSpPr>
          <p:cNvPr id="83" name="Google Shape;83;p3"/>
          <p:cNvSpPr txBox="1">
            <a:spLocks noGrp="1"/>
          </p:cNvSpPr>
          <p:nvPr>
            <p:ph type="ftr" idx="11"/>
          </p:nvPr>
        </p:nvSpPr>
        <p:spPr>
          <a:xfrm>
            <a:off x="4439285" y="6327734"/>
            <a:ext cx="3313429" cy="307777"/>
          </a:xfrm>
          <a:prstGeom prst="rect">
            <a:avLst/>
          </a:prstGeom>
          <a:noFill/>
          <a:ln>
            <a:noFill/>
          </a:ln>
        </p:spPr>
        <p:txBody>
          <a:bodyPr spcFirstLastPara="1" wrap="square" lIns="0" tIns="0" rIns="0" bIns="0" anchor="t" anchorCtr="0">
            <a:spAutoFit/>
          </a:bodyPr>
          <a:lstStyle/>
          <a:p>
            <a:pPr marL="12700" lvl="0" indent="0" algn="ctr" rtl="0">
              <a:lnSpc>
                <a:spcPct val="100000"/>
              </a:lnSpc>
              <a:spcBef>
                <a:spcPts val="0"/>
              </a:spcBef>
              <a:spcAft>
                <a:spcPts val="0"/>
              </a:spcAft>
              <a:buNone/>
            </a:pPr>
            <a:r>
              <a:rPr lang="it-IT" sz="2000" b="1"/>
              <a:t>Introduction</a:t>
            </a:r>
            <a:endParaRPr sz="1800" b="1"/>
          </a:p>
        </p:txBody>
      </p:sp>
      <p:sp>
        <p:nvSpPr>
          <p:cNvPr id="84" name="Google Shape;84;p3"/>
          <p:cNvSpPr txBox="1">
            <a:spLocks noGrp="1"/>
          </p:cNvSpPr>
          <p:nvPr>
            <p:ph type="sldNum" idx="12"/>
          </p:nvPr>
        </p:nvSpPr>
        <p:spPr>
          <a:xfrm>
            <a:off x="11658600" y="6403767"/>
            <a:ext cx="207009" cy="338554"/>
          </a:xfrm>
          <a:prstGeom prst="rect">
            <a:avLst/>
          </a:prstGeom>
          <a:noFill/>
          <a:ln>
            <a:noFill/>
          </a:ln>
        </p:spPr>
        <p:txBody>
          <a:bodyPr spcFirstLastPara="1" wrap="square" lIns="0" tIns="0" rIns="0" bIns="0" anchor="t" anchorCtr="0">
            <a:spAutoFit/>
          </a:bodyPr>
          <a:lstStyle/>
          <a:p>
            <a:pPr marL="25400" lvl="0" indent="0" algn="l" rtl="0">
              <a:lnSpc>
                <a:spcPct val="100000"/>
              </a:lnSpc>
              <a:spcBef>
                <a:spcPts val="0"/>
              </a:spcBef>
              <a:spcAft>
                <a:spcPts val="0"/>
              </a:spcAft>
              <a:buNone/>
            </a:pPr>
            <a:r>
              <a:rPr lang="en-IN" b="1" dirty="0"/>
              <a:t>11</a:t>
            </a:r>
          </a:p>
          <a:p>
            <a:pPr marL="25400" lvl="0" indent="0" algn="l" rtl="0">
              <a:lnSpc>
                <a:spcPct val="100000"/>
              </a:lnSpc>
              <a:spcBef>
                <a:spcPts val="0"/>
              </a:spcBef>
              <a:spcAft>
                <a:spcPts val="0"/>
              </a:spcAft>
              <a:buNone/>
            </a:pPr>
            <a:endParaRPr lang="en-IN" b="1" dirty="0"/>
          </a:p>
        </p:txBody>
      </p:sp>
      <p:pic>
        <p:nvPicPr>
          <p:cNvPr id="7" name="Picture 6">
            <a:extLst>
              <a:ext uri="{FF2B5EF4-FFF2-40B4-BE49-F238E27FC236}">
                <a16:creationId xmlns:a16="http://schemas.microsoft.com/office/drawing/2014/main" id="{9E9608BF-5393-4B03-917A-6701C0B2E49B}"/>
              </a:ext>
            </a:extLst>
          </p:cNvPr>
          <p:cNvPicPr>
            <a:picLocks/>
          </p:cNvPicPr>
          <p:nvPr/>
        </p:nvPicPr>
        <p:blipFill rotWithShape="1">
          <a:blip r:embed="rId3">
            <a:extLst>
              <a:ext uri="{28A0092B-C50C-407E-A947-70E740481C1C}">
                <a14:useLocalDpi xmlns:a14="http://schemas.microsoft.com/office/drawing/2010/main" val="0"/>
              </a:ext>
            </a:extLst>
          </a:blip>
          <a:srcRect t="21074"/>
          <a:stretch/>
        </p:blipFill>
        <p:spPr bwMode="auto">
          <a:xfrm>
            <a:off x="2010334" y="1250577"/>
            <a:ext cx="8171330" cy="41954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4602968" y="222489"/>
            <a:ext cx="2471199"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it-IT" sz="2800" b="1" dirty="0">
                <a:latin typeface="Arial"/>
                <a:ea typeface="Arial"/>
                <a:cs typeface="Arial"/>
                <a:sym typeface="Arial"/>
              </a:rPr>
              <a:t> </a:t>
            </a:r>
            <a:r>
              <a:rPr lang="it-IT" sz="2800" b="1" dirty="0"/>
              <a:t>I</a:t>
            </a:r>
            <a:r>
              <a:rPr lang="it-IT" sz="2800" b="1" dirty="0">
                <a:latin typeface="Arial"/>
                <a:ea typeface="Arial"/>
                <a:cs typeface="Arial"/>
                <a:sym typeface="Arial"/>
              </a:rPr>
              <a:t>ntersections</a:t>
            </a:r>
            <a:endParaRPr sz="2800" b="1" dirty="0">
              <a:latin typeface="Arial"/>
              <a:ea typeface="Arial"/>
              <a:cs typeface="Arial"/>
              <a:sym typeface="Arial"/>
            </a:endParaRPr>
          </a:p>
        </p:txBody>
      </p:sp>
      <p:sp>
        <p:nvSpPr>
          <p:cNvPr id="113" name="Google Shape;113;p6"/>
          <p:cNvSpPr txBox="1"/>
          <p:nvPr/>
        </p:nvSpPr>
        <p:spPr>
          <a:xfrm>
            <a:off x="468317" y="1537258"/>
            <a:ext cx="5370251" cy="2382047"/>
          </a:xfrm>
          <a:prstGeom prst="rect">
            <a:avLst/>
          </a:prstGeom>
          <a:noFill/>
          <a:ln>
            <a:noFill/>
          </a:ln>
        </p:spPr>
        <p:txBody>
          <a:bodyPr spcFirstLastPara="1" wrap="square" lIns="0" tIns="12050" rIns="0" bIns="0" anchor="t" anchorCtr="0">
            <a:spAutoFit/>
          </a:bodyPr>
          <a:lstStyle/>
          <a:p>
            <a:pPr marL="12700" marR="0" lvl="0" algn="l" rtl="0">
              <a:lnSpc>
                <a:spcPct val="100000"/>
              </a:lnSpc>
              <a:spcBef>
                <a:spcPts val="0"/>
              </a:spcBef>
              <a:spcAft>
                <a:spcPts val="0"/>
              </a:spcAft>
            </a:pPr>
            <a:r>
              <a:rPr lang="it-IT" sz="1400" dirty="0">
                <a:solidFill>
                  <a:schemeClr val="dk1"/>
                </a:solidFill>
              </a:rPr>
              <a:t>The chosen signalised intersection were the following, and they are ordered by how they appear on the image to the right going from left to right </a:t>
            </a:r>
            <a:endParaRPr lang="it-IT" sz="1400" dirty="0">
              <a:solidFill>
                <a:schemeClr val="dk1"/>
              </a:solidFill>
              <a:latin typeface="Arial"/>
              <a:ea typeface="Arial"/>
              <a:cs typeface="Arial"/>
              <a:sym typeface="Arial"/>
            </a:endParaRPr>
          </a:p>
          <a:p>
            <a:pPr marL="12700" marR="0" lvl="0" algn="l" rtl="0">
              <a:lnSpc>
                <a:spcPct val="100000"/>
              </a:lnSpc>
              <a:spcBef>
                <a:spcPts val="0"/>
              </a:spcBef>
              <a:spcAft>
                <a:spcPts val="0"/>
              </a:spcAft>
            </a:pPr>
            <a:endParaRPr lang="it-IT" sz="1400" dirty="0">
              <a:solidFill>
                <a:schemeClr val="dk1"/>
              </a:solidFill>
            </a:endParaRPr>
          </a:p>
          <a:p>
            <a:pPr marL="355600" marR="0" lvl="0" indent="-342900" algn="l" rtl="0">
              <a:lnSpc>
                <a:spcPct val="100000"/>
              </a:lnSpc>
              <a:spcBef>
                <a:spcPts val="0"/>
              </a:spcBef>
              <a:spcAft>
                <a:spcPts val="0"/>
              </a:spcAft>
              <a:buFont typeface="+mj-lt"/>
              <a:buAutoNum type="arabicPeriod"/>
            </a:pPr>
            <a:r>
              <a:rPr lang="it-IT" sz="1400" dirty="0">
                <a:solidFill>
                  <a:schemeClr val="dk1"/>
                </a:solidFill>
              </a:rPr>
              <a:t>Via Prenestina – Largo Irpinia – Via Dignano d’Istra </a:t>
            </a:r>
          </a:p>
          <a:p>
            <a:pPr marL="355600" marR="0" lvl="0" indent="-342900" algn="l" rtl="0">
              <a:lnSpc>
                <a:spcPct val="100000"/>
              </a:lnSpc>
              <a:spcBef>
                <a:spcPts val="0"/>
              </a:spcBef>
              <a:spcAft>
                <a:spcPts val="0"/>
              </a:spcAft>
              <a:buFont typeface="+mj-lt"/>
              <a:buAutoNum type="arabicPeriod"/>
            </a:pPr>
            <a:endParaRPr lang="it-IT" sz="1400" dirty="0">
              <a:solidFill>
                <a:schemeClr val="dk1"/>
              </a:solidFill>
              <a:latin typeface="Arial"/>
              <a:ea typeface="Arial"/>
              <a:cs typeface="Arial"/>
              <a:sym typeface="Arial"/>
            </a:endParaRPr>
          </a:p>
          <a:p>
            <a:pPr marL="355600" marR="0" lvl="0" indent="-342900" algn="l" rtl="0">
              <a:lnSpc>
                <a:spcPct val="100000"/>
              </a:lnSpc>
              <a:spcBef>
                <a:spcPts val="0"/>
              </a:spcBef>
              <a:spcAft>
                <a:spcPts val="0"/>
              </a:spcAft>
              <a:buFont typeface="+mj-lt"/>
              <a:buAutoNum type="arabicPeriod"/>
            </a:pPr>
            <a:r>
              <a:rPr lang="it-IT" sz="1400" dirty="0">
                <a:solidFill>
                  <a:schemeClr val="dk1"/>
                </a:solidFill>
              </a:rPr>
              <a:t>Via Prenestina – Via Olevano Romano</a:t>
            </a:r>
          </a:p>
          <a:p>
            <a:pPr marL="355600" marR="0" lvl="0" indent="-342900" algn="l" rtl="0">
              <a:lnSpc>
                <a:spcPct val="100000"/>
              </a:lnSpc>
              <a:spcBef>
                <a:spcPts val="0"/>
              </a:spcBef>
              <a:spcAft>
                <a:spcPts val="0"/>
              </a:spcAft>
              <a:buFont typeface="+mj-lt"/>
              <a:buAutoNum type="arabicPeriod"/>
            </a:pPr>
            <a:endParaRPr lang="it-IT" sz="1400" dirty="0">
              <a:solidFill>
                <a:schemeClr val="dk1"/>
              </a:solidFill>
              <a:latin typeface="Arial"/>
              <a:ea typeface="Arial"/>
              <a:cs typeface="Arial"/>
              <a:sym typeface="Arial"/>
            </a:endParaRPr>
          </a:p>
          <a:p>
            <a:pPr marL="355600" marR="0" lvl="0" indent="-342900" algn="l" rtl="0">
              <a:lnSpc>
                <a:spcPct val="100000"/>
              </a:lnSpc>
              <a:spcBef>
                <a:spcPts val="0"/>
              </a:spcBef>
              <a:spcAft>
                <a:spcPts val="0"/>
              </a:spcAft>
              <a:buFont typeface="+mj-lt"/>
              <a:buAutoNum type="arabicPeriod"/>
            </a:pPr>
            <a:r>
              <a:rPr lang="it-IT" sz="1400" dirty="0">
                <a:solidFill>
                  <a:schemeClr val="dk1"/>
                </a:solidFill>
              </a:rPr>
              <a:t>Via Prenestina – Via Tor de Schiavi – Via della Serenissima</a:t>
            </a:r>
          </a:p>
          <a:p>
            <a:pPr marL="355600" marR="0" lvl="0" indent="-342900" algn="l" rtl="0">
              <a:lnSpc>
                <a:spcPct val="100000"/>
              </a:lnSpc>
              <a:spcBef>
                <a:spcPts val="0"/>
              </a:spcBef>
              <a:spcAft>
                <a:spcPts val="0"/>
              </a:spcAft>
              <a:buFont typeface="+mj-lt"/>
              <a:buAutoNum type="arabicPeriod"/>
            </a:pPr>
            <a:endParaRPr lang="it-IT" sz="1400" dirty="0">
              <a:solidFill>
                <a:schemeClr val="dk1"/>
              </a:solidFill>
              <a:latin typeface="Arial"/>
              <a:ea typeface="Arial"/>
              <a:cs typeface="Arial"/>
              <a:sym typeface="Arial"/>
            </a:endParaRPr>
          </a:p>
          <a:p>
            <a:pPr marL="355600" marR="0" lvl="0" indent="-342900" algn="l" rtl="0">
              <a:lnSpc>
                <a:spcPct val="100000"/>
              </a:lnSpc>
              <a:spcBef>
                <a:spcPts val="0"/>
              </a:spcBef>
              <a:spcAft>
                <a:spcPts val="0"/>
              </a:spcAft>
              <a:buFont typeface="+mj-lt"/>
              <a:buAutoNum type="arabicPeriod"/>
            </a:pPr>
            <a:r>
              <a:rPr lang="it-IT" sz="1400" dirty="0">
                <a:solidFill>
                  <a:schemeClr val="dk1"/>
                </a:solidFill>
                <a:latin typeface="Arial"/>
                <a:ea typeface="Arial"/>
                <a:cs typeface="Arial"/>
                <a:sym typeface="Arial"/>
              </a:rPr>
              <a:t>Via Prenestina – </a:t>
            </a:r>
            <a:r>
              <a:rPr lang="it-IT" sz="1400" dirty="0">
                <a:solidFill>
                  <a:schemeClr val="dk1"/>
                </a:solidFill>
              </a:rPr>
              <a:t>Via Bresadola</a:t>
            </a:r>
            <a:endParaRPr sz="1400" dirty="0">
              <a:solidFill>
                <a:schemeClr val="dk1"/>
              </a:solidFill>
              <a:latin typeface="Arial"/>
              <a:ea typeface="Arial"/>
              <a:cs typeface="Arial"/>
              <a:sym typeface="Arial"/>
            </a:endParaRPr>
          </a:p>
        </p:txBody>
      </p:sp>
      <p:sp>
        <p:nvSpPr>
          <p:cNvPr id="120" name="Google Shape;120;p6"/>
          <p:cNvSpPr txBox="1">
            <a:spLocks noGrp="1"/>
          </p:cNvSpPr>
          <p:nvPr>
            <p:ph type="ftr" idx="11"/>
          </p:nvPr>
        </p:nvSpPr>
        <p:spPr>
          <a:xfrm>
            <a:off x="4439285" y="6327734"/>
            <a:ext cx="3313429" cy="307777"/>
          </a:xfrm>
          <a:prstGeom prst="rect">
            <a:avLst/>
          </a:prstGeom>
          <a:noFill/>
          <a:ln>
            <a:noFill/>
          </a:ln>
        </p:spPr>
        <p:txBody>
          <a:bodyPr spcFirstLastPara="1" wrap="square" lIns="0" tIns="0" rIns="0" bIns="0" anchor="t" anchorCtr="0">
            <a:spAutoFit/>
          </a:bodyPr>
          <a:lstStyle/>
          <a:p>
            <a:pPr marL="12700" lvl="0" indent="0" algn="ctr" rtl="0">
              <a:lnSpc>
                <a:spcPct val="100000"/>
              </a:lnSpc>
              <a:spcBef>
                <a:spcPts val="0"/>
              </a:spcBef>
              <a:spcAft>
                <a:spcPts val="0"/>
              </a:spcAft>
              <a:buNone/>
            </a:pPr>
            <a:r>
              <a:rPr lang="it-IT" sz="2000" b="1" dirty="0"/>
              <a:t>Introduction</a:t>
            </a:r>
            <a:endParaRPr sz="1600" b="1" dirty="0"/>
          </a:p>
        </p:txBody>
      </p:sp>
      <p:sp>
        <p:nvSpPr>
          <p:cNvPr id="121" name="Google Shape;121;p6"/>
          <p:cNvSpPr txBox="1">
            <a:spLocks noGrp="1"/>
          </p:cNvSpPr>
          <p:nvPr>
            <p:ph type="sldNum" idx="12"/>
          </p:nvPr>
        </p:nvSpPr>
        <p:spPr>
          <a:xfrm>
            <a:off x="11658600" y="6375110"/>
            <a:ext cx="207009" cy="169277"/>
          </a:xfrm>
          <a:prstGeom prst="rect">
            <a:avLst/>
          </a:prstGeom>
          <a:noFill/>
          <a:ln>
            <a:noFill/>
          </a:ln>
        </p:spPr>
        <p:txBody>
          <a:bodyPr spcFirstLastPara="1" wrap="square" lIns="0" tIns="0" rIns="0" bIns="0" anchor="t" anchorCtr="0">
            <a:spAutoFit/>
          </a:bodyPr>
          <a:lstStyle/>
          <a:p>
            <a:pPr marL="25400" lvl="0" indent="0" algn="l" rtl="0">
              <a:lnSpc>
                <a:spcPct val="100000"/>
              </a:lnSpc>
              <a:spcBef>
                <a:spcPts val="0"/>
              </a:spcBef>
              <a:spcAft>
                <a:spcPts val="0"/>
              </a:spcAft>
              <a:buNone/>
            </a:pPr>
            <a:fld id="{00000000-1234-1234-1234-123412341234}" type="slidenum">
              <a:rPr lang="it-IT" b="1"/>
              <a:t>12</a:t>
            </a:fld>
            <a:endParaRPr b="1" dirty="0"/>
          </a:p>
        </p:txBody>
      </p:sp>
      <p:pic>
        <p:nvPicPr>
          <p:cNvPr id="7" name="image2.jpeg">
            <a:extLst>
              <a:ext uri="{FF2B5EF4-FFF2-40B4-BE49-F238E27FC236}">
                <a16:creationId xmlns:a16="http://schemas.microsoft.com/office/drawing/2014/main" id="{EEB1B762-E475-4253-B395-EC34FED21F62}"/>
              </a:ext>
            </a:extLst>
          </p:cNvPr>
          <p:cNvPicPr>
            <a:picLocks noChangeAspect="1"/>
          </p:cNvPicPr>
          <p:nvPr/>
        </p:nvPicPr>
        <p:blipFill rotWithShape="1">
          <a:blip r:embed="rId3" cstate="print"/>
          <a:srcRect l="27308"/>
          <a:stretch/>
        </p:blipFill>
        <p:spPr bwMode="auto">
          <a:xfrm>
            <a:off x="6521991" y="1537258"/>
            <a:ext cx="5087784" cy="29630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522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654422" y="326189"/>
            <a:ext cx="10775577" cy="677108"/>
          </a:xfrm>
        </p:spPr>
        <p:txBody>
          <a:bodyPr/>
          <a:lstStyle/>
          <a:p>
            <a:r>
              <a:rPr lang="it-IT" sz="2000" u="sng" dirty="0"/>
              <a:t>FIRST JUNCTION ANALYSIS: </a:t>
            </a:r>
            <a:br>
              <a:rPr lang="it-IT" sz="2000" u="sng" dirty="0"/>
            </a:br>
            <a:r>
              <a:rPr lang="it-IT" sz="2000" b="1" dirty="0"/>
              <a:t>Via Prenestina – Largo Irpinia – Via Dignano d’Istra </a:t>
            </a:r>
            <a:r>
              <a:rPr lang="it-IT" sz="2000" b="1" dirty="0">
                <a:solidFill>
                  <a:schemeClr val="lt1"/>
                </a:solidFill>
                <a:latin typeface="Arial"/>
                <a:ea typeface="Arial"/>
                <a:cs typeface="Arial"/>
                <a:sym typeface="Arial"/>
              </a:rPr>
              <a:t>di</a:t>
            </a:r>
            <a:r>
              <a:rPr lang="it-IT" b="1" dirty="0">
                <a:solidFill>
                  <a:schemeClr val="lt1"/>
                </a:solidFill>
                <a:latin typeface="Arial"/>
                <a:ea typeface="Arial"/>
                <a:cs typeface="Arial"/>
                <a:sym typeface="Arial"/>
              </a:rPr>
              <a:t> Val Chisone</a:t>
            </a:r>
            <a:r>
              <a:rPr lang="it-IT" dirty="0"/>
              <a:t> </a:t>
            </a:r>
          </a:p>
        </p:txBody>
      </p:sp>
      <p:sp>
        <p:nvSpPr>
          <p:cNvPr id="6" name="CasellaDiTesto 5">
            <a:extLst>
              <a:ext uri="{FF2B5EF4-FFF2-40B4-BE49-F238E27FC236}">
                <a16:creationId xmlns:a16="http://schemas.microsoft.com/office/drawing/2014/main" id="{5F4C1214-D11C-4DBA-B153-B31EDD8CB579}"/>
              </a:ext>
            </a:extLst>
          </p:cNvPr>
          <p:cNvSpPr txBox="1"/>
          <p:nvPr/>
        </p:nvSpPr>
        <p:spPr>
          <a:xfrm>
            <a:off x="654422" y="1439108"/>
            <a:ext cx="6177627" cy="3323987"/>
          </a:xfrm>
          <a:prstGeom prst="rect">
            <a:avLst/>
          </a:prstGeom>
          <a:noFill/>
        </p:spPr>
        <p:txBody>
          <a:bodyPr wrap="square" rtlCol="0">
            <a:spAutoFit/>
          </a:bodyPr>
          <a:lstStyle/>
          <a:p>
            <a:pPr marL="285750" indent="-285750">
              <a:buFont typeface="Arial" panose="020B0604020202020204" pitchFamily="34" charset="0"/>
              <a:buChar char="•"/>
            </a:pPr>
            <a:r>
              <a:rPr lang="it-IT" sz="1600" dirty="0"/>
              <a:t>A fourway intersection;</a:t>
            </a:r>
          </a:p>
          <a:p>
            <a:pPr marL="285750" indent="-285750">
              <a:buFont typeface="Arial" panose="020B0604020202020204" pitchFamily="34" charset="0"/>
              <a:buChar char="•"/>
            </a:pPr>
            <a:r>
              <a:rPr lang="it-IT" sz="1600" dirty="0"/>
              <a:t>EB – WB : Via Prenestina</a:t>
            </a:r>
          </a:p>
          <a:p>
            <a:pPr marL="285750" indent="-285750">
              <a:buFont typeface="Arial" panose="020B0604020202020204" pitchFamily="34" charset="0"/>
              <a:buChar char="•"/>
            </a:pPr>
            <a:r>
              <a:rPr lang="it-IT" sz="1600" dirty="0"/>
              <a:t>NB: Largo Irpinia</a:t>
            </a:r>
          </a:p>
          <a:p>
            <a:pPr marL="285750" indent="-285750">
              <a:buFont typeface="Arial" panose="020B0604020202020204" pitchFamily="34" charset="0"/>
              <a:buChar char="•"/>
            </a:pPr>
            <a:r>
              <a:rPr lang="it-IT" sz="1600" dirty="0"/>
              <a:t>Via Dignano d’Istra is a oneway road and only recieves flow. So no vehicles are southbound. </a:t>
            </a:r>
          </a:p>
          <a:p>
            <a:endParaRPr lang="it-IT" sz="1600" dirty="0"/>
          </a:p>
          <a:p>
            <a:pPr marL="285750" indent="-285750">
              <a:buFont typeface="Arial" panose="020B0604020202020204" pitchFamily="34" charset="0"/>
              <a:buChar char="•"/>
            </a:pPr>
            <a:r>
              <a:rPr lang="it-IT" sz="1600" dirty="0"/>
              <a:t>A tramway line runs along the middle of Via Prenestina but has no inteference on the vehicular traffic.</a:t>
            </a:r>
          </a:p>
          <a:p>
            <a:pPr marL="285750" indent="-285750">
              <a:buFont typeface="Arial" panose="020B0604020202020204" pitchFamily="34" charset="0"/>
              <a:buChar char="•"/>
            </a:pPr>
            <a:r>
              <a:rPr lang="it-IT" sz="1600" dirty="0"/>
              <a:t>Bus stops are present near the intersection, but are deemed to cause no blockage.</a:t>
            </a:r>
          </a:p>
          <a:p>
            <a:endParaRPr lang="it-IT" sz="1600" u="sng" dirty="0"/>
          </a:p>
          <a:p>
            <a:r>
              <a:rPr lang="it-IT" sz="1600" u="sng" dirty="0"/>
              <a:t>GEOMETRY OF THE ROADS:</a:t>
            </a:r>
          </a:p>
          <a:p>
            <a:pPr marL="285750" indent="-285750">
              <a:buFont typeface="Arial" panose="020B0604020202020204" pitchFamily="34" charset="0"/>
              <a:buChar char="•"/>
            </a:pPr>
            <a:endParaRPr lang="it-IT" dirty="0"/>
          </a:p>
        </p:txBody>
      </p:sp>
      <p:graphicFrame>
        <p:nvGraphicFramePr>
          <p:cNvPr id="3" name="Table 2">
            <a:extLst>
              <a:ext uri="{FF2B5EF4-FFF2-40B4-BE49-F238E27FC236}">
                <a16:creationId xmlns:a16="http://schemas.microsoft.com/office/drawing/2014/main" id="{C6FA878D-374D-4F8B-8B52-3D5EB23D0F72}"/>
              </a:ext>
            </a:extLst>
          </p:cNvPr>
          <p:cNvGraphicFramePr>
            <a:graphicFrameLocks noGrp="1"/>
          </p:cNvGraphicFramePr>
          <p:nvPr>
            <p:extLst>
              <p:ext uri="{D42A27DB-BD31-4B8C-83A1-F6EECF244321}">
                <p14:modId xmlns:p14="http://schemas.microsoft.com/office/powerpoint/2010/main" val="2657223514"/>
              </p:ext>
            </p:extLst>
          </p:nvPr>
        </p:nvGraphicFramePr>
        <p:xfrm>
          <a:off x="747945" y="4609664"/>
          <a:ext cx="4255459" cy="1178560"/>
        </p:xfrm>
        <a:graphic>
          <a:graphicData uri="http://schemas.openxmlformats.org/drawingml/2006/table">
            <a:tbl>
              <a:tblPr/>
              <a:tblGrid>
                <a:gridCol w="822960">
                  <a:extLst>
                    <a:ext uri="{9D8B030D-6E8A-4147-A177-3AD203B41FA5}">
                      <a16:colId xmlns:a16="http://schemas.microsoft.com/office/drawing/2014/main" val="2243291265"/>
                    </a:ext>
                  </a:extLst>
                </a:gridCol>
                <a:gridCol w="978548">
                  <a:extLst>
                    <a:ext uri="{9D8B030D-6E8A-4147-A177-3AD203B41FA5}">
                      <a16:colId xmlns:a16="http://schemas.microsoft.com/office/drawing/2014/main" val="815547704"/>
                    </a:ext>
                  </a:extLst>
                </a:gridCol>
                <a:gridCol w="1324947">
                  <a:extLst>
                    <a:ext uri="{9D8B030D-6E8A-4147-A177-3AD203B41FA5}">
                      <a16:colId xmlns:a16="http://schemas.microsoft.com/office/drawing/2014/main" val="3667905126"/>
                    </a:ext>
                  </a:extLst>
                </a:gridCol>
                <a:gridCol w="1129004">
                  <a:extLst>
                    <a:ext uri="{9D8B030D-6E8A-4147-A177-3AD203B41FA5}">
                      <a16:colId xmlns:a16="http://schemas.microsoft.com/office/drawing/2014/main" val="269624990"/>
                    </a:ext>
                  </a:extLst>
                </a:gridCol>
              </a:tblGrid>
              <a:tr h="0">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DIRECTION</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STREET NAME</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NUMBER OF LANES</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LANE WIDTH (m)</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554491634"/>
                  </a:ext>
                </a:extLst>
              </a:tr>
              <a:tr h="0">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EB</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Via </a:t>
                      </a:r>
                      <a:r>
                        <a:rPr lang="en-NZ" sz="1100" b="0" i="0" u="none" strike="noStrike" dirty="0" err="1">
                          <a:solidFill>
                            <a:srgbClr val="C00000"/>
                          </a:solidFill>
                          <a:effectLst/>
                          <a:latin typeface="Calibri" panose="020F0502020204030204" pitchFamily="34" charset="0"/>
                        </a:rPr>
                        <a:t>Prenestina</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2</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3.5</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58481326"/>
                  </a:ext>
                </a:extLst>
              </a:tr>
              <a:tr h="0">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WB</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Via Prenestina</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2</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3.5</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94810276"/>
                  </a:ext>
                </a:extLst>
              </a:tr>
              <a:tr h="0">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NB</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Largo </a:t>
                      </a:r>
                      <a:r>
                        <a:rPr lang="en-NZ" sz="1100" b="0" i="0" u="none" strike="noStrike" dirty="0" err="1">
                          <a:solidFill>
                            <a:srgbClr val="C00000"/>
                          </a:solidFill>
                          <a:effectLst/>
                          <a:latin typeface="Calibri" panose="020F0502020204030204" pitchFamily="34" charset="0"/>
                        </a:rPr>
                        <a:t>Irpinia</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3</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3</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848513757"/>
                  </a:ext>
                </a:extLst>
              </a:tr>
            </a:tbl>
          </a:graphicData>
        </a:graphic>
      </p:graphicFrame>
      <p:sp>
        <p:nvSpPr>
          <p:cNvPr id="9" name="CasellaDiTesto 2">
            <a:extLst>
              <a:ext uri="{FF2B5EF4-FFF2-40B4-BE49-F238E27FC236}">
                <a16:creationId xmlns:a16="http://schemas.microsoft.com/office/drawing/2014/main" id="{BB763951-4423-4D5F-BA4F-C09B3D4251FA}"/>
              </a:ext>
            </a:extLst>
          </p:cNvPr>
          <p:cNvSpPr txBox="1"/>
          <p:nvPr/>
        </p:nvSpPr>
        <p:spPr>
          <a:xfrm>
            <a:off x="577690" y="1069776"/>
            <a:ext cx="5625886" cy="369332"/>
          </a:xfrm>
          <a:prstGeom prst="rect">
            <a:avLst/>
          </a:prstGeom>
          <a:noFill/>
        </p:spPr>
        <p:txBody>
          <a:bodyPr wrap="square" rtlCol="0">
            <a:spAutoFit/>
          </a:bodyPr>
          <a:lstStyle/>
          <a:p>
            <a:r>
              <a:rPr lang="it-IT" dirty="0">
                <a:solidFill>
                  <a:schemeClr val="accent2">
                    <a:lumMod val="75000"/>
                  </a:schemeClr>
                </a:solidFill>
                <a:latin typeface="+mj-lt"/>
              </a:rPr>
              <a:t>INTERSECTION DESCRIPTION:</a:t>
            </a:r>
          </a:p>
        </p:txBody>
      </p:sp>
      <p:pic>
        <p:nvPicPr>
          <p:cNvPr id="7" name="Picture 4">
            <a:extLst>
              <a:ext uri="{FF2B5EF4-FFF2-40B4-BE49-F238E27FC236}">
                <a16:creationId xmlns:a16="http://schemas.microsoft.com/office/drawing/2014/main" id="{009F290D-5B12-4173-A60A-787983B0E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1" y="1069776"/>
            <a:ext cx="4374777" cy="32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8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648462" y="326189"/>
            <a:ext cx="10781537" cy="615553"/>
          </a:xfrm>
        </p:spPr>
        <p:txBody>
          <a:bodyPr/>
          <a:lstStyle/>
          <a:p>
            <a:r>
              <a:rPr lang="it-IT" sz="2000" u="sng" dirty="0"/>
              <a:t>FIRST JUNCTION ANALYSIS: </a:t>
            </a:r>
            <a:br>
              <a:rPr lang="it-IT" sz="2000" u="sng" dirty="0"/>
            </a:br>
            <a:r>
              <a:rPr lang="it-IT" sz="2000" b="1" dirty="0"/>
              <a:t>Via Prenestina – Largo Irpinia – Via Dignano d’Istra </a:t>
            </a:r>
            <a:r>
              <a:rPr lang="it-IT" sz="2000" b="1" dirty="0">
                <a:solidFill>
                  <a:schemeClr val="lt1"/>
                </a:solidFill>
                <a:latin typeface="Arial"/>
                <a:ea typeface="Arial"/>
                <a:cs typeface="Arial"/>
                <a:sym typeface="Arial"/>
              </a:rPr>
              <a:t>di</a:t>
            </a:r>
            <a:endParaRPr lang="it-IT" sz="2000" dirty="0"/>
          </a:p>
        </p:txBody>
      </p:sp>
      <p:sp>
        <p:nvSpPr>
          <p:cNvPr id="3" name="CasellaDiTesto 2">
            <a:extLst>
              <a:ext uri="{FF2B5EF4-FFF2-40B4-BE49-F238E27FC236}">
                <a16:creationId xmlns:a16="http://schemas.microsoft.com/office/drawing/2014/main" id="{52EDA711-6443-4489-89C1-80445A36EE58}"/>
              </a:ext>
            </a:extLst>
          </p:cNvPr>
          <p:cNvSpPr txBox="1"/>
          <p:nvPr/>
        </p:nvSpPr>
        <p:spPr>
          <a:xfrm>
            <a:off x="648462" y="1345046"/>
            <a:ext cx="6054090" cy="369332"/>
          </a:xfrm>
          <a:prstGeom prst="rect">
            <a:avLst/>
          </a:prstGeom>
          <a:noFill/>
        </p:spPr>
        <p:txBody>
          <a:bodyPr wrap="square" rtlCol="0">
            <a:spAutoFit/>
          </a:bodyPr>
          <a:lstStyle/>
          <a:p>
            <a:r>
              <a:rPr lang="it-IT" dirty="0">
                <a:solidFill>
                  <a:schemeClr val="accent2">
                    <a:lumMod val="75000"/>
                  </a:schemeClr>
                </a:solidFill>
                <a:latin typeface="+mj-lt"/>
              </a:rPr>
              <a:t>SIGNAL PHASE DIAGRAM AND SIGNAL TIMINGS:</a:t>
            </a:r>
          </a:p>
        </p:txBody>
      </p:sp>
      <p:graphicFrame>
        <p:nvGraphicFramePr>
          <p:cNvPr id="13" name="Tabella 12">
            <a:extLst>
              <a:ext uri="{FF2B5EF4-FFF2-40B4-BE49-F238E27FC236}">
                <a16:creationId xmlns:a16="http://schemas.microsoft.com/office/drawing/2014/main" id="{3B81D9F3-4DBA-4E74-8F73-88D3373FE7E6}"/>
              </a:ext>
            </a:extLst>
          </p:cNvPr>
          <p:cNvGraphicFramePr>
            <a:graphicFrameLocks noGrp="1"/>
          </p:cNvGraphicFramePr>
          <p:nvPr>
            <p:extLst>
              <p:ext uri="{D42A27DB-BD31-4B8C-83A1-F6EECF244321}">
                <p14:modId xmlns:p14="http://schemas.microsoft.com/office/powerpoint/2010/main" val="2008798874"/>
              </p:ext>
            </p:extLst>
          </p:nvPr>
        </p:nvGraphicFramePr>
        <p:xfrm>
          <a:off x="8796528" y="2258389"/>
          <a:ext cx="2935223" cy="2185415"/>
        </p:xfrm>
        <a:graphic>
          <a:graphicData uri="http://schemas.openxmlformats.org/drawingml/2006/table">
            <a:tbl>
              <a:tblPr>
                <a:tableStyleId>{5C22544A-7EE6-4342-B048-85BDC9FD1C3A}</a:tableStyleId>
              </a:tblPr>
              <a:tblGrid>
                <a:gridCol w="830739">
                  <a:extLst>
                    <a:ext uri="{9D8B030D-6E8A-4147-A177-3AD203B41FA5}">
                      <a16:colId xmlns:a16="http://schemas.microsoft.com/office/drawing/2014/main" val="503371455"/>
                    </a:ext>
                  </a:extLst>
                </a:gridCol>
                <a:gridCol w="640587">
                  <a:extLst>
                    <a:ext uri="{9D8B030D-6E8A-4147-A177-3AD203B41FA5}">
                      <a16:colId xmlns:a16="http://schemas.microsoft.com/office/drawing/2014/main" val="2845534941"/>
                    </a:ext>
                  </a:extLst>
                </a:gridCol>
                <a:gridCol w="730090">
                  <a:extLst>
                    <a:ext uri="{9D8B030D-6E8A-4147-A177-3AD203B41FA5}">
                      <a16:colId xmlns:a16="http://schemas.microsoft.com/office/drawing/2014/main" val="1443565928"/>
                    </a:ext>
                  </a:extLst>
                </a:gridCol>
                <a:gridCol w="733807">
                  <a:extLst>
                    <a:ext uri="{9D8B030D-6E8A-4147-A177-3AD203B41FA5}">
                      <a16:colId xmlns:a16="http://schemas.microsoft.com/office/drawing/2014/main" val="2882404662"/>
                    </a:ext>
                  </a:extLst>
                </a:gridCol>
              </a:tblGrid>
              <a:tr h="558212">
                <a:tc>
                  <a:txBody>
                    <a:bodyPr/>
                    <a:lstStyle/>
                    <a:p>
                      <a:pPr algn="ctr">
                        <a:lnSpc>
                          <a:spcPct val="107000"/>
                        </a:lnSpc>
                        <a:spcAft>
                          <a:spcPts val="800"/>
                        </a:spcAft>
                      </a:pPr>
                      <a:r>
                        <a:rPr lang="it-IT" sz="1600" dirty="0">
                          <a:effectLst/>
                        </a:rPr>
                        <a:t>PHASE</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600" dirty="0">
                          <a:effectLst/>
                        </a:rPr>
                        <a:t>G (s)</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lnSpc>
                          <a:spcPct val="107000"/>
                        </a:lnSpc>
                        <a:spcAft>
                          <a:spcPts val="800"/>
                        </a:spcAft>
                      </a:pPr>
                      <a:r>
                        <a:rPr lang="it-IT" sz="1600" dirty="0">
                          <a:effectLst/>
                        </a:rPr>
                        <a:t>Y (s)</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7000"/>
                        </a:lnSpc>
                        <a:spcAft>
                          <a:spcPts val="800"/>
                        </a:spcAft>
                      </a:pPr>
                      <a:r>
                        <a:rPr lang="it-IT" sz="1600" dirty="0">
                          <a:effectLst/>
                        </a:rPr>
                        <a:t>R (s)</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64896898"/>
                  </a:ext>
                </a:extLst>
              </a:tr>
              <a:tr h="542401">
                <a:tc>
                  <a:txBody>
                    <a:bodyPr/>
                    <a:lstStyle/>
                    <a:p>
                      <a:pPr algn="ctr">
                        <a:lnSpc>
                          <a:spcPct val="107000"/>
                        </a:lnSpc>
                        <a:spcAft>
                          <a:spcPts val="800"/>
                        </a:spcAft>
                      </a:pPr>
                      <a:r>
                        <a:rPr lang="it-IT" sz="1600" dirty="0">
                          <a:effectLst/>
                        </a:rPr>
                        <a:t>1</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76</a:t>
                      </a: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600" dirty="0">
                          <a:effectLst/>
                        </a:rPr>
                        <a:t>4</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600" dirty="0">
                          <a:effectLst/>
                        </a:rPr>
                        <a:t>52</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3496369"/>
                  </a:ext>
                </a:extLst>
              </a:tr>
              <a:tr h="542401">
                <a:tc>
                  <a:txBody>
                    <a:bodyPr/>
                    <a:lstStyle/>
                    <a:p>
                      <a:pPr algn="ctr">
                        <a:lnSpc>
                          <a:spcPct val="107000"/>
                        </a:lnSpc>
                        <a:spcAft>
                          <a:spcPts val="800"/>
                        </a:spcAft>
                      </a:pPr>
                      <a:r>
                        <a:rPr lang="it-IT" sz="1600" dirty="0">
                          <a:effectLst/>
                        </a:rPr>
                        <a:t>2</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600" dirty="0">
                          <a:effectLst/>
                        </a:rPr>
                        <a:t>44</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600" dirty="0">
                          <a:effectLst/>
                        </a:rPr>
                        <a:t>4</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600" dirty="0">
                          <a:effectLst/>
                        </a:rPr>
                        <a:t>84</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260827"/>
                  </a:ext>
                </a:extLst>
              </a:tr>
              <a:tr h="542401">
                <a:tc gridSpan="4">
                  <a:txBody>
                    <a:bodyPr/>
                    <a:lstStyle/>
                    <a:p>
                      <a:pPr algn="ctr">
                        <a:lnSpc>
                          <a:spcPct val="107000"/>
                        </a:lnSpc>
                        <a:spcAft>
                          <a:spcPts val="800"/>
                        </a:spcAft>
                      </a:pPr>
                      <a:r>
                        <a:rPr lang="it-IT" sz="1600" dirty="0">
                          <a:effectLst/>
                        </a:rPr>
                        <a:t>C= 132</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956908511"/>
                  </a:ext>
                </a:extLst>
              </a:tr>
            </a:tbl>
          </a:graphicData>
        </a:graphic>
      </p:graphicFrame>
      <p:pic>
        <p:nvPicPr>
          <p:cNvPr id="5" name="Picture 4">
            <a:extLst>
              <a:ext uri="{FF2B5EF4-FFF2-40B4-BE49-F238E27FC236}">
                <a16:creationId xmlns:a16="http://schemas.microsoft.com/office/drawing/2014/main" id="{DAF4CFCD-A44E-4936-8894-443BB6DD3755}"/>
              </a:ext>
            </a:extLst>
          </p:cNvPr>
          <p:cNvPicPr>
            <a:picLocks noChangeAspect="1"/>
          </p:cNvPicPr>
          <p:nvPr/>
        </p:nvPicPr>
        <p:blipFill>
          <a:blip r:embed="rId2"/>
          <a:stretch>
            <a:fillRect/>
          </a:stretch>
        </p:blipFill>
        <p:spPr>
          <a:xfrm>
            <a:off x="648462" y="1908618"/>
            <a:ext cx="7658100" cy="2867025"/>
          </a:xfrm>
          <a:prstGeom prst="rect">
            <a:avLst/>
          </a:prstGeom>
        </p:spPr>
      </p:pic>
      <p:sp>
        <p:nvSpPr>
          <p:cNvPr id="10" name="TextBox 9">
            <a:extLst>
              <a:ext uri="{FF2B5EF4-FFF2-40B4-BE49-F238E27FC236}">
                <a16:creationId xmlns:a16="http://schemas.microsoft.com/office/drawing/2014/main" id="{0F3AA50E-0D58-4F87-96E6-DC510EF57D35}"/>
              </a:ext>
            </a:extLst>
          </p:cNvPr>
          <p:cNvSpPr txBox="1"/>
          <p:nvPr/>
        </p:nvSpPr>
        <p:spPr>
          <a:xfrm>
            <a:off x="648462" y="4969883"/>
            <a:ext cx="11178776" cy="923330"/>
          </a:xfrm>
          <a:prstGeom prst="rect">
            <a:avLst/>
          </a:prstGeom>
          <a:noFill/>
        </p:spPr>
        <p:txBody>
          <a:bodyPr wrap="square" rtlCol="0">
            <a:spAutoFit/>
          </a:bodyPr>
          <a:lstStyle/>
          <a:p>
            <a:r>
              <a:rPr lang="en-NZ" sz="1800" b="0" i="0" u="none" strike="noStrike" dirty="0">
                <a:solidFill>
                  <a:srgbClr val="000000"/>
                </a:solidFill>
                <a:effectLst/>
                <a:latin typeface="Calibri" panose="020F0502020204030204" pitchFamily="34" charset="0"/>
              </a:rPr>
              <a:t>Supplemental worksheets for pedestrian &amp; bicycle effects on permitted right turns</a:t>
            </a:r>
            <a:r>
              <a:rPr lang="en-NZ" dirty="0">
                <a:solidFill>
                  <a:srgbClr val="000000"/>
                </a:solidFill>
                <a:latin typeface="Calibri" panose="020F0502020204030204" pitchFamily="34" charset="0"/>
              </a:rPr>
              <a:t> were needed, for both the WB</a:t>
            </a:r>
          </a:p>
          <a:p>
            <a:r>
              <a:rPr lang="en-NZ" sz="1800" b="0" i="0" u="none" strike="noStrike" dirty="0">
                <a:solidFill>
                  <a:srgbClr val="000000"/>
                </a:solidFill>
                <a:effectLst/>
                <a:latin typeface="Calibri" panose="020F0502020204030204" pitchFamily="34" charset="0"/>
              </a:rPr>
              <a:t>right turn and for the NB right turn</a:t>
            </a:r>
            <a:endParaRPr lang="en-NZ" dirty="0">
              <a:effectLst/>
            </a:endParaRPr>
          </a:p>
          <a:p>
            <a:r>
              <a:rPr lang="en-GB" dirty="0"/>
              <a:t> </a:t>
            </a:r>
          </a:p>
        </p:txBody>
      </p:sp>
    </p:spTree>
    <p:extLst>
      <p:ext uri="{BB962C8B-B14F-4D97-AF65-F5344CB8AC3E}">
        <p14:creationId xmlns:p14="http://schemas.microsoft.com/office/powerpoint/2010/main" val="3113509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1212111" y="415151"/>
            <a:ext cx="10353333" cy="615553"/>
          </a:xfrm>
        </p:spPr>
        <p:txBody>
          <a:bodyPr/>
          <a:lstStyle/>
          <a:p>
            <a:r>
              <a:rPr lang="it-IT" sz="2000" u="sng" dirty="0"/>
              <a:t>FIRST JUNCTION ANALYSIS: </a:t>
            </a:r>
            <a:br>
              <a:rPr lang="it-IT" sz="2000" u="sng" dirty="0"/>
            </a:br>
            <a:r>
              <a:rPr lang="it-IT" sz="2000" b="1" dirty="0"/>
              <a:t>Via Prenestina – Largo Irpinia – Via Dignano d’Istra </a:t>
            </a:r>
            <a:r>
              <a:rPr lang="it-IT" sz="2000" b="1" dirty="0">
                <a:solidFill>
                  <a:schemeClr val="lt1"/>
                </a:solidFill>
                <a:latin typeface="Arial"/>
                <a:ea typeface="Arial"/>
                <a:cs typeface="Arial"/>
                <a:sym typeface="Arial"/>
              </a:rPr>
              <a:t>Via di Val Chisone</a:t>
            </a:r>
            <a:r>
              <a:rPr lang="it-IT" sz="2000" dirty="0"/>
              <a:t> </a:t>
            </a:r>
          </a:p>
        </p:txBody>
      </p:sp>
      <p:sp>
        <p:nvSpPr>
          <p:cNvPr id="3" name="CasellaDiTesto 2">
            <a:extLst>
              <a:ext uri="{FF2B5EF4-FFF2-40B4-BE49-F238E27FC236}">
                <a16:creationId xmlns:a16="http://schemas.microsoft.com/office/drawing/2014/main" id="{52EDA711-6443-4489-89C1-80445A36EE58}"/>
              </a:ext>
            </a:extLst>
          </p:cNvPr>
          <p:cNvSpPr txBox="1"/>
          <p:nvPr/>
        </p:nvSpPr>
        <p:spPr>
          <a:xfrm>
            <a:off x="1212111" y="1165786"/>
            <a:ext cx="6600042" cy="369332"/>
          </a:xfrm>
          <a:prstGeom prst="rect">
            <a:avLst/>
          </a:prstGeom>
          <a:noFill/>
        </p:spPr>
        <p:txBody>
          <a:bodyPr wrap="square" rtlCol="0">
            <a:spAutoFit/>
          </a:bodyPr>
          <a:lstStyle/>
          <a:p>
            <a:r>
              <a:rPr lang="it-IT" b="1" dirty="0">
                <a:solidFill>
                  <a:schemeClr val="accent2">
                    <a:lumMod val="75000"/>
                  </a:schemeClr>
                </a:solidFill>
                <a:latin typeface="+mj-lt"/>
              </a:rPr>
              <a:t>VOLUME ADJUSTMENT AND SATURATION FLOW RATE:</a:t>
            </a:r>
          </a:p>
        </p:txBody>
      </p:sp>
      <p:sp>
        <p:nvSpPr>
          <p:cNvPr id="11" name="Rectangle 1">
            <a:extLst>
              <a:ext uri="{FF2B5EF4-FFF2-40B4-BE49-F238E27FC236}">
                <a16:creationId xmlns:a16="http://schemas.microsoft.com/office/drawing/2014/main" id="{4B445EBD-D690-4241-891F-1ACF77D5E535}"/>
              </a:ext>
            </a:extLst>
          </p:cNvPr>
          <p:cNvSpPr>
            <a:spLocks noChangeArrowheads="1"/>
          </p:cNvSpPr>
          <p:nvPr/>
        </p:nvSpPr>
        <p:spPr bwMode="auto">
          <a:xfrm>
            <a:off x="1077301" y="19215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4" name="CasellaDiTesto 3">
            <a:extLst>
              <a:ext uri="{FF2B5EF4-FFF2-40B4-BE49-F238E27FC236}">
                <a16:creationId xmlns:a16="http://schemas.microsoft.com/office/drawing/2014/main" id="{07792CCE-7E83-42FD-BD3D-B2442DCFA273}"/>
              </a:ext>
            </a:extLst>
          </p:cNvPr>
          <p:cNvSpPr txBox="1"/>
          <p:nvPr/>
        </p:nvSpPr>
        <p:spPr>
          <a:xfrm>
            <a:off x="1212111" y="1617283"/>
            <a:ext cx="6368902" cy="923330"/>
          </a:xfrm>
          <a:prstGeom prst="rect">
            <a:avLst/>
          </a:prstGeom>
          <a:noFill/>
        </p:spPr>
        <p:txBody>
          <a:bodyPr wrap="square" rtlCol="0">
            <a:spAutoFit/>
          </a:bodyPr>
          <a:lstStyle/>
          <a:p>
            <a:pPr marL="285750" indent="-285750">
              <a:buFont typeface="Arial" panose="020B0604020202020204" pitchFamily="34" charset="0"/>
              <a:buChar char="•"/>
            </a:pPr>
            <a:r>
              <a:rPr lang="it-IT" dirty="0"/>
              <a:t>Analysis Period: Interval (18:00 – 19:00 )</a:t>
            </a:r>
          </a:p>
          <a:p>
            <a:pPr marL="285750" indent="-285750">
              <a:buFont typeface="Arial" panose="020B0604020202020204" pitchFamily="34" charset="0"/>
              <a:buChar char="•"/>
            </a:pPr>
            <a:endParaRPr lang="it-IT" dirty="0"/>
          </a:p>
          <a:p>
            <a:r>
              <a:rPr lang="it-IT" sz="1600" dirty="0"/>
              <a:t>	</a:t>
            </a:r>
            <a:r>
              <a:rPr lang="it-IT" sz="1600" u="sng" dirty="0"/>
              <a:t>TRAFFIC FLOW DATA</a:t>
            </a:r>
          </a:p>
        </p:txBody>
      </p:sp>
      <p:sp>
        <p:nvSpPr>
          <p:cNvPr id="10" name="CasellaDiTesto 9">
            <a:extLst>
              <a:ext uri="{FF2B5EF4-FFF2-40B4-BE49-F238E27FC236}">
                <a16:creationId xmlns:a16="http://schemas.microsoft.com/office/drawing/2014/main" id="{DE0BC3D4-59FA-4867-B28E-20B484A799EF}"/>
              </a:ext>
            </a:extLst>
          </p:cNvPr>
          <p:cNvSpPr txBox="1"/>
          <p:nvPr/>
        </p:nvSpPr>
        <p:spPr>
          <a:xfrm>
            <a:off x="7349600" y="2175310"/>
            <a:ext cx="5209953" cy="338554"/>
          </a:xfrm>
          <a:prstGeom prst="rect">
            <a:avLst/>
          </a:prstGeom>
          <a:noFill/>
        </p:spPr>
        <p:txBody>
          <a:bodyPr wrap="square" rtlCol="0">
            <a:spAutoFit/>
          </a:bodyPr>
          <a:lstStyle/>
          <a:p>
            <a:r>
              <a:rPr lang="it-IT" sz="1600" u="sng" dirty="0"/>
              <a:t>SATURATION FLOW RATE`</a:t>
            </a:r>
          </a:p>
        </p:txBody>
      </p:sp>
      <p:sp>
        <p:nvSpPr>
          <p:cNvPr id="25" name="CasellaDiTesto 24">
            <a:extLst>
              <a:ext uri="{FF2B5EF4-FFF2-40B4-BE49-F238E27FC236}">
                <a16:creationId xmlns:a16="http://schemas.microsoft.com/office/drawing/2014/main" id="{9A96C390-98E0-4593-A0A7-F92B3924F85C}"/>
              </a:ext>
            </a:extLst>
          </p:cNvPr>
          <p:cNvSpPr txBox="1"/>
          <p:nvPr/>
        </p:nvSpPr>
        <p:spPr>
          <a:xfrm>
            <a:off x="1212111" y="4851900"/>
            <a:ext cx="9992219" cy="2010807"/>
          </a:xfrm>
          <a:prstGeom prst="rect">
            <a:avLst/>
          </a:prstGeom>
          <a:noFill/>
        </p:spPr>
        <p:txBody>
          <a:bodyPr wrap="square" rtlCol="0">
            <a:spAutoFit/>
          </a:bodyPr>
          <a:lstStyle/>
          <a:p>
            <a:pPr marL="285750" indent="-285750" rtl="0">
              <a:spcBef>
                <a:spcPts val="0"/>
              </a:spcBef>
              <a:spcAft>
                <a:spcPts val="1000"/>
              </a:spcAft>
              <a:buFont typeface="Arial" panose="020B0604020202020204" pitchFamily="34" charset="0"/>
              <a:buChar char="•"/>
            </a:pPr>
            <a:r>
              <a:rPr lang="en-US" dirty="0">
                <a:solidFill>
                  <a:srgbClr val="000000"/>
                </a:solidFill>
                <a:latin typeface="Calibri" panose="020F0502020204030204" pitchFamily="34" charset="0"/>
              </a:rPr>
              <a:t>The main road Via </a:t>
            </a:r>
            <a:r>
              <a:rPr lang="en-US" dirty="0" err="1">
                <a:solidFill>
                  <a:srgbClr val="000000"/>
                </a:solidFill>
                <a:latin typeface="Calibri" panose="020F0502020204030204" pitchFamily="34" charset="0"/>
              </a:rPr>
              <a:t>Prenestina</a:t>
            </a:r>
            <a:r>
              <a:rPr lang="en-US" dirty="0">
                <a:solidFill>
                  <a:srgbClr val="000000"/>
                </a:solidFill>
                <a:latin typeface="Calibri" panose="020F0502020204030204" pitchFamily="34" charset="0"/>
              </a:rPr>
              <a:t> has the highest traffic volume especially from the EB approach</a:t>
            </a:r>
            <a:r>
              <a:rPr lang="en-US" sz="1800" b="0" i="0" u="none" strike="noStrike" dirty="0">
                <a:solidFill>
                  <a:srgbClr val="000000"/>
                </a:solidFill>
                <a:effectLst/>
                <a:latin typeface="Calibri" panose="020F0502020204030204" pitchFamily="34" charset="0"/>
              </a:rPr>
              <a:t>. While the lowest </a:t>
            </a:r>
            <a:r>
              <a:rPr lang="en-US" dirty="0">
                <a:solidFill>
                  <a:srgbClr val="000000"/>
                </a:solidFill>
                <a:latin typeface="Calibri" panose="020F0502020204030204" pitchFamily="34" charset="0"/>
              </a:rPr>
              <a:t>belongs to the NB approach. </a:t>
            </a:r>
            <a:r>
              <a:rPr lang="en-US" sz="1800" b="0" i="0" u="none" strike="noStrike" dirty="0">
                <a:solidFill>
                  <a:srgbClr val="000000"/>
                </a:solidFill>
                <a:effectLst/>
                <a:latin typeface="Calibri" panose="020F0502020204030204" pitchFamily="34" charset="0"/>
              </a:rPr>
              <a:t> </a:t>
            </a:r>
          </a:p>
          <a:p>
            <a:pPr marL="285750" indent="-285750" rtl="0">
              <a:spcBef>
                <a:spcPts val="0"/>
              </a:spcBef>
              <a:spcAft>
                <a:spcPts val="1000"/>
              </a:spcAft>
              <a:buFont typeface="Arial" panose="020B0604020202020204" pitchFamily="34" charset="0"/>
              <a:buChar char="•"/>
            </a:pPr>
            <a:r>
              <a:rPr lang="en-US" dirty="0">
                <a:solidFill>
                  <a:srgbClr val="000000"/>
                </a:solidFill>
                <a:latin typeface="Calibri" panose="020F0502020204030204" pitchFamily="34" charset="0"/>
              </a:rPr>
              <a:t>Even though WB has the highest traffic flow it has the lowest adjusted saturation flow rate. In fact, the highest and lowest amounts are flipped from the traffic flow data.</a:t>
            </a:r>
            <a:endParaRPr lang="en-US" b="0" dirty="0">
              <a:effectLst/>
            </a:endParaRPr>
          </a:p>
          <a:p>
            <a:br>
              <a:rPr lang="en-US" dirty="0"/>
            </a:br>
            <a:endParaRPr lang="it-IT" dirty="0"/>
          </a:p>
        </p:txBody>
      </p:sp>
      <p:graphicFrame>
        <p:nvGraphicFramePr>
          <p:cNvPr id="9" name="Table 8">
            <a:extLst>
              <a:ext uri="{FF2B5EF4-FFF2-40B4-BE49-F238E27FC236}">
                <a16:creationId xmlns:a16="http://schemas.microsoft.com/office/drawing/2014/main" id="{6ACA1E90-53A1-481A-8BE4-3DA9504DFFC7}"/>
              </a:ext>
            </a:extLst>
          </p:cNvPr>
          <p:cNvGraphicFramePr>
            <a:graphicFrameLocks noGrp="1"/>
          </p:cNvGraphicFramePr>
          <p:nvPr>
            <p:extLst>
              <p:ext uri="{D42A27DB-BD31-4B8C-83A1-F6EECF244321}">
                <p14:modId xmlns:p14="http://schemas.microsoft.com/office/powerpoint/2010/main" val="974031909"/>
              </p:ext>
            </p:extLst>
          </p:nvPr>
        </p:nvGraphicFramePr>
        <p:xfrm>
          <a:off x="1732285" y="2672136"/>
          <a:ext cx="3063652" cy="2015084"/>
        </p:xfrm>
        <a:graphic>
          <a:graphicData uri="http://schemas.openxmlformats.org/drawingml/2006/table">
            <a:tbl>
              <a:tblPr/>
              <a:tblGrid>
                <a:gridCol w="765913">
                  <a:extLst>
                    <a:ext uri="{9D8B030D-6E8A-4147-A177-3AD203B41FA5}">
                      <a16:colId xmlns:a16="http://schemas.microsoft.com/office/drawing/2014/main" val="2431903168"/>
                    </a:ext>
                  </a:extLst>
                </a:gridCol>
                <a:gridCol w="765913">
                  <a:extLst>
                    <a:ext uri="{9D8B030D-6E8A-4147-A177-3AD203B41FA5}">
                      <a16:colId xmlns:a16="http://schemas.microsoft.com/office/drawing/2014/main" val="3795846204"/>
                    </a:ext>
                  </a:extLst>
                </a:gridCol>
                <a:gridCol w="765913">
                  <a:extLst>
                    <a:ext uri="{9D8B030D-6E8A-4147-A177-3AD203B41FA5}">
                      <a16:colId xmlns:a16="http://schemas.microsoft.com/office/drawing/2014/main" val="1520102265"/>
                    </a:ext>
                  </a:extLst>
                </a:gridCol>
                <a:gridCol w="765913">
                  <a:extLst>
                    <a:ext uri="{9D8B030D-6E8A-4147-A177-3AD203B41FA5}">
                      <a16:colId xmlns:a16="http://schemas.microsoft.com/office/drawing/2014/main" val="155458590"/>
                    </a:ext>
                  </a:extLst>
                </a:gridCol>
              </a:tblGrid>
              <a:tr h="503771">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FLOW</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LT</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TH</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RT</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084426539"/>
                  </a:ext>
                </a:extLst>
              </a:tr>
              <a:tr h="503771">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EB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1370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910133110"/>
                  </a:ext>
                </a:extLst>
              </a:tr>
              <a:tr h="503771">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WB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a:solidFill>
                            <a:srgbClr val="C00000"/>
                          </a:solidFill>
                          <a:effectLst/>
                          <a:latin typeface="Calibri" panose="020F0502020204030204" pitchFamily="34" charset="0"/>
                        </a:rPr>
                        <a:t>0</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1018</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99</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65689271"/>
                  </a:ext>
                </a:extLst>
              </a:tr>
              <a:tr h="503771">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NB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139</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265</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123</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0886215"/>
                  </a:ext>
                </a:extLst>
              </a:tr>
            </a:tbl>
          </a:graphicData>
        </a:graphic>
      </p:graphicFrame>
      <p:graphicFrame>
        <p:nvGraphicFramePr>
          <p:cNvPr id="5" name="Table 4">
            <a:extLst>
              <a:ext uri="{FF2B5EF4-FFF2-40B4-BE49-F238E27FC236}">
                <a16:creationId xmlns:a16="http://schemas.microsoft.com/office/drawing/2014/main" id="{399C0DDB-5D8F-4BDE-8B72-F9EA3CA366E3}"/>
              </a:ext>
            </a:extLst>
          </p:cNvPr>
          <p:cNvGraphicFramePr>
            <a:graphicFrameLocks noGrp="1"/>
          </p:cNvGraphicFramePr>
          <p:nvPr>
            <p:extLst>
              <p:ext uri="{D42A27DB-BD31-4B8C-83A1-F6EECF244321}">
                <p14:modId xmlns:p14="http://schemas.microsoft.com/office/powerpoint/2010/main" val="392442026"/>
              </p:ext>
            </p:extLst>
          </p:nvPr>
        </p:nvGraphicFramePr>
        <p:xfrm>
          <a:off x="6982047" y="2690053"/>
          <a:ext cx="3551481" cy="1917806"/>
        </p:xfrm>
        <a:graphic>
          <a:graphicData uri="http://schemas.openxmlformats.org/drawingml/2006/table">
            <a:tbl>
              <a:tblPr>
                <a:tableStyleId>{5C22544A-7EE6-4342-B048-85BDC9FD1C3A}</a:tableStyleId>
              </a:tblPr>
              <a:tblGrid>
                <a:gridCol w="1350777">
                  <a:extLst>
                    <a:ext uri="{9D8B030D-6E8A-4147-A177-3AD203B41FA5}">
                      <a16:colId xmlns:a16="http://schemas.microsoft.com/office/drawing/2014/main" val="1414662895"/>
                    </a:ext>
                  </a:extLst>
                </a:gridCol>
                <a:gridCol w="743686">
                  <a:extLst>
                    <a:ext uri="{9D8B030D-6E8A-4147-A177-3AD203B41FA5}">
                      <a16:colId xmlns:a16="http://schemas.microsoft.com/office/drawing/2014/main" val="1146073183"/>
                    </a:ext>
                  </a:extLst>
                </a:gridCol>
                <a:gridCol w="728509">
                  <a:extLst>
                    <a:ext uri="{9D8B030D-6E8A-4147-A177-3AD203B41FA5}">
                      <a16:colId xmlns:a16="http://schemas.microsoft.com/office/drawing/2014/main" val="3931720371"/>
                    </a:ext>
                  </a:extLst>
                </a:gridCol>
                <a:gridCol w="728509">
                  <a:extLst>
                    <a:ext uri="{9D8B030D-6E8A-4147-A177-3AD203B41FA5}">
                      <a16:colId xmlns:a16="http://schemas.microsoft.com/office/drawing/2014/main" val="1191554962"/>
                    </a:ext>
                  </a:extLst>
                </a:gridCol>
              </a:tblGrid>
              <a:tr h="538606">
                <a:tc>
                  <a:txBody>
                    <a:bodyPr/>
                    <a:lstStyle/>
                    <a:p>
                      <a:pPr algn="ctr" fontAlgn="b"/>
                      <a:r>
                        <a:rPr lang="en-IN" sz="1500" b="1" u="none" strike="noStrike" dirty="0">
                          <a:solidFill>
                            <a:srgbClr val="C00000"/>
                          </a:solidFill>
                          <a:effectLst/>
                        </a:rPr>
                        <a:t>Saturation Flow</a:t>
                      </a:r>
                      <a:endParaRPr lang="en-IN" sz="1500" b="1"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500" b="1" u="none" strike="noStrike" dirty="0">
                          <a:solidFill>
                            <a:srgbClr val="C00000"/>
                          </a:solidFill>
                          <a:effectLst/>
                        </a:rPr>
                        <a:t>LT</a:t>
                      </a:r>
                      <a:endParaRPr lang="en-IN" sz="1500" b="1"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500" b="1" u="none" strike="noStrike" dirty="0">
                          <a:solidFill>
                            <a:srgbClr val="C00000"/>
                          </a:solidFill>
                          <a:effectLst/>
                        </a:rPr>
                        <a:t>TH</a:t>
                      </a:r>
                      <a:endParaRPr lang="en-IN" sz="1500" b="1"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500" b="1" u="none" strike="noStrike" dirty="0">
                          <a:solidFill>
                            <a:srgbClr val="C00000"/>
                          </a:solidFill>
                          <a:effectLst/>
                        </a:rPr>
                        <a:t>RT</a:t>
                      </a:r>
                      <a:endParaRPr lang="en-IN" sz="1500" b="1"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7085726"/>
                  </a:ext>
                </a:extLst>
              </a:tr>
              <a:tr h="472330">
                <a:tc>
                  <a:txBody>
                    <a:bodyPr/>
                    <a:lstStyle/>
                    <a:p>
                      <a:pPr algn="ctr" fontAlgn="b"/>
                      <a:r>
                        <a:rPr lang="en-IN" sz="1500" b="1" u="none" strike="noStrike" dirty="0">
                          <a:solidFill>
                            <a:srgbClr val="C00000"/>
                          </a:solidFill>
                          <a:effectLst/>
                        </a:rPr>
                        <a:t>EB</a:t>
                      </a:r>
                      <a:endParaRPr lang="en-IN" sz="1500" b="1"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500" u="none" strike="noStrike" dirty="0">
                          <a:solidFill>
                            <a:srgbClr val="C00000"/>
                          </a:solidFill>
                          <a:effectLst/>
                        </a:rPr>
                        <a:t>0</a:t>
                      </a:r>
                      <a:endParaRPr lang="en-IN" sz="15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500" u="none" strike="noStrike" dirty="0">
                          <a:solidFill>
                            <a:srgbClr val="C00000"/>
                          </a:solidFill>
                          <a:effectLst/>
                        </a:rPr>
                        <a:t>3945.67</a:t>
                      </a:r>
                      <a:endParaRPr lang="en-IN" sz="15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500" u="none" strike="noStrike" dirty="0">
                          <a:solidFill>
                            <a:srgbClr val="C00000"/>
                          </a:solidFill>
                          <a:effectLst/>
                        </a:rPr>
                        <a:t> </a:t>
                      </a:r>
                      <a:endParaRPr lang="en-IN" sz="15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025203670"/>
                  </a:ext>
                </a:extLst>
              </a:tr>
              <a:tr h="453435">
                <a:tc>
                  <a:txBody>
                    <a:bodyPr/>
                    <a:lstStyle/>
                    <a:p>
                      <a:pPr algn="ctr" fontAlgn="b"/>
                      <a:r>
                        <a:rPr lang="en-IN" sz="1500" b="1" u="none" strike="noStrike" dirty="0">
                          <a:solidFill>
                            <a:srgbClr val="C00000"/>
                          </a:solidFill>
                          <a:effectLst/>
                        </a:rPr>
                        <a:t>WB</a:t>
                      </a:r>
                      <a:endParaRPr lang="en-IN" sz="1500" b="1"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500" u="none" strike="noStrike" dirty="0">
                          <a:solidFill>
                            <a:srgbClr val="C00000"/>
                          </a:solidFill>
                          <a:effectLst/>
                        </a:rPr>
                        <a:t>0</a:t>
                      </a:r>
                      <a:endParaRPr lang="en-IN" sz="15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algn="ctr" fontAlgn="b"/>
                      <a:r>
                        <a:rPr lang="en-IN" sz="1500" u="none" strike="noStrike" dirty="0">
                          <a:solidFill>
                            <a:srgbClr val="C00000"/>
                          </a:solidFill>
                          <a:effectLst/>
                        </a:rPr>
                        <a:t>3944.54</a:t>
                      </a:r>
                      <a:endParaRPr lang="en-IN" sz="15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n-IN"/>
                    </a:p>
                  </a:txBody>
                  <a:tcPr/>
                </a:tc>
                <a:extLst>
                  <a:ext uri="{0D108BD9-81ED-4DB2-BD59-A6C34878D82A}">
                    <a16:rowId xmlns:a16="http://schemas.microsoft.com/office/drawing/2014/main" val="452112244"/>
                  </a:ext>
                </a:extLst>
              </a:tr>
              <a:tr h="453435">
                <a:tc>
                  <a:txBody>
                    <a:bodyPr/>
                    <a:lstStyle/>
                    <a:p>
                      <a:pPr algn="ctr" fontAlgn="b"/>
                      <a:r>
                        <a:rPr lang="en-IN" sz="1500" b="1" u="none" strike="noStrike" dirty="0">
                          <a:solidFill>
                            <a:srgbClr val="C00000"/>
                          </a:solidFill>
                          <a:effectLst/>
                        </a:rPr>
                        <a:t>NB</a:t>
                      </a:r>
                      <a:endParaRPr lang="en-IN" sz="1500" b="1"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3">
                  <a:txBody>
                    <a:bodyPr/>
                    <a:lstStyle/>
                    <a:p>
                      <a:pPr algn="ctr" fontAlgn="b"/>
                      <a:r>
                        <a:rPr lang="en-IN" sz="1500" u="none" strike="noStrike" dirty="0">
                          <a:solidFill>
                            <a:srgbClr val="C00000"/>
                          </a:solidFill>
                          <a:effectLst/>
                        </a:rPr>
                        <a:t>5844.05</a:t>
                      </a:r>
                      <a:endParaRPr lang="en-IN" sz="15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12392532"/>
                  </a:ext>
                </a:extLst>
              </a:tr>
            </a:tbl>
          </a:graphicData>
        </a:graphic>
      </p:graphicFrame>
    </p:spTree>
    <p:extLst>
      <p:ext uri="{BB962C8B-B14F-4D97-AF65-F5344CB8AC3E}">
        <p14:creationId xmlns:p14="http://schemas.microsoft.com/office/powerpoint/2010/main" val="2374896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1067701" y="317224"/>
            <a:ext cx="10353333" cy="677108"/>
          </a:xfrm>
        </p:spPr>
        <p:txBody>
          <a:bodyPr/>
          <a:lstStyle/>
          <a:p>
            <a:r>
              <a:rPr lang="it-IT" sz="2000" u="sng" dirty="0"/>
              <a:t>FIRST JUNCTION ANALYSIS: </a:t>
            </a:r>
            <a:br>
              <a:rPr lang="it-IT" sz="2000" u="sng" dirty="0"/>
            </a:br>
            <a:r>
              <a:rPr lang="it-IT" sz="2000" b="1" dirty="0"/>
              <a:t>Via Prenestina – Largo Irpinia – Via Dignano d’Istra </a:t>
            </a:r>
            <a:r>
              <a:rPr lang="it-IT" sz="2000" b="1" dirty="0">
                <a:solidFill>
                  <a:schemeClr val="lt1"/>
                </a:solidFill>
                <a:latin typeface="Arial"/>
                <a:ea typeface="Arial"/>
                <a:cs typeface="Arial"/>
                <a:sym typeface="Arial"/>
              </a:rPr>
              <a:t>Via Via di Val </a:t>
            </a:r>
            <a:r>
              <a:rPr lang="it-IT" b="1" dirty="0">
                <a:solidFill>
                  <a:schemeClr val="lt1"/>
                </a:solidFill>
                <a:latin typeface="Arial"/>
                <a:ea typeface="Arial"/>
                <a:cs typeface="Arial"/>
                <a:sym typeface="Arial"/>
              </a:rPr>
              <a:t>Chisone</a:t>
            </a:r>
            <a:r>
              <a:rPr lang="it-IT" dirty="0"/>
              <a:t> </a:t>
            </a:r>
          </a:p>
        </p:txBody>
      </p:sp>
      <p:sp>
        <p:nvSpPr>
          <p:cNvPr id="3" name="CasellaDiTesto 2">
            <a:extLst>
              <a:ext uri="{FF2B5EF4-FFF2-40B4-BE49-F238E27FC236}">
                <a16:creationId xmlns:a16="http://schemas.microsoft.com/office/drawing/2014/main" id="{52EDA711-6443-4489-89C1-80445A36EE58}"/>
              </a:ext>
            </a:extLst>
          </p:cNvPr>
          <p:cNvSpPr txBox="1"/>
          <p:nvPr/>
        </p:nvSpPr>
        <p:spPr>
          <a:xfrm>
            <a:off x="951160" y="1387863"/>
            <a:ext cx="5845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srgbClr val="C0504D">
                    <a:lumMod val="75000"/>
                  </a:srgbClr>
                </a:solidFill>
                <a:effectLst/>
                <a:uLnTx/>
                <a:uFillTx/>
                <a:latin typeface="Arial"/>
                <a:ea typeface="+mn-ea"/>
                <a:cs typeface="+mn-cs"/>
              </a:rPr>
              <a:t>DELAYS AND LEVEL OF SERVICE:</a:t>
            </a:r>
          </a:p>
        </p:txBody>
      </p:sp>
      <p:sp>
        <p:nvSpPr>
          <p:cNvPr id="5" name="Rectangle 1">
            <a:extLst>
              <a:ext uri="{FF2B5EF4-FFF2-40B4-BE49-F238E27FC236}">
                <a16:creationId xmlns:a16="http://schemas.microsoft.com/office/drawing/2014/main" id="{B53291DB-90B9-4B4B-8E05-CAAEBBA74DCB}"/>
              </a:ext>
            </a:extLst>
          </p:cNvPr>
          <p:cNvSpPr>
            <a:spLocks noChangeArrowheads="1"/>
          </p:cNvSpPr>
          <p:nvPr/>
        </p:nvSpPr>
        <p:spPr bwMode="auto">
          <a:xfrm>
            <a:off x="1345499" y="2035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0" name="Immagine 9">
            <a:extLst>
              <a:ext uri="{FF2B5EF4-FFF2-40B4-BE49-F238E27FC236}">
                <a16:creationId xmlns:a16="http://schemas.microsoft.com/office/drawing/2014/main" id="{0E6EED4B-52A4-4FFB-8C42-38A158A74FDB}"/>
              </a:ext>
            </a:extLst>
          </p:cNvPr>
          <p:cNvPicPr>
            <a:picLocks noChangeAspect="1"/>
          </p:cNvPicPr>
          <p:nvPr/>
        </p:nvPicPr>
        <p:blipFill>
          <a:blip r:embed="rId2"/>
          <a:stretch>
            <a:fillRect/>
          </a:stretch>
        </p:blipFill>
        <p:spPr>
          <a:xfrm>
            <a:off x="909100" y="3915657"/>
            <a:ext cx="4917750" cy="1554480"/>
          </a:xfrm>
          <a:prstGeom prst="rect">
            <a:avLst/>
          </a:prstGeom>
        </p:spPr>
      </p:pic>
      <p:sp>
        <p:nvSpPr>
          <p:cNvPr id="9" name="CasellaDiTesto 8">
            <a:extLst>
              <a:ext uri="{FF2B5EF4-FFF2-40B4-BE49-F238E27FC236}">
                <a16:creationId xmlns:a16="http://schemas.microsoft.com/office/drawing/2014/main" id="{8D566230-7335-42F9-9791-2C8A805B92BB}"/>
              </a:ext>
            </a:extLst>
          </p:cNvPr>
          <p:cNvSpPr txBox="1"/>
          <p:nvPr/>
        </p:nvSpPr>
        <p:spPr>
          <a:xfrm>
            <a:off x="1076666" y="1887264"/>
            <a:ext cx="4750184" cy="1477328"/>
          </a:xfrm>
          <a:prstGeom prst="rect">
            <a:avLst/>
          </a:prstGeom>
          <a:noFill/>
        </p:spPr>
        <p:txBody>
          <a:bodyPr wrap="square" rtlCol="0">
            <a:spAutoFit/>
          </a:bodyPr>
          <a:lstStyle/>
          <a:p>
            <a:pPr marL="285750" indent="-285750">
              <a:buFont typeface="Arial" panose="020B0604020202020204" pitchFamily="34" charset="0"/>
              <a:buChar char="•"/>
            </a:pPr>
            <a:r>
              <a:rPr lang="en-NZ" dirty="0"/>
              <a:t>The largest delay of the signalised intersection occurs on the NB approach and with a LOS of C.</a:t>
            </a:r>
          </a:p>
          <a:p>
            <a:pPr marL="285750" indent="-285750">
              <a:buFont typeface="Arial" panose="020B0604020202020204" pitchFamily="34" charset="0"/>
              <a:buChar char="•"/>
            </a:pPr>
            <a:r>
              <a:rPr lang="en-NZ" dirty="0"/>
              <a:t>The average delay of the intersection bringing the LOS to a C.</a:t>
            </a:r>
            <a:endParaRPr lang="it-IT" dirty="0"/>
          </a:p>
        </p:txBody>
      </p:sp>
      <p:graphicFrame>
        <p:nvGraphicFramePr>
          <p:cNvPr id="7" name="Table 6">
            <a:extLst>
              <a:ext uri="{FF2B5EF4-FFF2-40B4-BE49-F238E27FC236}">
                <a16:creationId xmlns:a16="http://schemas.microsoft.com/office/drawing/2014/main" id="{D954059C-0498-44DB-8F3A-CCB001728B74}"/>
              </a:ext>
            </a:extLst>
          </p:cNvPr>
          <p:cNvGraphicFramePr>
            <a:graphicFrameLocks noGrp="1"/>
          </p:cNvGraphicFramePr>
          <p:nvPr>
            <p:extLst>
              <p:ext uri="{D42A27DB-BD31-4B8C-83A1-F6EECF244321}">
                <p14:modId xmlns:p14="http://schemas.microsoft.com/office/powerpoint/2010/main" val="3095638904"/>
              </p:ext>
            </p:extLst>
          </p:nvPr>
        </p:nvGraphicFramePr>
        <p:xfrm>
          <a:off x="6244367" y="1887264"/>
          <a:ext cx="3870238" cy="2324370"/>
        </p:xfrm>
        <a:graphic>
          <a:graphicData uri="http://schemas.openxmlformats.org/drawingml/2006/table">
            <a:tbl>
              <a:tblPr/>
              <a:tblGrid>
                <a:gridCol w="1026454">
                  <a:extLst>
                    <a:ext uri="{9D8B030D-6E8A-4147-A177-3AD203B41FA5}">
                      <a16:colId xmlns:a16="http://schemas.microsoft.com/office/drawing/2014/main" val="1948966752"/>
                    </a:ext>
                  </a:extLst>
                </a:gridCol>
                <a:gridCol w="1453896">
                  <a:extLst>
                    <a:ext uri="{9D8B030D-6E8A-4147-A177-3AD203B41FA5}">
                      <a16:colId xmlns:a16="http://schemas.microsoft.com/office/drawing/2014/main" val="839631820"/>
                    </a:ext>
                  </a:extLst>
                </a:gridCol>
                <a:gridCol w="713232">
                  <a:extLst>
                    <a:ext uri="{9D8B030D-6E8A-4147-A177-3AD203B41FA5}">
                      <a16:colId xmlns:a16="http://schemas.microsoft.com/office/drawing/2014/main" val="936816325"/>
                    </a:ext>
                  </a:extLst>
                </a:gridCol>
                <a:gridCol w="676656">
                  <a:extLst>
                    <a:ext uri="{9D8B030D-6E8A-4147-A177-3AD203B41FA5}">
                      <a16:colId xmlns:a16="http://schemas.microsoft.com/office/drawing/2014/main" val="2072743793"/>
                    </a:ext>
                  </a:extLst>
                </a:gridCol>
              </a:tblGrid>
              <a:tr h="67794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Approach</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Road</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Delay</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LOS</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74926925"/>
                  </a:ext>
                </a:extLst>
              </a:tr>
              <a:tr h="411607">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EB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Via </a:t>
                      </a:r>
                      <a:r>
                        <a:rPr lang="en-NZ" sz="1600" b="0" i="0" u="none" strike="noStrike" dirty="0" err="1">
                          <a:solidFill>
                            <a:srgbClr val="C00000"/>
                          </a:solidFill>
                          <a:effectLst/>
                          <a:latin typeface="Calibri" panose="020F0502020204030204" pitchFamily="34" charset="0"/>
                        </a:rPr>
                        <a:t>Prenestina</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22.52</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C</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929816271"/>
                  </a:ext>
                </a:extLst>
              </a:tr>
              <a:tr h="411607">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WB</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Via </a:t>
                      </a:r>
                      <a:r>
                        <a:rPr lang="en-NZ" sz="1600" b="0" i="0" u="none" strike="noStrike" dirty="0" err="1">
                          <a:solidFill>
                            <a:srgbClr val="C00000"/>
                          </a:solidFill>
                          <a:effectLst/>
                          <a:latin typeface="Calibri" panose="020F0502020204030204" pitchFamily="34" charset="0"/>
                        </a:rPr>
                        <a:t>Prenestina</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19.63</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C</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508190929"/>
                  </a:ext>
                </a:extLst>
              </a:tr>
              <a:tr h="411607">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NB</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Largo </a:t>
                      </a:r>
                      <a:r>
                        <a:rPr lang="en-NZ" sz="1600" b="0" i="0" u="none" strike="noStrike" dirty="0" err="1">
                          <a:solidFill>
                            <a:srgbClr val="C00000"/>
                          </a:solidFill>
                          <a:effectLst/>
                          <a:latin typeface="Calibri" panose="020F0502020204030204" pitchFamily="34" charset="0"/>
                        </a:rPr>
                        <a:t>Irpinia</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34.54</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C</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26056288"/>
                  </a:ext>
                </a:extLst>
              </a:tr>
              <a:tr h="411607">
                <a:tc gridSpan="2">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Intersection Delay</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n-GB"/>
                    </a:p>
                  </a:txBody>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23.55</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C</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40706204"/>
                  </a:ext>
                </a:extLst>
              </a:tr>
            </a:tbl>
          </a:graphicData>
        </a:graphic>
      </p:graphicFrame>
    </p:spTree>
    <p:extLst>
      <p:ext uri="{BB962C8B-B14F-4D97-AF65-F5344CB8AC3E}">
        <p14:creationId xmlns:p14="http://schemas.microsoft.com/office/powerpoint/2010/main" val="34490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3F8-FF95-4131-8D7C-021F33669FB6}"/>
              </a:ext>
            </a:extLst>
          </p:cNvPr>
          <p:cNvSpPr>
            <a:spLocks noGrp="1"/>
          </p:cNvSpPr>
          <p:nvPr>
            <p:ph type="title"/>
          </p:nvPr>
        </p:nvSpPr>
        <p:spPr>
          <a:xfrm>
            <a:off x="1076667" y="282666"/>
            <a:ext cx="10038664" cy="615553"/>
          </a:xfrm>
        </p:spPr>
        <p:txBody>
          <a:bodyPr/>
          <a:lstStyle/>
          <a:p>
            <a:r>
              <a:rPr lang="it-IT" sz="2000" u="sng" dirty="0"/>
              <a:t>FIRST JUNCTION ANALYSIS: </a:t>
            </a:r>
            <a:br>
              <a:rPr lang="it-IT" sz="2000" u="sng" dirty="0"/>
            </a:br>
            <a:r>
              <a:rPr lang="it-IT" sz="2000" b="1" dirty="0"/>
              <a:t>Via Prenestina – Largo Irpinia – Via Dignano d’Istra</a:t>
            </a:r>
            <a:endParaRPr lang="en-GB" sz="2000" dirty="0"/>
          </a:p>
        </p:txBody>
      </p:sp>
      <p:sp>
        <p:nvSpPr>
          <p:cNvPr id="3" name="Text Placeholder 2">
            <a:extLst>
              <a:ext uri="{FF2B5EF4-FFF2-40B4-BE49-F238E27FC236}">
                <a16:creationId xmlns:a16="http://schemas.microsoft.com/office/drawing/2014/main" id="{6C5B55EE-ACD8-4EFC-9624-DA565825B0A8}"/>
              </a:ext>
            </a:extLst>
          </p:cNvPr>
          <p:cNvSpPr>
            <a:spLocks noGrp="1"/>
          </p:cNvSpPr>
          <p:nvPr>
            <p:ph type="body" idx="1"/>
          </p:nvPr>
        </p:nvSpPr>
        <p:spPr>
          <a:xfrm>
            <a:off x="1076667" y="1490007"/>
            <a:ext cx="4679345" cy="3323987"/>
          </a:xfrm>
        </p:spPr>
        <p:txBody>
          <a:bodyPr/>
          <a:lstStyle/>
          <a:p>
            <a:pPr marL="514350" indent="-285750">
              <a:buFont typeface="Arial" panose="020B0604020202020204" pitchFamily="34" charset="0"/>
              <a:buChar char="•"/>
            </a:pPr>
            <a:r>
              <a:rPr lang="en-NZ" sz="1800" b="0" i="0" u="none" strike="noStrike" dirty="0">
                <a:solidFill>
                  <a:srgbClr val="000000"/>
                </a:solidFill>
                <a:effectLst/>
                <a:latin typeface="Calibri" panose="020F0502020204030204" pitchFamily="34" charset="0"/>
              </a:rPr>
              <a:t>The current estimations </a:t>
            </a:r>
            <a:r>
              <a:rPr lang="en-NZ" dirty="0">
                <a:solidFill>
                  <a:srgbClr val="000000"/>
                </a:solidFill>
                <a:latin typeface="Calibri" panose="020F0502020204030204" pitchFamily="34" charset="0"/>
              </a:rPr>
              <a:t>has</a:t>
            </a:r>
            <a:r>
              <a:rPr lang="en-NZ" sz="1800" b="0" i="0" u="none" strike="noStrike" dirty="0">
                <a:solidFill>
                  <a:srgbClr val="000000"/>
                </a:solidFill>
                <a:effectLst/>
                <a:latin typeface="Calibri" panose="020F0502020204030204" pitchFamily="34" charset="0"/>
              </a:rPr>
              <a:t> a LOS equivalent to C. </a:t>
            </a:r>
          </a:p>
          <a:p>
            <a:pPr marL="514350" indent="-285750">
              <a:buFont typeface="Arial" panose="020B0604020202020204" pitchFamily="34" charset="0"/>
              <a:buChar char="•"/>
            </a:pPr>
            <a:r>
              <a:rPr lang="en-NZ" sz="1800" b="0" i="0" u="none" strike="noStrike" dirty="0">
                <a:solidFill>
                  <a:srgbClr val="000000"/>
                </a:solidFill>
                <a:effectLst/>
                <a:latin typeface="Calibri" panose="020F0502020204030204" pitchFamily="34" charset="0"/>
              </a:rPr>
              <a:t>In this junction the minimum cycle method actually </a:t>
            </a:r>
            <a:r>
              <a:rPr lang="en-NZ" dirty="0">
                <a:solidFill>
                  <a:srgbClr val="000000"/>
                </a:solidFill>
                <a:latin typeface="Calibri" panose="020F0502020204030204" pitchFamily="34" charset="0"/>
              </a:rPr>
              <a:t>increased delay from</a:t>
            </a:r>
            <a:r>
              <a:rPr lang="en-NZ" sz="1800" b="0" i="0" u="none" strike="noStrike" dirty="0">
                <a:solidFill>
                  <a:srgbClr val="000000"/>
                </a:solidFill>
                <a:effectLst/>
                <a:latin typeface="Calibri" panose="020F0502020204030204" pitchFamily="34" charset="0"/>
              </a:rPr>
              <a:t> the current estimations. </a:t>
            </a:r>
          </a:p>
          <a:p>
            <a:pPr marL="514350" indent="-285750">
              <a:buFont typeface="Arial" panose="020B0604020202020204" pitchFamily="34" charset="0"/>
              <a:buChar char="•"/>
            </a:pPr>
            <a:r>
              <a:rPr lang="en-NZ" sz="1800" b="0" i="0" u="none" strike="noStrike" dirty="0">
                <a:solidFill>
                  <a:srgbClr val="000000"/>
                </a:solidFill>
                <a:effectLst/>
                <a:latin typeface="Calibri" panose="020F0502020204030204" pitchFamily="34" charset="0"/>
              </a:rPr>
              <a:t>The </a:t>
            </a:r>
            <a:r>
              <a:rPr lang="en-NZ" dirty="0">
                <a:solidFill>
                  <a:srgbClr val="000000"/>
                </a:solidFill>
                <a:latin typeface="Calibri" panose="020F0502020204030204" pitchFamily="34" charset="0"/>
              </a:rPr>
              <a:t>s</a:t>
            </a:r>
            <a:r>
              <a:rPr lang="en-NZ" sz="1800" b="0" i="0" u="none" strike="noStrike" dirty="0">
                <a:solidFill>
                  <a:srgbClr val="000000"/>
                </a:solidFill>
                <a:effectLst/>
                <a:latin typeface="Calibri" panose="020F0502020204030204" pitchFamily="34" charset="0"/>
              </a:rPr>
              <a:t>ignal optimisation’s and the Webster’s optimum has the former’s delay being marginally smaller. </a:t>
            </a:r>
          </a:p>
          <a:p>
            <a:pPr marL="514350" indent="-285750">
              <a:buFont typeface="Arial" panose="020B0604020202020204" pitchFamily="34" charset="0"/>
              <a:buChar char="•"/>
            </a:pPr>
            <a:r>
              <a:rPr lang="en-NZ" sz="1800" b="0" i="0" u="none" strike="noStrike" dirty="0">
                <a:solidFill>
                  <a:srgbClr val="000000"/>
                </a:solidFill>
                <a:effectLst/>
                <a:latin typeface="Calibri" panose="020F0502020204030204" pitchFamily="34" charset="0"/>
              </a:rPr>
              <a:t>Both also try to minimize the delay on the NB approach the most, which is also the most trafficked.</a:t>
            </a:r>
            <a:endParaRPr lang="en-NZ" dirty="0">
              <a:effectLst/>
            </a:endParaRPr>
          </a:p>
          <a:p>
            <a:endParaRPr lang="en-GB" dirty="0"/>
          </a:p>
        </p:txBody>
      </p:sp>
      <p:sp>
        <p:nvSpPr>
          <p:cNvPr id="5" name="CasellaDiTesto 2">
            <a:extLst>
              <a:ext uri="{FF2B5EF4-FFF2-40B4-BE49-F238E27FC236}">
                <a16:creationId xmlns:a16="http://schemas.microsoft.com/office/drawing/2014/main" id="{ABA3AB79-9CEA-4DA7-854C-D0286B343A24}"/>
              </a:ext>
            </a:extLst>
          </p:cNvPr>
          <p:cNvSpPr txBox="1"/>
          <p:nvPr/>
        </p:nvSpPr>
        <p:spPr>
          <a:xfrm>
            <a:off x="995644" y="943734"/>
            <a:ext cx="5625886" cy="369332"/>
          </a:xfrm>
          <a:prstGeom prst="rect">
            <a:avLst/>
          </a:prstGeom>
          <a:noFill/>
        </p:spPr>
        <p:txBody>
          <a:bodyPr wrap="square" rtlCol="0">
            <a:spAutoFit/>
          </a:bodyPr>
          <a:lstStyle/>
          <a:p>
            <a:r>
              <a:rPr lang="it-IT" b="1" dirty="0">
                <a:solidFill>
                  <a:schemeClr val="accent2">
                    <a:lumMod val="75000"/>
                  </a:schemeClr>
                </a:solidFill>
                <a:latin typeface="+mj-lt"/>
              </a:rPr>
              <a:t>OPTIMISATION:</a:t>
            </a:r>
          </a:p>
        </p:txBody>
      </p:sp>
      <p:graphicFrame>
        <p:nvGraphicFramePr>
          <p:cNvPr id="7" name="Table 6">
            <a:extLst>
              <a:ext uri="{FF2B5EF4-FFF2-40B4-BE49-F238E27FC236}">
                <a16:creationId xmlns:a16="http://schemas.microsoft.com/office/drawing/2014/main" id="{82F3291C-29CA-4118-B234-26D924BC32C8}"/>
              </a:ext>
            </a:extLst>
          </p:cNvPr>
          <p:cNvGraphicFramePr>
            <a:graphicFrameLocks noGrp="1"/>
          </p:cNvGraphicFramePr>
          <p:nvPr>
            <p:extLst>
              <p:ext uri="{D42A27DB-BD31-4B8C-83A1-F6EECF244321}">
                <p14:modId xmlns:p14="http://schemas.microsoft.com/office/powerpoint/2010/main" val="3706117154"/>
              </p:ext>
            </p:extLst>
          </p:nvPr>
        </p:nvGraphicFramePr>
        <p:xfrm>
          <a:off x="6167019" y="1370308"/>
          <a:ext cx="4948312" cy="3714397"/>
        </p:xfrm>
        <a:graphic>
          <a:graphicData uri="http://schemas.openxmlformats.org/drawingml/2006/table">
            <a:tbl>
              <a:tblPr/>
              <a:tblGrid>
                <a:gridCol w="1300986">
                  <a:extLst>
                    <a:ext uri="{9D8B030D-6E8A-4147-A177-3AD203B41FA5}">
                      <a16:colId xmlns:a16="http://schemas.microsoft.com/office/drawing/2014/main" val="1575864391"/>
                    </a:ext>
                  </a:extLst>
                </a:gridCol>
                <a:gridCol w="1027158">
                  <a:extLst>
                    <a:ext uri="{9D8B030D-6E8A-4147-A177-3AD203B41FA5}">
                      <a16:colId xmlns:a16="http://schemas.microsoft.com/office/drawing/2014/main" val="680832091"/>
                    </a:ext>
                  </a:extLst>
                </a:gridCol>
                <a:gridCol w="839361">
                  <a:extLst>
                    <a:ext uri="{9D8B030D-6E8A-4147-A177-3AD203B41FA5}">
                      <a16:colId xmlns:a16="http://schemas.microsoft.com/office/drawing/2014/main" val="3885771438"/>
                    </a:ext>
                  </a:extLst>
                </a:gridCol>
                <a:gridCol w="896075">
                  <a:extLst>
                    <a:ext uri="{9D8B030D-6E8A-4147-A177-3AD203B41FA5}">
                      <a16:colId xmlns:a16="http://schemas.microsoft.com/office/drawing/2014/main" val="1395639455"/>
                    </a:ext>
                  </a:extLst>
                </a:gridCol>
                <a:gridCol w="884732">
                  <a:extLst>
                    <a:ext uri="{9D8B030D-6E8A-4147-A177-3AD203B41FA5}">
                      <a16:colId xmlns:a16="http://schemas.microsoft.com/office/drawing/2014/main" val="3471332092"/>
                    </a:ext>
                  </a:extLst>
                </a:gridCol>
              </a:tblGrid>
              <a:tr h="759997">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Optimisation</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1" i="0" u="none" strike="noStrike">
                          <a:solidFill>
                            <a:srgbClr val="C00000"/>
                          </a:solidFill>
                          <a:effectLst/>
                          <a:latin typeface="Calibri" panose="020F0502020204030204" pitchFamily="34" charset="0"/>
                        </a:rPr>
                        <a:t>Current Estimations</a:t>
                      </a:r>
                      <a:endParaRPr lang="en-NZ" sz="140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1" i="0" u="none" strike="noStrike">
                          <a:solidFill>
                            <a:srgbClr val="C00000"/>
                          </a:solidFill>
                          <a:effectLst/>
                          <a:latin typeface="Calibri" panose="020F0502020204030204" pitchFamily="34" charset="0"/>
                        </a:rPr>
                        <a:t>Minimum Cycle</a:t>
                      </a:r>
                      <a:endParaRPr lang="en-NZ" sz="140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1" i="0" u="none" strike="noStrike">
                          <a:solidFill>
                            <a:srgbClr val="C00000"/>
                          </a:solidFill>
                          <a:effectLst/>
                          <a:latin typeface="Calibri" panose="020F0502020204030204" pitchFamily="34" charset="0"/>
                        </a:rPr>
                        <a:t>Webster’s Optimum</a:t>
                      </a:r>
                      <a:endParaRPr lang="en-NZ" sz="140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Signal optimisation</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52847578"/>
                  </a:ext>
                </a:extLst>
              </a:tr>
              <a:tr h="258399">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Cycle (s)</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a:solidFill>
                            <a:srgbClr val="C00000"/>
                          </a:solidFill>
                          <a:effectLst/>
                          <a:latin typeface="Calibri" panose="020F0502020204030204" pitchFamily="34" charset="0"/>
                        </a:rPr>
                        <a:t>132</a:t>
                      </a:r>
                      <a:endParaRPr lang="en-NZ" sz="140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23.4</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44.8</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44.4</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04479852"/>
                  </a:ext>
                </a:extLst>
              </a:tr>
              <a:tr h="258399">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g1 (s)</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76</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9</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26</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25.9</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44919062"/>
                  </a:ext>
                </a:extLst>
              </a:tr>
              <a:tr h="258399">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g2 (s)</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44</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2.3</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6.8</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6.5</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117899634"/>
                  </a:ext>
                </a:extLst>
              </a:tr>
              <a:tr h="258399">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g1/g2</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1.73</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3.91</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3.82</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3.98</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958316730"/>
                  </a:ext>
                </a:extLst>
              </a:tr>
              <a:tr h="258399">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Delay EB</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22.52</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30.2</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7.9</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7.8</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14083020"/>
                  </a:ext>
                </a:extLst>
              </a:tr>
              <a:tr h="258399">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Delay WB</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19.63</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11.4</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6.7</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6.5</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7081403"/>
                  </a:ext>
                </a:extLst>
              </a:tr>
              <a:tr h="258399">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Delay NB</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34.54</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47.7</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21.9</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22.1</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30792274"/>
                  </a:ext>
                </a:extLst>
              </a:tr>
              <a:tr h="425598">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Intersection Delay</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23.55</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26.30</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10</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9.89</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485190759"/>
                  </a:ext>
                </a:extLst>
              </a:tr>
              <a:tr h="258399">
                <a:tc>
                  <a:txBody>
                    <a:bodyPr/>
                    <a:lstStyle/>
                    <a:p>
                      <a:pPr algn="ctr" rtl="0" fontAlgn="ctr">
                        <a:spcBef>
                          <a:spcPts val="0"/>
                        </a:spcBef>
                        <a:spcAft>
                          <a:spcPts val="0"/>
                        </a:spcAft>
                      </a:pPr>
                      <a:r>
                        <a:rPr lang="en-NZ" sz="1400" b="1" i="0" u="none" strike="noStrike" dirty="0">
                          <a:solidFill>
                            <a:srgbClr val="C00000"/>
                          </a:solidFill>
                          <a:effectLst/>
                          <a:latin typeface="Calibri" panose="020F0502020204030204" pitchFamily="34" charset="0"/>
                        </a:rPr>
                        <a:t>LOS</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C</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C</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B</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400" b="0" i="0" u="none" strike="noStrike" dirty="0">
                          <a:solidFill>
                            <a:srgbClr val="C00000"/>
                          </a:solidFill>
                          <a:effectLst/>
                          <a:latin typeface="Calibri" panose="020F0502020204030204" pitchFamily="34" charset="0"/>
                        </a:rPr>
                        <a:t>A</a:t>
                      </a:r>
                      <a:endParaRPr lang="en-NZ" sz="14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364644584"/>
                  </a:ext>
                </a:extLst>
              </a:tr>
            </a:tbl>
          </a:graphicData>
        </a:graphic>
      </p:graphicFrame>
    </p:spTree>
    <p:extLst>
      <p:ext uri="{BB962C8B-B14F-4D97-AF65-F5344CB8AC3E}">
        <p14:creationId xmlns:p14="http://schemas.microsoft.com/office/powerpoint/2010/main" val="164155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3F8-FF95-4131-8D7C-021F33669FB6}"/>
              </a:ext>
            </a:extLst>
          </p:cNvPr>
          <p:cNvSpPr>
            <a:spLocks noGrp="1"/>
          </p:cNvSpPr>
          <p:nvPr>
            <p:ph type="title"/>
          </p:nvPr>
        </p:nvSpPr>
        <p:spPr>
          <a:xfrm>
            <a:off x="1076667" y="255833"/>
            <a:ext cx="10038664" cy="615553"/>
          </a:xfrm>
        </p:spPr>
        <p:txBody>
          <a:bodyPr/>
          <a:lstStyle/>
          <a:p>
            <a:r>
              <a:rPr lang="it-IT" sz="2000" u="sng" dirty="0"/>
              <a:t>FIRST JUNCTION ANALYSIS: </a:t>
            </a:r>
            <a:br>
              <a:rPr lang="it-IT" sz="2000" u="sng" dirty="0"/>
            </a:br>
            <a:r>
              <a:rPr lang="it-IT" sz="2000" b="1" dirty="0"/>
              <a:t>Via Prenestina – Largo Irpinia – Via Dignano d’Istra</a:t>
            </a:r>
            <a:endParaRPr lang="en-GB" sz="2000" dirty="0"/>
          </a:p>
        </p:txBody>
      </p:sp>
      <p:sp>
        <p:nvSpPr>
          <p:cNvPr id="5" name="CasellaDiTesto 2">
            <a:extLst>
              <a:ext uri="{FF2B5EF4-FFF2-40B4-BE49-F238E27FC236}">
                <a16:creationId xmlns:a16="http://schemas.microsoft.com/office/drawing/2014/main" id="{ABA3AB79-9CEA-4DA7-854C-D0286B343A24}"/>
              </a:ext>
            </a:extLst>
          </p:cNvPr>
          <p:cNvSpPr txBox="1"/>
          <p:nvPr/>
        </p:nvSpPr>
        <p:spPr>
          <a:xfrm>
            <a:off x="1076667" y="943733"/>
            <a:ext cx="5625886" cy="369332"/>
          </a:xfrm>
          <a:prstGeom prst="rect">
            <a:avLst/>
          </a:prstGeom>
          <a:noFill/>
        </p:spPr>
        <p:txBody>
          <a:bodyPr wrap="square" rtlCol="0">
            <a:spAutoFit/>
          </a:bodyPr>
          <a:lstStyle/>
          <a:p>
            <a:r>
              <a:rPr lang="it-IT" b="1" dirty="0">
                <a:solidFill>
                  <a:schemeClr val="accent2">
                    <a:lumMod val="75000"/>
                  </a:schemeClr>
                </a:solidFill>
                <a:latin typeface="+mj-lt"/>
              </a:rPr>
              <a:t>FIRST ITERATION:</a:t>
            </a:r>
          </a:p>
        </p:txBody>
      </p:sp>
      <p:graphicFrame>
        <p:nvGraphicFramePr>
          <p:cNvPr id="4" name="Table 3">
            <a:extLst>
              <a:ext uri="{FF2B5EF4-FFF2-40B4-BE49-F238E27FC236}">
                <a16:creationId xmlns:a16="http://schemas.microsoft.com/office/drawing/2014/main" id="{61D88A64-D000-4B3D-8E03-CD7C7928CDBC}"/>
              </a:ext>
            </a:extLst>
          </p:cNvPr>
          <p:cNvGraphicFramePr>
            <a:graphicFrameLocks noGrp="1"/>
          </p:cNvGraphicFramePr>
          <p:nvPr>
            <p:extLst>
              <p:ext uri="{D42A27DB-BD31-4B8C-83A1-F6EECF244321}">
                <p14:modId xmlns:p14="http://schemas.microsoft.com/office/powerpoint/2010/main" val="1193792338"/>
              </p:ext>
            </p:extLst>
          </p:nvPr>
        </p:nvGraphicFramePr>
        <p:xfrm>
          <a:off x="1188810" y="1457759"/>
          <a:ext cx="1958197" cy="4233595"/>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59997">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Cycle</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23.37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26.295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27.37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13.553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31.37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11.129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35.37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10.446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38.37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10.044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40.37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9.956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41.37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9.9303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25598">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9.9145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5016670"/>
                  </a:ext>
                </a:extLst>
              </a:tr>
              <a:tr h="258399">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43.37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9.9074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09644614"/>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44.37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9.9077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47.37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9.9455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graphicFrame>
        <p:nvGraphicFramePr>
          <p:cNvPr id="8" name="Grafico 1">
            <a:extLst>
              <a:ext uri="{FF2B5EF4-FFF2-40B4-BE49-F238E27FC236}">
                <a16:creationId xmlns:a16="http://schemas.microsoft.com/office/drawing/2014/main" id="{C5B55B23-C9C4-492A-9BC1-CAE91EB79C8A}"/>
              </a:ext>
            </a:extLst>
          </p:cNvPr>
          <p:cNvGraphicFramePr>
            <a:graphicFrameLocks/>
          </p:cNvGraphicFramePr>
          <p:nvPr>
            <p:extLst>
              <p:ext uri="{D42A27DB-BD31-4B8C-83A1-F6EECF244321}">
                <p14:modId xmlns:p14="http://schemas.microsoft.com/office/powerpoint/2010/main" val="3649228015"/>
              </p:ext>
            </p:extLst>
          </p:nvPr>
        </p:nvGraphicFramePr>
        <p:xfrm>
          <a:off x="3810000" y="1457759"/>
          <a:ext cx="5625886" cy="3350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4912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3F8-FF95-4131-8D7C-021F33669FB6}"/>
              </a:ext>
            </a:extLst>
          </p:cNvPr>
          <p:cNvSpPr>
            <a:spLocks noGrp="1"/>
          </p:cNvSpPr>
          <p:nvPr>
            <p:ph type="title"/>
          </p:nvPr>
        </p:nvSpPr>
        <p:spPr>
          <a:xfrm>
            <a:off x="1076667" y="237292"/>
            <a:ext cx="10038664" cy="615553"/>
          </a:xfrm>
        </p:spPr>
        <p:txBody>
          <a:bodyPr/>
          <a:lstStyle/>
          <a:p>
            <a:r>
              <a:rPr lang="it-IT" sz="2000" u="sng" dirty="0"/>
              <a:t>FIRST JUNCTION ANALYSIS: </a:t>
            </a:r>
            <a:br>
              <a:rPr lang="it-IT" sz="2000" u="sng" dirty="0"/>
            </a:br>
            <a:r>
              <a:rPr lang="it-IT" sz="2000" b="1" dirty="0"/>
              <a:t>Via Prenestina – Largo Irpinia – Via Dignano d’Istra</a:t>
            </a:r>
            <a:endParaRPr lang="en-GB" sz="2000" dirty="0"/>
          </a:p>
        </p:txBody>
      </p:sp>
      <p:sp>
        <p:nvSpPr>
          <p:cNvPr id="5" name="CasellaDiTesto 2">
            <a:extLst>
              <a:ext uri="{FF2B5EF4-FFF2-40B4-BE49-F238E27FC236}">
                <a16:creationId xmlns:a16="http://schemas.microsoft.com/office/drawing/2014/main" id="{ABA3AB79-9CEA-4DA7-854C-D0286B343A24}"/>
              </a:ext>
            </a:extLst>
          </p:cNvPr>
          <p:cNvSpPr txBox="1"/>
          <p:nvPr/>
        </p:nvSpPr>
        <p:spPr>
          <a:xfrm>
            <a:off x="1076667" y="943733"/>
            <a:ext cx="5625886" cy="369332"/>
          </a:xfrm>
          <a:prstGeom prst="rect">
            <a:avLst/>
          </a:prstGeom>
          <a:noFill/>
        </p:spPr>
        <p:txBody>
          <a:bodyPr wrap="square" rtlCol="0">
            <a:spAutoFit/>
          </a:bodyPr>
          <a:lstStyle/>
          <a:p>
            <a:r>
              <a:rPr lang="it-IT" b="1" dirty="0">
                <a:solidFill>
                  <a:schemeClr val="accent2">
                    <a:lumMod val="75000"/>
                  </a:schemeClr>
                </a:solidFill>
                <a:latin typeface="+mj-lt"/>
              </a:rPr>
              <a:t>SECOND ITERATION:</a:t>
            </a:r>
          </a:p>
        </p:txBody>
      </p:sp>
      <p:graphicFrame>
        <p:nvGraphicFramePr>
          <p:cNvPr id="4" name="Table 3">
            <a:extLst>
              <a:ext uri="{FF2B5EF4-FFF2-40B4-BE49-F238E27FC236}">
                <a16:creationId xmlns:a16="http://schemas.microsoft.com/office/drawing/2014/main" id="{61D88A64-D000-4B3D-8E03-CD7C7928CDBC}"/>
              </a:ext>
            </a:extLst>
          </p:cNvPr>
          <p:cNvGraphicFramePr>
            <a:graphicFrameLocks noGrp="1"/>
          </p:cNvGraphicFramePr>
          <p:nvPr>
            <p:extLst>
              <p:ext uri="{D42A27DB-BD31-4B8C-83A1-F6EECF244321}">
                <p14:modId xmlns:p14="http://schemas.microsoft.com/office/powerpoint/2010/main" val="1446432693"/>
              </p:ext>
            </p:extLst>
          </p:nvPr>
        </p:nvGraphicFramePr>
        <p:xfrm>
          <a:off x="1171557" y="1457759"/>
          <a:ext cx="1958197" cy="4538395"/>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59997">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g1/g2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0.92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45.102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15.4833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12.7411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11.0569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10.4779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9.93782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9.91452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25598">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9.90051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5016670"/>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3.99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9.89597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09644614"/>
                  </a:ext>
                </a:extLst>
              </a:tr>
              <a:tr h="258399">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9.8959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88075847"/>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4.01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9.8960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4.06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9.89785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239145565"/>
                  </a:ext>
                </a:extLst>
              </a:tr>
            </a:tbl>
          </a:graphicData>
        </a:graphic>
      </p:graphicFrame>
      <p:graphicFrame>
        <p:nvGraphicFramePr>
          <p:cNvPr id="6" name="Grafico 2">
            <a:extLst>
              <a:ext uri="{FF2B5EF4-FFF2-40B4-BE49-F238E27FC236}">
                <a16:creationId xmlns:a16="http://schemas.microsoft.com/office/drawing/2014/main" id="{1FBC3098-5F36-4F67-9016-D5849A697C1F}"/>
              </a:ext>
            </a:extLst>
          </p:cNvPr>
          <p:cNvGraphicFramePr>
            <a:graphicFrameLocks/>
          </p:cNvGraphicFramePr>
          <p:nvPr>
            <p:extLst>
              <p:ext uri="{D42A27DB-BD31-4B8C-83A1-F6EECF244321}">
                <p14:modId xmlns:p14="http://schemas.microsoft.com/office/powerpoint/2010/main" val="2516615392"/>
              </p:ext>
            </p:extLst>
          </p:nvPr>
        </p:nvGraphicFramePr>
        <p:xfrm>
          <a:off x="3810000" y="1569720"/>
          <a:ext cx="5821680" cy="36118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262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992730-763D-45D1-BF36-0BFB0BD32A1A}"/>
              </a:ext>
            </a:extLst>
          </p:cNvPr>
          <p:cNvSpPr>
            <a:spLocks noGrp="1"/>
          </p:cNvSpPr>
          <p:nvPr>
            <p:ph type="sldNum" sz="quarter" idx="7"/>
          </p:nvPr>
        </p:nvSpPr>
        <p:spPr>
          <a:xfrm>
            <a:off x="11820083" y="6400800"/>
            <a:ext cx="207009" cy="182245"/>
          </a:xfrm>
        </p:spPr>
        <p:txBody>
          <a:bodyPr/>
          <a:lstStyle/>
          <a:p>
            <a:pPr marL="25400">
              <a:lnSpc>
                <a:spcPct val="100000"/>
              </a:lnSpc>
            </a:pPr>
            <a:fld id="{81D60167-4931-47E6-BA6A-407CBD079E47}" type="slidenum">
              <a:rPr lang="en-IN" smtClean="0"/>
              <a:pPr marL="25400">
                <a:lnSpc>
                  <a:spcPct val="100000"/>
                </a:lnSpc>
              </a:pPr>
              <a:t>2</a:t>
            </a:fld>
            <a:endParaRPr lang="en-IN" dirty="0"/>
          </a:p>
        </p:txBody>
      </p:sp>
      <p:sp>
        <p:nvSpPr>
          <p:cNvPr id="5" name="Rectangle 4">
            <a:extLst>
              <a:ext uri="{FF2B5EF4-FFF2-40B4-BE49-F238E27FC236}">
                <a16:creationId xmlns:a16="http://schemas.microsoft.com/office/drawing/2014/main" id="{513A6CF0-39B9-43C8-9E78-9755A28DD4C2}"/>
              </a:ext>
            </a:extLst>
          </p:cNvPr>
          <p:cNvSpPr/>
          <p:nvPr/>
        </p:nvSpPr>
        <p:spPr>
          <a:xfrm>
            <a:off x="451511" y="254449"/>
            <a:ext cx="11036275" cy="558743"/>
          </a:xfrm>
          <a:prstGeom prst="rect">
            <a:avLst/>
          </a:prstGeom>
        </p:spPr>
        <p:txBody>
          <a:bodyPr wrap="square">
            <a:spAutoFit/>
          </a:bodyPr>
          <a:lstStyle/>
          <a:p>
            <a:pPr algn="ctr">
              <a:lnSpc>
                <a:spcPct val="115000"/>
              </a:lnSpc>
              <a:spcAft>
                <a:spcPts val="0"/>
              </a:spcAft>
            </a:pPr>
            <a:r>
              <a:rPr lang="en-IN" sz="2800" b="1" spc="-35" dirty="0">
                <a:solidFill>
                  <a:schemeClr val="accent2">
                    <a:lumMod val="75000"/>
                  </a:schemeClr>
                </a:solidFill>
                <a:latin typeface="+mj-lt"/>
                <a:cs typeface="Arial"/>
              </a:rPr>
              <a:t>Overview</a:t>
            </a:r>
          </a:p>
        </p:txBody>
      </p:sp>
      <p:sp>
        <p:nvSpPr>
          <p:cNvPr id="10" name="Rectangle 9">
            <a:extLst>
              <a:ext uri="{FF2B5EF4-FFF2-40B4-BE49-F238E27FC236}">
                <a16:creationId xmlns:a16="http://schemas.microsoft.com/office/drawing/2014/main" id="{6ECA9F7E-0063-4D3D-AA60-4AA7C629F1BD}"/>
              </a:ext>
            </a:extLst>
          </p:cNvPr>
          <p:cNvSpPr/>
          <p:nvPr/>
        </p:nvSpPr>
        <p:spPr>
          <a:xfrm>
            <a:off x="1187166" y="1143000"/>
            <a:ext cx="9817669" cy="3890937"/>
          </a:xfrm>
          <a:prstGeom prst="rect">
            <a:avLst/>
          </a:prstGeom>
          <a:effectLst>
            <a:outerShdw blurRad="50800" dist="38100" dir="2700000" algn="tl" rotWithShape="0">
              <a:prstClr val="black">
                <a:alpha val="20000"/>
              </a:prstClr>
            </a:outerShdw>
          </a:effectLst>
        </p:spPr>
        <p:txBody>
          <a:bodyPr>
            <a:spAutoFit/>
          </a:bodyPr>
          <a:lstStyle/>
          <a:p>
            <a:pPr marL="28575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Highway Capacity Manual defines the capacity as the maximum howdy rate at which persons or vehicle can be reasonably expected to traverse a point or a uniform segment of a lane or roadway during a given time period, under prevailing roadway, traffic and control conditions. Level-of-Service is introduced by HCM to denote the level of quality one can derive from a local under different operation characteristics and traffic volume. </a:t>
            </a:r>
          </a:p>
          <a:p>
            <a:pPr marL="28575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HCM model is very useful for the analysis of signalized intersection as it considers all the adjustment factors which are to be taken into account while designing for a signalized I/S.</a:t>
            </a:r>
          </a:p>
        </p:txBody>
      </p:sp>
    </p:spTree>
    <p:extLst>
      <p:ext uri="{BB962C8B-B14F-4D97-AF65-F5344CB8AC3E}">
        <p14:creationId xmlns:p14="http://schemas.microsoft.com/office/powerpoint/2010/main" val="287576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3F8-FF95-4131-8D7C-021F33669FB6}"/>
              </a:ext>
            </a:extLst>
          </p:cNvPr>
          <p:cNvSpPr>
            <a:spLocks noGrp="1"/>
          </p:cNvSpPr>
          <p:nvPr>
            <p:ph type="title"/>
          </p:nvPr>
        </p:nvSpPr>
        <p:spPr>
          <a:xfrm>
            <a:off x="1076667" y="205069"/>
            <a:ext cx="10038664" cy="615553"/>
          </a:xfrm>
        </p:spPr>
        <p:txBody>
          <a:bodyPr/>
          <a:lstStyle/>
          <a:p>
            <a:r>
              <a:rPr lang="it-IT" sz="2000" u="sng" dirty="0"/>
              <a:t>FIRST JUNCTION ANALYSIS: </a:t>
            </a:r>
            <a:br>
              <a:rPr lang="it-IT" sz="2000" u="sng" dirty="0"/>
            </a:br>
            <a:r>
              <a:rPr lang="it-IT" sz="2000" b="1" dirty="0"/>
              <a:t>Via Prenestina – Largo Irpinia – Via Dignano d’Istra</a:t>
            </a:r>
            <a:endParaRPr lang="en-GB" sz="2000" dirty="0"/>
          </a:p>
        </p:txBody>
      </p:sp>
      <p:sp>
        <p:nvSpPr>
          <p:cNvPr id="5" name="CasellaDiTesto 2">
            <a:extLst>
              <a:ext uri="{FF2B5EF4-FFF2-40B4-BE49-F238E27FC236}">
                <a16:creationId xmlns:a16="http://schemas.microsoft.com/office/drawing/2014/main" id="{ABA3AB79-9CEA-4DA7-854C-D0286B343A24}"/>
              </a:ext>
            </a:extLst>
          </p:cNvPr>
          <p:cNvSpPr txBox="1"/>
          <p:nvPr/>
        </p:nvSpPr>
        <p:spPr>
          <a:xfrm>
            <a:off x="1076667" y="943733"/>
            <a:ext cx="5625886" cy="369332"/>
          </a:xfrm>
          <a:prstGeom prst="rect">
            <a:avLst/>
          </a:prstGeom>
          <a:noFill/>
        </p:spPr>
        <p:txBody>
          <a:bodyPr wrap="square" rtlCol="0">
            <a:spAutoFit/>
          </a:bodyPr>
          <a:lstStyle/>
          <a:p>
            <a:r>
              <a:rPr lang="it-IT" b="1" dirty="0">
                <a:solidFill>
                  <a:schemeClr val="accent2">
                    <a:lumMod val="75000"/>
                  </a:schemeClr>
                </a:solidFill>
                <a:latin typeface="+mj-lt"/>
              </a:rPr>
              <a:t>THIRD ITERATION:</a:t>
            </a:r>
          </a:p>
        </p:txBody>
      </p:sp>
      <p:graphicFrame>
        <p:nvGraphicFramePr>
          <p:cNvPr id="4" name="Table 3">
            <a:extLst>
              <a:ext uri="{FF2B5EF4-FFF2-40B4-BE49-F238E27FC236}">
                <a16:creationId xmlns:a16="http://schemas.microsoft.com/office/drawing/2014/main" id="{61D88A64-D000-4B3D-8E03-CD7C7928CDBC}"/>
              </a:ext>
            </a:extLst>
          </p:cNvPr>
          <p:cNvGraphicFramePr>
            <a:graphicFrameLocks noGrp="1"/>
          </p:cNvGraphicFramePr>
          <p:nvPr>
            <p:extLst>
              <p:ext uri="{D42A27DB-BD31-4B8C-83A1-F6EECF244321}">
                <p14:modId xmlns:p14="http://schemas.microsoft.com/office/powerpoint/2010/main" val="1610238342"/>
              </p:ext>
            </p:extLst>
          </p:nvPr>
        </p:nvGraphicFramePr>
        <p:xfrm>
          <a:off x="1188811" y="1418653"/>
          <a:ext cx="1958197" cy="4233595"/>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59997">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Cycle</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23.37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26.889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26.37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15.2887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28.37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12.8759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30.37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11.644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33.37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10.695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37.37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10.136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40.37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9.9596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25598">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43.37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9.8959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5016670"/>
                  </a:ext>
                </a:extLst>
              </a:tr>
              <a:tr h="258399">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44.37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9.8921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09644614"/>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45.37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9.8953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50.37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9.9907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graphicFrame>
        <p:nvGraphicFramePr>
          <p:cNvPr id="6" name="Grafico 3">
            <a:extLst>
              <a:ext uri="{FF2B5EF4-FFF2-40B4-BE49-F238E27FC236}">
                <a16:creationId xmlns:a16="http://schemas.microsoft.com/office/drawing/2014/main" id="{04FB179E-348D-4A3E-95C2-6D5C9EA9C935}"/>
              </a:ext>
            </a:extLst>
          </p:cNvPr>
          <p:cNvGraphicFramePr>
            <a:graphicFrameLocks/>
          </p:cNvGraphicFramePr>
          <p:nvPr>
            <p:extLst>
              <p:ext uri="{D42A27DB-BD31-4B8C-83A1-F6EECF244321}">
                <p14:modId xmlns:p14="http://schemas.microsoft.com/office/powerpoint/2010/main" val="3016491132"/>
              </p:ext>
            </p:extLst>
          </p:nvPr>
        </p:nvGraphicFramePr>
        <p:xfrm>
          <a:off x="3810000" y="1935480"/>
          <a:ext cx="5625886" cy="33070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87158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657137" y="323626"/>
            <a:ext cx="10353333" cy="615553"/>
          </a:xfrm>
        </p:spPr>
        <p:txBody>
          <a:bodyPr/>
          <a:lstStyle/>
          <a:p>
            <a:r>
              <a:rPr lang="it-IT" sz="2000" u="sng" dirty="0"/>
              <a:t>SECOND JUNCTION ANALYSIS: </a:t>
            </a:r>
            <a:br>
              <a:rPr lang="it-IT" sz="2000" u="sng" dirty="0"/>
            </a:br>
            <a:r>
              <a:rPr lang="it-IT" sz="2000" b="1" dirty="0"/>
              <a:t>Via Prenestina –Via Olevano Romano</a:t>
            </a:r>
            <a:r>
              <a:rPr lang="it-IT" sz="2000" b="1" dirty="0">
                <a:solidFill>
                  <a:schemeClr val="lt1"/>
                </a:solidFill>
                <a:latin typeface="Arial"/>
                <a:ea typeface="Arial"/>
                <a:cs typeface="Arial"/>
                <a:sym typeface="Arial"/>
              </a:rPr>
              <a:t>Chisone</a:t>
            </a:r>
            <a:r>
              <a:rPr lang="it-IT" sz="2000" dirty="0"/>
              <a:t> </a:t>
            </a:r>
          </a:p>
        </p:txBody>
      </p:sp>
      <p:sp>
        <p:nvSpPr>
          <p:cNvPr id="6" name="CasellaDiTesto 5">
            <a:extLst>
              <a:ext uri="{FF2B5EF4-FFF2-40B4-BE49-F238E27FC236}">
                <a16:creationId xmlns:a16="http://schemas.microsoft.com/office/drawing/2014/main" id="{5F4C1214-D11C-4DBA-B153-B31EDD8CB579}"/>
              </a:ext>
            </a:extLst>
          </p:cNvPr>
          <p:cNvSpPr txBox="1"/>
          <p:nvPr/>
        </p:nvSpPr>
        <p:spPr>
          <a:xfrm>
            <a:off x="657137" y="1514999"/>
            <a:ext cx="6177627" cy="3323987"/>
          </a:xfrm>
          <a:prstGeom prst="rect">
            <a:avLst/>
          </a:prstGeom>
          <a:noFill/>
        </p:spPr>
        <p:txBody>
          <a:bodyPr wrap="square" rtlCol="0">
            <a:spAutoFit/>
          </a:bodyPr>
          <a:lstStyle/>
          <a:p>
            <a:pPr marL="285750" indent="-285750">
              <a:buFont typeface="Arial" panose="020B0604020202020204" pitchFamily="34" charset="0"/>
              <a:buChar char="•"/>
            </a:pPr>
            <a:r>
              <a:rPr lang="it-IT" sz="1600" dirty="0"/>
              <a:t>A T-shaped intersection;</a:t>
            </a:r>
          </a:p>
          <a:p>
            <a:pPr marL="285750" indent="-285750">
              <a:buFont typeface="Arial" panose="020B0604020202020204" pitchFamily="34" charset="0"/>
              <a:buChar char="•"/>
            </a:pPr>
            <a:r>
              <a:rPr lang="it-IT" sz="1600" dirty="0"/>
              <a:t>EB – WB : Via Prenestina</a:t>
            </a:r>
          </a:p>
          <a:p>
            <a:pPr marL="285750" indent="-285750">
              <a:buFont typeface="Arial" panose="020B0604020202020204" pitchFamily="34" charset="0"/>
              <a:buChar char="•"/>
            </a:pPr>
            <a:r>
              <a:rPr lang="it-IT" sz="1600" dirty="0"/>
              <a:t>NB: Via Olevano Romano</a:t>
            </a:r>
          </a:p>
          <a:p>
            <a:endParaRPr lang="it-IT" sz="1600" dirty="0"/>
          </a:p>
          <a:p>
            <a:pPr marL="285750" indent="-285750">
              <a:buFont typeface="Arial" panose="020B0604020202020204" pitchFamily="34" charset="0"/>
              <a:buChar char="•"/>
            </a:pPr>
            <a:r>
              <a:rPr lang="it-IT" sz="1600" dirty="0"/>
              <a:t>The tramway is still present along the middle of Via Prenestina and causes no interference.</a:t>
            </a:r>
          </a:p>
          <a:p>
            <a:pPr marL="285750" indent="-285750">
              <a:buFont typeface="Arial" panose="020B0604020202020204" pitchFamily="34" charset="0"/>
              <a:buChar char="•"/>
            </a:pPr>
            <a:r>
              <a:rPr lang="it-IT" sz="1600" dirty="0"/>
              <a:t>There are bus stops on either side of Via Prenestina past the signalised intersection, but yet again are deemed to cause no blockage.</a:t>
            </a:r>
          </a:p>
          <a:p>
            <a:endParaRPr lang="it-IT" sz="1600" u="sng" dirty="0"/>
          </a:p>
          <a:p>
            <a:endParaRPr lang="it-IT" sz="1600" u="sng" dirty="0"/>
          </a:p>
          <a:p>
            <a:r>
              <a:rPr lang="it-IT" sz="1600" u="sng" dirty="0"/>
              <a:t>GEOMETRY OF THE ROADS:</a:t>
            </a:r>
          </a:p>
          <a:p>
            <a:pPr marL="285750" indent="-285750">
              <a:buFont typeface="Arial" panose="020B0604020202020204" pitchFamily="34" charset="0"/>
              <a:buChar char="•"/>
            </a:pPr>
            <a:endParaRPr lang="it-IT" dirty="0"/>
          </a:p>
        </p:txBody>
      </p:sp>
      <p:sp>
        <p:nvSpPr>
          <p:cNvPr id="8" name="Rectangle 5">
            <a:extLst>
              <a:ext uri="{FF2B5EF4-FFF2-40B4-BE49-F238E27FC236}">
                <a16:creationId xmlns:a16="http://schemas.microsoft.com/office/drawing/2014/main" id="{39B56789-0057-4B88-B29E-5E51E75D9631}"/>
              </a:ext>
            </a:extLst>
          </p:cNvPr>
          <p:cNvSpPr>
            <a:spLocks noChangeArrowheads="1"/>
          </p:cNvSpPr>
          <p:nvPr/>
        </p:nvSpPr>
        <p:spPr bwMode="auto">
          <a:xfrm>
            <a:off x="5434031" y="46864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9" name="CasellaDiTesto 2">
            <a:extLst>
              <a:ext uri="{FF2B5EF4-FFF2-40B4-BE49-F238E27FC236}">
                <a16:creationId xmlns:a16="http://schemas.microsoft.com/office/drawing/2014/main" id="{BB763951-4423-4D5F-BA4F-C09B3D4251FA}"/>
              </a:ext>
            </a:extLst>
          </p:cNvPr>
          <p:cNvSpPr txBox="1"/>
          <p:nvPr/>
        </p:nvSpPr>
        <p:spPr>
          <a:xfrm>
            <a:off x="585568" y="1042423"/>
            <a:ext cx="5625886" cy="369332"/>
          </a:xfrm>
          <a:prstGeom prst="rect">
            <a:avLst/>
          </a:prstGeom>
          <a:noFill/>
        </p:spPr>
        <p:txBody>
          <a:bodyPr wrap="square" rtlCol="0">
            <a:spAutoFit/>
          </a:bodyPr>
          <a:lstStyle/>
          <a:p>
            <a:r>
              <a:rPr lang="it-IT" b="1" dirty="0">
                <a:solidFill>
                  <a:schemeClr val="accent2">
                    <a:lumMod val="75000"/>
                  </a:schemeClr>
                </a:solidFill>
                <a:latin typeface="+mj-lt"/>
              </a:rPr>
              <a:t>INTERSECTION DESCRIPTION:</a:t>
            </a:r>
          </a:p>
        </p:txBody>
      </p:sp>
      <p:graphicFrame>
        <p:nvGraphicFramePr>
          <p:cNvPr id="4" name="Table 3">
            <a:extLst>
              <a:ext uri="{FF2B5EF4-FFF2-40B4-BE49-F238E27FC236}">
                <a16:creationId xmlns:a16="http://schemas.microsoft.com/office/drawing/2014/main" id="{E17D56B2-ED99-4898-A248-BE1E083C4836}"/>
              </a:ext>
            </a:extLst>
          </p:cNvPr>
          <p:cNvGraphicFramePr>
            <a:graphicFrameLocks noGrp="1"/>
          </p:cNvGraphicFramePr>
          <p:nvPr>
            <p:extLst>
              <p:ext uri="{D42A27DB-BD31-4B8C-83A1-F6EECF244321}">
                <p14:modId xmlns:p14="http://schemas.microsoft.com/office/powerpoint/2010/main" val="782946860"/>
              </p:ext>
            </p:extLst>
          </p:nvPr>
        </p:nvGraphicFramePr>
        <p:xfrm>
          <a:off x="741360" y="4686422"/>
          <a:ext cx="4963886" cy="1178560"/>
        </p:xfrm>
        <a:graphic>
          <a:graphicData uri="http://schemas.openxmlformats.org/drawingml/2006/table">
            <a:tbl>
              <a:tblPr/>
              <a:tblGrid>
                <a:gridCol w="774441">
                  <a:extLst>
                    <a:ext uri="{9D8B030D-6E8A-4147-A177-3AD203B41FA5}">
                      <a16:colId xmlns:a16="http://schemas.microsoft.com/office/drawing/2014/main" val="637444491"/>
                    </a:ext>
                  </a:extLst>
                </a:gridCol>
                <a:gridCol w="1467083">
                  <a:extLst>
                    <a:ext uri="{9D8B030D-6E8A-4147-A177-3AD203B41FA5}">
                      <a16:colId xmlns:a16="http://schemas.microsoft.com/office/drawing/2014/main" val="2677239162"/>
                    </a:ext>
                  </a:extLst>
                </a:gridCol>
                <a:gridCol w="1248125">
                  <a:extLst>
                    <a:ext uri="{9D8B030D-6E8A-4147-A177-3AD203B41FA5}">
                      <a16:colId xmlns:a16="http://schemas.microsoft.com/office/drawing/2014/main" val="2219533502"/>
                    </a:ext>
                  </a:extLst>
                </a:gridCol>
                <a:gridCol w="1474237">
                  <a:extLst>
                    <a:ext uri="{9D8B030D-6E8A-4147-A177-3AD203B41FA5}">
                      <a16:colId xmlns:a16="http://schemas.microsoft.com/office/drawing/2014/main" val="1089266789"/>
                    </a:ext>
                  </a:extLst>
                </a:gridCol>
              </a:tblGrid>
              <a:tr h="0">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DIRECTION</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STREET NAME</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NUMBER OF LANES</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LANE WIDTH (m)</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64991371"/>
                  </a:ext>
                </a:extLst>
              </a:tr>
              <a:tr h="0">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EB</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Via Prenestina</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3</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3.5 (or 2.75 for the RT)</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510727164"/>
                  </a:ext>
                </a:extLst>
              </a:tr>
              <a:tr h="0">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WB</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Via Prenestina</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2</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3.5</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328514633"/>
                  </a:ext>
                </a:extLst>
              </a:tr>
              <a:tr h="0">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NB</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Via Olevano Romano</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a:solidFill>
                            <a:srgbClr val="C00000"/>
                          </a:solidFill>
                          <a:effectLst/>
                          <a:latin typeface="Calibri" panose="020F0502020204030204" pitchFamily="34" charset="0"/>
                        </a:rPr>
                        <a:t>2</a:t>
                      </a:r>
                      <a:endParaRPr lang="en-NZ">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en-NZ" sz="1100" b="0" i="0" u="none" strike="noStrike" dirty="0">
                          <a:solidFill>
                            <a:srgbClr val="C00000"/>
                          </a:solidFill>
                          <a:effectLst/>
                          <a:latin typeface="Calibri" panose="020F0502020204030204" pitchFamily="34" charset="0"/>
                        </a:rPr>
                        <a:t>3</a:t>
                      </a:r>
                      <a:endParaRPr lang="en-NZ" dirty="0">
                        <a:solidFill>
                          <a:srgbClr val="C00000"/>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39773186"/>
                  </a:ext>
                </a:extLst>
              </a:tr>
            </a:tbl>
          </a:graphicData>
        </a:graphic>
      </p:graphicFrame>
      <p:pic>
        <p:nvPicPr>
          <p:cNvPr id="10" name="Picture 2">
            <a:extLst>
              <a:ext uri="{FF2B5EF4-FFF2-40B4-BE49-F238E27FC236}">
                <a16:creationId xmlns:a16="http://schemas.microsoft.com/office/drawing/2014/main" id="{7355E7CB-820E-4E2F-B050-31EB422B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915" y="1162455"/>
            <a:ext cx="3985921" cy="344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301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1076666" y="326189"/>
            <a:ext cx="10353333" cy="615553"/>
          </a:xfrm>
        </p:spPr>
        <p:txBody>
          <a:bodyPr/>
          <a:lstStyle/>
          <a:p>
            <a:r>
              <a:rPr lang="it-IT" sz="2000" u="sng" dirty="0"/>
              <a:t>SECOND JUNCTION ANALYSIS: </a:t>
            </a:r>
            <a:br>
              <a:rPr lang="it-IT" sz="2000" u="sng" dirty="0"/>
            </a:br>
            <a:r>
              <a:rPr lang="it-IT" sz="2000" b="1" dirty="0"/>
              <a:t>Via Prenestina –Via Olevano Romano</a:t>
            </a:r>
            <a:r>
              <a:rPr lang="it-IT" sz="2000" b="1" dirty="0">
                <a:solidFill>
                  <a:schemeClr val="lt1"/>
                </a:solidFill>
                <a:latin typeface="Arial"/>
                <a:ea typeface="Arial"/>
                <a:cs typeface="Arial"/>
                <a:sym typeface="Arial"/>
              </a:rPr>
              <a:t>Chisone</a:t>
            </a:r>
            <a:r>
              <a:rPr lang="it-IT" sz="2000" dirty="0"/>
              <a:t> </a:t>
            </a:r>
            <a:r>
              <a:rPr lang="it-IT" sz="2000" b="1" dirty="0">
                <a:solidFill>
                  <a:schemeClr val="lt1"/>
                </a:solidFill>
                <a:latin typeface="Arial"/>
                <a:ea typeface="Arial"/>
                <a:cs typeface="Arial"/>
                <a:sym typeface="Arial"/>
              </a:rPr>
              <a:t>di</a:t>
            </a:r>
            <a:endParaRPr lang="it-IT" sz="2000" dirty="0"/>
          </a:p>
        </p:txBody>
      </p:sp>
      <p:sp>
        <p:nvSpPr>
          <p:cNvPr id="3" name="CasellaDiTesto 2">
            <a:extLst>
              <a:ext uri="{FF2B5EF4-FFF2-40B4-BE49-F238E27FC236}">
                <a16:creationId xmlns:a16="http://schemas.microsoft.com/office/drawing/2014/main" id="{52EDA711-6443-4489-89C1-80445A36EE58}"/>
              </a:ext>
            </a:extLst>
          </p:cNvPr>
          <p:cNvSpPr txBox="1"/>
          <p:nvPr/>
        </p:nvSpPr>
        <p:spPr>
          <a:xfrm>
            <a:off x="951356" y="1365209"/>
            <a:ext cx="5625886" cy="369332"/>
          </a:xfrm>
          <a:prstGeom prst="rect">
            <a:avLst/>
          </a:prstGeom>
          <a:noFill/>
        </p:spPr>
        <p:txBody>
          <a:bodyPr wrap="square" rtlCol="0">
            <a:spAutoFit/>
          </a:bodyPr>
          <a:lstStyle/>
          <a:p>
            <a:r>
              <a:rPr lang="it-IT" b="1" dirty="0">
                <a:solidFill>
                  <a:schemeClr val="accent2">
                    <a:lumMod val="75000"/>
                  </a:schemeClr>
                </a:solidFill>
                <a:latin typeface="+mj-lt"/>
              </a:rPr>
              <a:t>SIGNAL PHASE DIAGRAM AND SIGNAL TIMINGS:</a:t>
            </a:r>
          </a:p>
        </p:txBody>
      </p:sp>
      <p:graphicFrame>
        <p:nvGraphicFramePr>
          <p:cNvPr id="13" name="Tabella 12">
            <a:extLst>
              <a:ext uri="{FF2B5EF4-FFF2-40B4-BE49-F238E27FC236}">
                <a16:creationId xmlns:a16="http://schemas.microsoft.com/office/drawing/2014/main" id="{3B81D9F3-4DBA-4E74-8F73-88D3373FE7E6}"/>
              </a:ext>
            </a:extLst>
          </p:cNvPr>
          <p:cNvGraphicFramePr>
            <a:graphicFrameLocks noGrp="1"/>
          </p:cNvGraphicFramePr>
          <p:nvPr>
            <p:extLst>
              <p:ext uri="{D42A27DB-BD31-4B8C-83A1-F6EECF244321}">
                <p14:modId xmlns:p14="http://schemas.microsoft.com/office/powerpoint/2010/main" val="24617498"/>
              </p:ext>
            </p:extLst>
          </p:nvPr>
        </p:nvGraphicFramePr>
        <p:xfrm>
          <a:off x="8796528" y="2249424"/>
          <a:ext cx="2935223" cy="2185415"/>
        </p:xfrm>
        <a:graphic>
          <a:graphicData uri="http://schemas.openxmlformats.org/drawingml/2006/table">
            <a:tbl>
              <a:tblPr>
                <a:tableStyleId>{5C22544A-7EE6-4342-B048-85BDC9FD1C3A}</a:tableStyleId>
              </a:tblPr>
              <a:tblGrid>
                <a:gridCol w="830739">
                  <a:extLst>
                    <a:ext uri="{9D8B030D-6E8A-4147-A177-3AD203B41FA5}">
                      <a16:colId xmlns:a16="http://schemas.microsoft.com/office/drawing/2014/main" val="503371455"/>
                    </a:ext>
                  </a:extLst>
                </a:gridCol>
                <a:gridCol w="640587">
                  <a:extLst>
                    <a:ext uri="{9D8B030D-6E8A-4147-A177-3AD203B41FA5}">
                      <a16:colId xmlns:a16="http://schemas.microsoft.com/office/drawing/2014/main" val="2845534941"/>
                    </a:ext>
                  </a:extLst>
                </a:gridCol>
                <a:gridCol w="730090">
                  <a:extLst>
                    <a:ext uri="{9D8B030D-6E8A-4147-A177-3AD203B41FA5}">
                      <a16:colId xmlns:a16="http://schemas.microsoft.com/office/drawing/2014/main" val="1443565928"/>
                    </a:ext>
                  </a:extLst>
                </a:gridCol>
                <a:gridCol w="733807">
                  <a:extLst>
                    <a:ext uri="{9D8B030D-6E8A-4147-A177-3AD203B41FA5}">
                      <a16:colId xmlns:a16="http://schemas.microsoft.com/office/drawing/2014/main" val="2882404662"/>
                    </a:ext>
                  </a:extLst>
                </a:gridCol>
              </a:tblGrid>
              <a:tr h="558212">
                <a:tc>
                  <a:txBody>
                    <a:bodyPr/>
                    <a:lstStyle/>
                    <a:p>
                      <a:pPr algn="ctr">
                        <a:lnSpc>
                          <a:spcPct val="107000"/>
                        </a:lnSpc>
                        <a:spcAft>
                          <a:spcPts val="800"/>
                        </a:spcAft>
                      </a:pPr>
                      <a:r>
                        <a:rPr lang="it-IT" sz="1600" dirty="0">
                          <a:effectLst/>
                        </a:rPr>
                        <a:t>PHASE</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600" dirty="0">
                          <a:effectLst/>
                        </a:rPr>
                        <a:t>G (s)</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lnSpc>
                          <a:spcPct val="107000"/>
                        </a:lnSpc>
                        <a:spcAft>
                          <a:spcPts val="800"/>
                        </a:spcAft>
                      </a:pPr>
                      <a:r>
                        <a:rPr lang="it-IT" sz="1600" dirty="0">
                          <a:effectLst/>
                        </a:rPr>
                        <a:t>Y (s)</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7000"/>
                        </a:lnSpc>
                        <a:spcAft>
                          <a:spcPts val="800"/>
                        </a:spcAft>
                      </a:pPr>
                      <a:r>
                        <a:rPr lang="it-IT" sz="1600" dirty="0">
                          <a:effectLst/>
                        </a:rPr>
                        <a:t>R (s)</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64896898"/>
                  </a:ext>
                </a:extLst>
              </a:tr>
              <a:tr h="542401">
                <a:tc>
                  <a:txBody>
                    <a:bodyPr/>
                    <a:lstStyle/>
                    <a:p>
                      <a:pPr algn="ctr">
                        <a:lnSpc>
                          <a:spcPct val="107000"/>
                        </a:lnSpc>
                        <a:spcAft>
                          <a:spcPts val="800"/>
                        </a:spcAft>
                      </a:pPr>
                      <a:r>
                        <a:rPr lang="it-IT" sz="1600" dirty="0">
                          <a:effectLst/>
                        </a:rPr>
                        <a:t>1</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75</a:t>
                      </a: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600" dirty="0">
                          <a:effectLst/>
                        </a:rPr>
                        <a:t>4</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600" dirty="0">
                          <a:effectLst/>
                        </a:rPr>
                        <a:t>49</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3496369"/>
                  </a:ext>
                </a:extLst>
              </a:tr>
              <a:tr h="542401">
                <a:tc>
                  <a:txBody>
                    <a:bodyPr/>
                    <a:lstStyle/>
                    <a:p>
                      <a:pPr algn="ctr">
                        <a:lnSpc>
                          <a:spcPct val="107000"/>
                        </a:lnSpc>
                        <a:spcAft>
                          <a:spcPts val="800"/>
                        </a:spcAft>
                      </a:pPr>
                      <a:r>
                        <a:rPr lang="it-IT" sz="1600" dirty="0">
                          <a:effectLst/>
                        </a:rPr>
                        <a:t>2</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600" dirty="0">
                          <a:effectLst/>
                        </a:rPr>
                        <a:t>45</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600" dirty="0">
                          <a:effectLst/>
                        </a:rPr>
                        <a:t>4</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600" dirty="0">
                          <a:effectLst/>
                        </a:rPr>
                        <a:t>79</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260827"/>
                  </a:ext>
                </a:extLst>
              </a:tr>
              <a:tr h="542401">
                <a:tc gridSpan="4">
                  <a:txBody>
                    <a:bodyPr/>
                    <a:lstStyle/>
                    <a:p>
                      <a:pPr algn="ctr">
                        <a:lnSpc>
                          <a:spcPct val="107000"/>
                        </a:lnSpc>
                        <a:spcAft>
                          <a:spcPts val="800"/>
                        </a:spcAft>
                      </a:pPr>
                      <a:r>
                        <a:rPr lang="it-IT" sz="1600" dirty="0">
                          <a:effectLst/>
                        </a:rPr>
                        <a:t>C= 128</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956908511"/>
                  </a:ext>
                </a:extLst>
              </a:tr>
            </a:tbl>
          </a:graphicData>
        </a:graphic>
      </p:graphicFrame>
      <p:sp>
        <p:nvSpPr>
          <p:cNvPr id="10" name="TextBox 9">
            <a:extLst>
              <a:ext uri="{FF2B5EF4-FFF2-40B4-BE49-F238E27FC236}">
                <a16:creationId xmlns:a16="http://schemas.microsoft.com/office/drawing/2014/main" id="{0F3AA50E-0D58-4F87-96E6-DC510EF57D35}"/>
              </a:ext>
            </a:extLst>
          </p:cNvPr>
          <p:cNvSpPr txBox="1"/>
          <p:nvPr/>
        </p:nvSpPr>
        <p:spPr>
          <a:xfrm>
            <a:off x="1076666" y="4969883"/>
            <a:ext cx="11001153" cy="1200329"/>
          </a:xfrm>
          <a:prstGeom prst="rect">
            <a:avLst/>
          </a:prstGeom>
          <a:noFill/>
        </p:spPr>
        <p:txBody>
          <a:bodyPr wrap="none" rtlCol="0">
            <a:spAutoFit/>
          </a:bodyPr>
          <a:lstStyle/>
          <a:p>
            <a:pPr marL="285750" indent="-285750">
              <a:buFont typeface="Arial" panose="020B0604020202020204" pitchFamily="34" charset="0"/>
              <a:buChar char="•"/>
            </a:pPr>
            <a:r>
              <a:rPr lang="en-NZ" sz="1800" b="0" i="0" u="none" strike="noStrike" dirty="0">
                <a:solidFill>
                  <a:srgbClr val="000000"/>
                </a:solidFill>
                <a:effectLst/>
                <a:latin typeface="Calibri" panose="020F0502020204030204" pitchFamily="34" charset="0"/>
              </a:rPr>
              <a:t>The EB right turn is green in both phases and is always permitted.</a:t>
            </a:r>
          </a:p>
          <a:p>
            <a:pPr marL="285750" indent="-285750">
              <a:buFont typeface="Arial" panose="020B0604020202020204" pitchFamily="34" charset="0"/>
              <a:buChar char="•"/>
            </a:pPr>
            <a:r>
              <a:rPr lang="en-NZ" sz="1800" b="0" i="0" u="none" strike="noStrike" dirty="0">
                <a:solidFill>
                  <a:srgbClr val="000000"/>
                </a:solidFill>
                <a:effectLst/>
                <a:latin typeface="Calibri" panose="020F0502020204030204" pitchFamily="34" charset="0"/>
              </a:rPr>
              <a:t>Supplemental worksheets for pedestrian &amp; bicycle effects on permitted right turns</a:t>
            </a:r>
            <a:r>
              <a:rPr lang="en-NZ" dirty="0">
                <a:solidFill>
                  <a:srgbClr val="000000"/>
                </a:solidFill>
                <a:latin typeface="Calibri" panose="020F0502020204030204" pitchFamily="34" charset="0"/>
              </a:rPr>
              <a:t> were needed, for both the EB</a:t>
            </a:r>
          </a:p>
          <a:p>
            <a:r>
              <a:rPr lang="en-NZ" dirty="0">
                <a:solidFill>
                  <a:srgbClr val="000000"/>
                </a:solidFill>
                <a:latin typeface="Calibri" panose="020F0502020204030204" pitchFamily="34" charset="0"/>
              </a:rPr>
              <a:t>     </a:t>
            </a:r>
            <a:r>
              <a:rPr lang="en-NZ" sz="1800" b="0" i="0" u="none" strike="noStrike" dirty="0">
                <a:solidFill>
                  <a:srgbClr val="000000"/>
                </a:solidFill>
                <a:effectLst/>
                <a:latin typeface="Calibri" panose="020F0502020204030204" pitchFamily="34" charset="0"/>
              </a:rPr>
              <a:t>right turn and for the NB right turn. </a:t>
            </a:r>
            <a:endParaRPr lang="en-NZ" dirty="0">
              <a:effectLst/>
            </a:endParaRPr>
          </a:p>
          <a:p>
            <a:r>
              <a:rPr lang="en-GB" dirty="0"/>
              <a:t> </a:t>
            </a:r>
          </a:p>
        </p:txBody>
      </p:sp>
      <p:pic>
        <p:nvPicPr>
          <p:cNvPr id="6" name="Picture 5">
            <a:extLst>
              <a:ext uri="{FF2B5EF4-FFF2-40B4-BE49-F238E27FC236}">
                <a16:creationId xmlns:a16="http://schemas.microsoft.com/office/drawing/2014/main" id="{2183B190-7358-4AC1-9B80-7BEA2029158D}"/>
              </a:ext>
            </a:extLst>
          </p:cNvPr>
          <p:cNvPicPr>
            <a:picLocks noChangeAspect="1"/>
          </p:cNvPicPr>
          <p:nvPr/>
        </p:nvPicPr>
        <p:blipFill>
          <a:blip r:embed="rId2"/>
          <a:stretch>
            <a:fillRect/>
          </a:stretch>
        </p:blipFill>
        <p:spPr>
          <a:xfrm>
            <a:off x="1076666" y="1994571"/>
            <a:ext cx="6962775" cy="2667000"/>
          </a:xfrm>
          <a:prstGeom prst="rect">
            <a:avLst/>
          </a:prstGeom>
        </p:spPr>
      </p:pic>
    </p:spTree>
    <p:extLst>
      <p:ext uri="{BB962C8B-B14F-4D97-AF65-F5344CB8AC3E}">
        <p14:creationId xmlns:p14="http://schemas.microsoft.com/office/powerpoint/2010/main" val="150990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1212111" y="199870"/>
            <a:ext cx="10353333" cy="615553"/>
          </a:xfrm>
        </p:spPr>
        <p:txBody>
          <a:bodyPr/>
          <a:lstStyle/>
          <a:p>
            <a:r>
              <a:rPr lang="it-IT" sz="2000" u="sng" dirty="0"/>
              <a:t>SECOND JUNCTION ANALYSIS: </a:t>
            </a:r>
            <a:br>
              <a:rPr lang="it-IT" sz="2000" u="sng" dirty="0"/>
            </a:br>
            <a:r>
              <a:rPr lang="it-IT" sz="2000" b="1" dirty="0"/>
              <a:t>Via Prenestina –Via Olevano Romano</a:t>
            </a:r>
            <a:r>
              <a:rPr lang="it-IT" sz="2000" b="1" dirty="0">
                <a:solidFill>
                  <a:schemeClr val="lt1"/>
                </a:solidFill>
                <a:latin typeface="Arial"/>
                <a:ea typeface="Arial"/>
                <a:cs typeface="Arial"/>
                <a:sym typeface="Arial"/>
              </a:rPr>
              <a:t>Chisone</a:t>
            </a:r>
            <a:r>
              <a:rPr lang="it-IT" sz="2000" dirty="0"/>
              <a:t> </a:t>
            </a:r>
            <a:r>
              <a:rPr lang="it-IT" sz="2000" b="1" dirty="0">
                <a:solidFill>
                  <a:schemeClr val="lt1"/>
                </a:solidFill>
                <a:latin typeface="Arial"/>
                <a:ea typeface="Arial"/>
                <a:cs typeface="Arial"/>
                <a:sym typeface="Arial"/>
              </a:rPr>
              <a:t>Via di Val Chisone</a:t>
            </a:r>
            <a:r>
              <a:rPr lang="it-IT" sz="2000" dirty="0"/>
              <a:t> </a:t>
            </a:r>
          </a:p>
        </p:txBody>
      </p:sp>
      <p:sp>
        <p:nvSpPr>
          <p:cNvPr id="3" name="CasellaDiTesto 2">
            <a:extLst>
              <a:ext uri="{FF2B5EF4-FFF2-40B4-BE49-F238E27FC236}">
                <a16:creationId xmlns:a16="http://schemas.microsoft.com/office/drawing/2014/main" id="{52EDA711-6443-4489-89C1-80445A36EE58}"/>
              </a:ext>
            </a:extLst>
          </p:cNvPr>
          <p:cNvSpPr txBox="1"/>
          <p:nvPr/>
        </p:nvSpPr>
        <p:spPr>
          <a:xfrm>
            <a:off x="1212111" y="1165786"/>
            <a:ext cx="6600042" cy="369332"/>
          </a:xfrm>
          <a:prstGeom prst="rect">
            <a:avLst/>
          </a:prstGeom>
          <a:noFill/>
        </p:spPr>
        <p:txBody>
          <a:bodyPr wrap="square" rtlCol="0">
            <a:spAutoFit/>
          </a:bodyPr>
          <a:lstStyle/>
          <a:p>
            <a:r>
              <a:rPr lang="it-IT" b="1" dirty="0">
                <a:solidFill>
                  <a:schemeClr val="accent2">
                    <a:lumMod val="75000"/>
                  </a:schemeClr>
                </a:solidFill>
                <a:latin typeface="+mj-lt"/>
              </a:rPr>
              <a:t>VOLUME ADJUSTMENT AND SATURATION FLOW RATE:</a:t>
            </a:r>
          </a:p>
        </p:txBody>
      </p:sp>
      <p:sp>
        <p:nvSpPr>
          <p:cNvPr id="11" name="Rectangle 1">
            <a:extLst>
              <a:ext uri="{FF2B5EF4-FFF2-40B4-BE49-F238E27FC236}">
                <a16:creationId xmlns:a16="http://schemas.microsoft.com/office/drawing/2014/main" id="{4B445EBD-D690-4241-891F-1ACF77D5E535}"/>
              </a:ext>
            </a:extLst>
          </p:cNvPr>
          <p:cNvSpPr>
            <a:spLocks noChangeArrowheads="1"/>
          </p:cNvSpPr>
          <p:nvPr/>
        </p:nvSpPr>
        <p:spPr bwMode="auto">
          <a:xfrm>
            <a:off x="1077301" y="19215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4" name="CasellaDiTesto 3">
            <a:extLst>
              <a:ext uri="{FF2B5EF4-FFF2-40B4-BE49-F238E27FC236}">
                <a16:creationId xmlns:a16="http://schemas.microsoft.com/office/drawing/2014/main" id="{07792CCE-7E83-42FD-BD3D-B2442DCFA273}"/>
              </a:ext>
            </a:extLst>
          </p:cNvPr>
          <p:cNvSpPr txBox="1"/>
          <p:nvPr/>
        </p:nvSpPr>
        <p:spPr>
          <a:xfrm>
            <a:off x="1212111" y="1617283"/>
            <a:ext cx="6368902" cy="923330"/>
          </a:xfrm>
          <a:prstGeom prst="rect">
            <a:avLst/>
          </a:prstGeom>
          <a:noFill/>
        </p:spPr>
        <p:txBody>
          <a:bodyPr wrap="square" rtlCol="0">
            <a:spAutoFit/>
          </a:bodyPr>
          <a:lstStyle/>
          <a:p>
            <a:pPr marL="285750" indent="-285750">
              <a:buFont typeface="Arial" panose="020B0604020202020204" pitchFamily="34" charset="0"/>
              <a:buChar char="•"/>
            </a:pPr>
            <a:r>
              <a:rPr lang="it-IT" dirty="0"/>
              <a:t>Analysis Period: evening interval (18:00 – 19:00 )</a:t>
            </a:r>
          </a:p>
          <a:p>
            <a:pPr marL="285750" indent="-285750">
              <a:buFont typeface="Arial" panose="020B0604020202020204" pitchFamily="34" charset="0"/>
              <a:buChar char="•"/>
            </a:pPr>
            <a:endParaRPr lang="it-IT" dirty="0"/>
          </a:p>
          <a:p>
            <a:r>
              <a:rPr lang="it-IT" sz="1600" dirty="0"/>
              <a:t>	</a:t>
            </a:r>
            <a:r>
              <a:rPr lang="it-IT" sz="1600" u="sng" dirty="0"/>
              <a:t>TRAFFIC FLOW DATA</a:t>
            </a:r>
          </a:p>
        </p:txBody>
      </p:sp>
      <p:sp>
        <p:nvSpPr>
          <p:cNvPr id="8" name="Rectangle 2">
            <a:extLst>
              <a:ext uri="{FF2B5EF4-FFF2-40B4-BE49-F238E27FC236}">
                <a16:creationId xmlns:a16="http://schemas.microsoft.com/office/drawing/2014/main" id="{5CD03960-056E-4356-ACE6-35DC79147551}"/>
              </a:ext>
            </a:extLst>
          </p:cNvPr>
          <p:cNvSpPr>
            <a:spLocks noChangeArrowheads="1"/>
          </p:cNvSpPr>
          <p:nvPr/>
        </p:nvSpPr>
        <p:spPr bwMode="auto">
          <a:xfrm>
            <a:off x="6457508" y="29499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0" name="CasellaDiTesto 9">
            <a:extLst>
              <a:ext uri="{FF2B5EF4-FFF2-40B4-BE49-F238E27FC236}">
                <a16:creationId xmlns:a16="http://schemas.microsoft.com/office/drawing/2014/main" id="{DE0BC3D4-59FA-4867-B28E-20B484A799EF}"/>
              </a:ext>
            </a:extLst>
          </p:cNvPr>
          <p:cNvSpPr txBox="1"/>
          <p:nvPr/>
        </p:nvSpPr>
        <p:spPr>
          <a:xfrm>
            <a:off x="6982047" y="2163705"/>
            <a:ext cx="5209953" cy="338554"/>
          </a:xfrm>
          <a:prstGeom prst="rect">
            <a:avLst/>
          </a:prstGeom>
          <a:noFill/>
        </p:spPr>
        <p:txBody>
          <a:bodyPr wrap="square" rtlCol="0">
            <a:spAutoFit/>
          </a:bodyPr>
          <a:lstStyle/>
          <a:p>
            <a:r>
              <a:rPr lang="it-IT" sz="1600" u="sng" dirty="0"/>
              <a:t>SATURATION FLOW RATE</a:t>
            </a:r>
          </a:p>
        </p:txBody>
      </p:sp>
      <p:sp>
        <p:nvSpPr>
          <p:cNvPr id="25" name="CasellaDiTesto 24">
            <a:extLst>
              <a:ext uri="{FF2B5EF4-FFF2-40B4-BE49-F238E27FC236}">
                <a16:creationId xmlns:a16="http://schemas.microsoft.com/office/drawing/2014/main" id="{9A96C390-98E0-4593-A0A7-F92B3924F85C}"/>
              </a:ext>
            </a:extLst>
          </p:cNvPr>
          <p:cNvSpPr txBox="1"/>
          <p:nvPr/>
        </p:nvSpPr>
        <p:spPr>
          <a:xfrm>
            <a:off x="1212111" y="4696271"/>
            <a:ext cx="9992219" cy="2133918"/>
          </a:xfrm>
          <a:prstGeom prst="rect">
            <a:avLst/>
          </a:prstGeom>
          <a:noFill/>
        </p:spPr>
        <p:txBody>
          <a:bodyPr wrap="square" rtlCol="0">
            <a:spAutoFit/>
          </a:bodyPr>
          <a:lstStyle/>
          <a:p>
            <a:pPr marL="285750" indent="-285750" rtl="0">
              <a:spcBef>
                <a:spcPts val="0"/>
              </a:spcBef>
              <a:spcAft>
                <a:spcPts val="1000"/>
              </a:spcAft>
              <a:buFont typeface="Arial" panose="020B0604020202020204" pitchFamily="34" charset="0"/>
              <a:buChar char="•"/>
            </a:pPr>
            <a:r>
              <a:rPr lang="en-US" sz="1600" dirty="0">
                <a:solidFill>
                  <a:srgbClr val="000000"/>
                </a:solidFill>
                <a:latin typeface="Calibri" panose="020F0502020204030204" pitchFamily="34" charset="0"/>
              </a:rPr>
              <a:t>Again, Via </a:t>
            </a:r>
            <a:r>
              <a:rPr lang="en-US" sz="1600" dirty="0" err="1">
                <a:solidFill>
                  <a:srgbClr val="000000"/>
                </a:solidFill>
                <a:latin typeface="Calibri" panose="020F0502020204030204" pitchFamily="34" charset="0"/>
              </a:rPr>
              <a:t>Prenestina</a:t>
            </a:r>
            <a:r>
              <a:rPr lang="en-US" sz="1600" dirty="0">
                <a:solidFill>
                  <a:srgbClr val="000000"/>
                </a:solidFill>
                <a:latin typeface="Calibri" panose="020F0502020204030204" pitchFamily="34" charset="0"/>
              </a:rPr>
              <a:t> contains the greatest traffic counts with the EB approach being the most trafficked this time around</a:t>
            </a:r>
            <a:r>
              <a:rPr lang="en-US" sz="1600" b="0" i="0" u="none" strike="noStrike" dirty="0">
                <a:solidFill>
                  <a:srgbClr val="000000"/>
                </a:solidFill>
                <a:effectLst/>
                <a:latin typeface="Calibri" panose="020F0502020204030204" pitchFamily="34" charset="0"/>
              </a:rPr>
              <a:t>. </a:t>
            </a:r>
            <a:r>
              <a:rPr lang="en-US" sz="1600" dirty="0">
                <a:solidFill>
                  <a:srgbClr val="000000"/>
                </a:solidFill>
                <a:latin typeface="Calibri" panose="020F0502020204030204" pitchFamily="34" charset="0"/>
              </a:rPr>
              <a:t>T</a:t>
            </a:r>
            <a:r>
              <a:rPr lang="en-US" sz="1600" b="0" i="0" u="none" strike="noStrike" dirty="0">
                <a:solidFill>
                  <a:srgbClr val="000000"/>
                </a:solidFill>
                <a:effectLst/>
                <a:latin typeface="Calibri" panose="020F0502020204030204" pitchFamily="34" charset="0"/>
              </a:rPr>
              <a:t>he lowest still </a:t>
            </a:r>
            <a:r>
              <a:rPr lang="en-US" sz="1600" dirty="0">
                <a:solidFill>
                  <a:srgbClr val="000000"/>
                </a:solidFill>
                <a:latin typeface="Calibri" panose="020F0502020204030204" pitchFamily="34" charset="0"/>
              </a:rPr>
              <a:t>belongs to the NB approach. </a:t>
            </a:r>
            <a:r>
              <a:rPr lang="en-US" sz="1600" b="0" i="0" u="none" strike="noStrike" dirty="0">
                <a:solidFill>
                  <a:srgbClr val="000000"/>
                </a:solidFill>
                <a:effectLst/>
                <a:latin typeface="Calibri" panose="020F0502020204030204" pitchFamily="34" charset="0"/>
              </a:rPr>
              <a:t> </a:t>
            </a:r>
          </a:p>
          <a:p>
            <a:pPr marL="285750" indent="-285750" rtl="0">
              <a:spcBef>
                <a:spcPts val="0"/>
              </a:spcBef>
              <a:spcAft>
                <a:spcPts val="1000"/>
              </a:spcAft>
              <a:buFont typeface="Arial" panose="020B0604020202020204" pitchFamily="34" charset="0"/>
              <a:buChar char="•"/>
            </a:pPr>
            <a:r>
              <a:rPr lang="en-US" sz="1600" dirty="0">
                <a:solidFill>
                  <a:srgbClr val="000000"/>
                </a:solidFill>
                <a:latin typeface="Calibri" panose="020F0502020204030204" pitchFamily="34" charset="0"/>
              </a:rPr>
              <a:t>The adjusted saturation flow rate match the same order of largest to smallest if considering the combined saturation flow rate of the approach. Looking at the lane groups individually this is not the case. Both EB groups have a smaller saturation flow rate than comparable movements from the other approaches.</a:t>
            </a:r>
            <a:endParaRPr lang="en-US" sz="1600" b="0" dirty="0">
              <a:effectLst/>
            </a:endParaRPr>
          </a:p>
          <a:p>
            <a:br>
              <a:rPr lang="en-US" dirty="0"/>
            </a:br>
            <a:endParaRPr lang="it-IT" dirty="0"/>
          </a:p>
        </p:txBody>
      </p:sp>
      <p:graphicFrame>
        <p:nvGraphicFramePr>
          <p:cNvPr id="5" name="Table 4">
            <a:extLst>
              <a:ext uri="{FF2B5EF4-FFF2-40B4-BE49-F238E27FC236}">
                <a16:creationId xmlns:a16="http://schemas.microsoft.com/office/drawing/2014/main" id="{2F097355-EA3B-43A8-B96B-F911546AE549}"/>
              </a:ext>
            </a:extLst>
          </p:cNvPr>
          <p:cNvGraphicFramePr>
            <a:graphicFrameLocks noGrp="1"/>
          </p:cNvGraphicFramePr>
          <p:nvPr>
            <p:extLst>
              <p:ext uri="{D42A27DB-BD31-4B8C-83A1-F6EECF244321}">
                <p14:modId xmlns:p14="http://schemas.microsoft.com/office/powerpoint/2010/main" val="2899276253"/>
              </p:ext>
            </p:extLst>
          </p:nvPr>
        </p:nvGraphicFramePr>
        <p:xfrm>
          <a:off x="1723050" y="2593861"/>
          <a:ext cx="2914264" cy="2010808"/>
        </p:xfrm>
        <a:graphic>
          <a:graphicData uri="http://schemas.openxmlformats.org/drawingml/2006/table">
            <a:tbl>
              <a:tblPr/>
              <a:tblGrid>
                <a:gridCol w="728566">
                  <a:extLst>
                    <a:ext uri="{9D8B030D-6E8A-4147-A177-3AD203B41FA5}">
                      <a16:colId xmlns:a16="http://schemas.microsoft.com/office/drawing/2014/main" val="3451070511"/>
                    </a:ext>
                  </a:extLst>
                </a:gridCol>
                <a:gridCol w="728566">
                  <a:extLst>
                    <a:ext uri="{9D8B030D-6E8A-4147-A177-3AD203B41FA5}">
                      <a16:colId xmlns:a16="http://schemas.microsoft.com/office/drawing/2014/main" val="3670123024"/>
                    </a:ext>
                  </a:extLst>
                </a:gridCol>
                <a:gridCol w="728566">
                  <a:extLst>
                    <a:ext uri="{9D8B030D-6E8A-4147-A177-3AD203B41FA5}">
                      <a16:colId xmlns:a16="http://schemas.microsoft.com/office/drawing/2014/main" val="494246105"/>
                    </a:ext>
                  </a:extLst>
                </a:gridCol>
                <a:gridCol w="728566">
                  <a:extLst>
                    <a:ext uri="{9D8B030D-6E8A-4147-A177-3AD203B41FA5}">
                      <a16:colId xmlns:a16="http://schemas.microsoft.com/office/drawing/2014/main" val="1520012496"/>
                    </a:ext>
                  </a:extLst>
                </a:gridCol>
              </a:tblGrid>
              <a:tr h="50270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FLOW</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TH</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LT</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RT</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87173389"/>
                  </a:ext>
                </a:extLst>
              </a:tr>
              <a:tr h="50270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EB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1184</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310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573501065"/>
                  </a:ext>
                </a:extLst>
              </a:tr>
              <a:tr h="502702">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WB</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950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867336303"/>
                  </a:ext>
                </a:extLst>
              </a:tr>
              <a:tr h="502702">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NB</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a:solidFill>
                            <a:srgbClr val="C00000"/>
                          </a:solidFill>
                          <a:effectLst/>
                          <a:latin typeface="Calibri" panose="020F0502020204030204" pitchFamily="34" charset="0"/>
                        </a:rPr>
                        <a:t>0</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164</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61</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419414566"/>
                  </a:ext>
                </a:extLst>
              </a:tr>
            </a:tbl>
          </a:graphicData>
        </a:graphic>
      </p:graphicFrame>
      <p:graphicFrame>
        <p:nvGraphicFramePr>
          <p:cNvPr id="6" name="Table 5">
            <a:extLst>
              <a:ext uri="{FF2B5EF4-FFF2-40B4-BE49-F238E27FC236}">
                <a16:creationId xmlns:a16="http://schemas.microsoft.com/office/drawing/2014/main" id="{D47CC669-EA11-4928-8458-DF75E2865A2F}"/>
              </a:ext>
            </a:extLst>
          </p:cNvPr>
          <p:cNvGraphicFramePr>
            <a:graphicFrameLocks noGrp="1"/>
          </p:cNvGraphicFramePr>
          <p:nvPr>
            <p:extLst>
              <p:ext uri="{D42A27DB-BD31-4B8C-83A1-F6EECF244321}">
                <p14:modId xmlns:p14="http://schemas.microsoft.com/office/powerpoint/2010/main" val="1573226249"/>
              </p:ext>
            </p:extLst>
          </p:nvPr>
        </p:nvGraphicFramePr>
        <p:xfrm>
          <a:off x="6457507" y="2593861"/>
          <a:ext cx="4011443" cy="2010808"/>
        </p:xfrm>
        <a:graphic>
          <a:graphicData uri="http://schemas.openxmlformats.org/drawingml/2006/table">
            <a:tbl>
              <a:tblPr/>
              <a:tblGrid>
                <a:gridCol w="1618649">
                  <a:extLst>
                    <a:ext uri="{9D8B030D-6E8A-4147-A177-3AD203B41FA5}">
                      <a16:colId xmlns:a16="http://schemas.microsoft.com/office/drawing/2014/main" val="4015139094"/>
                    </a:ext>
                  </a:extLst>
                </a:gridCol>
                <a:gridCol w="920305">
                  <a:extLst>
                    <a:ext uri="{9D8B030D-6E8A-4147-A177-3AD203B41FA5}">
                      <a16:colId xmlns:a16="http://schemas.microsoft.com/office/drawing/2014/main" val="1441280561"/>
                    </a:ext>
                  </a:extLst>
                </a:gridCol>
                <a:gridCol w="701734">
                  <a:extLst>
                    <a:ext uri="{9D8B030D-6E8A-4147-A177-3AD203B41FA5}">
                      <a16:colId xmlns:a16="http://schemas.microsoft.com/office/drawing/2014/main" val="2446968060"/>
                    </a:ext>
                  </a:extLst>
                </a:gridCol>
                <a:gridCol w="770755">
                  <a:extLst>
                    <a:ext uri="{9D8B030D-6E8A-4147-A177-3AD203B41FA5}">
                      <a16:colId xmlns:a16="http://schemas.microsoft.com/office/drawing/2014/main" val="2187994349"/>
                    </a:ext>
                  </a:extLst>
                </a:gridCol>
              </a:tblGrid>
              <a:tr h="660193">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SATURATION FLOW</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TH</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LT</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RT</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740537797"/>
                  </a:ext>
                </a:extLst>
              </a:tr>
              <a:tr h="450205">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EB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3944.8</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1796.97</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86196434"/>
                  </a:ext>
                </a:extLst>
              </a:tr>
              <a:tr h="450205">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WB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3944.93</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528788641"/>
                  </a:ext>
                </a:extLst>
              </a:tr>
              <a:tr h="450205">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NB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0</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3663.43</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n-GB"/>
                    </a:p>
                  </a:txBody>
                  <a:tcPr/>
                </a:tc>
                <a:extLst>
                  <a:ext uri="{0D108BD9-81ED-4DB2-BD59-A6C34878D82A}">
                    <a16:rowId xmlns:a16="http://schemas.microsoft.com/office/drawing/2014/main" val="2682516678"/>
                  </a:ext>
                </a:extLst>
              </a:tr>
            </a:tbl>
          </a:graphicData>
        </a:graphic>
      </p:graphicFrame>
    </p:spTree>
    <p:extLst>
      <p:ext uri="{BB962C8B-B14F-4D97-AF65-F5344CB8AC3E}">
        <p14:creationId xmlns:p14="http://schemas.microsoft.com/office/powerpoint/2010/main" val="2712031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1076666" y="307528"/>
            <a:ext cx="10353333" cy="615553"/>
          </a:xfrm>
        </p:spPr>
        <p:txBody>
          <a:bodyPr/>
          <a:lstStyle/>
          <a:p>
            <a:r>
              <a:rPr lang="it-IT" sz="2000" u="sng" dirty="0"/>
              <a:t>SECOND JUNCTION ANALYSIS: </a:t>
            </a:r>
            <a:br>
              <a:rPr lang="it-IT" sz="2000" u="sng" dirty="0"/>
            </a:br>
            <a:r>
              <a:rPr lang="it-IT" sz="2000" b="1" dirty="0"/>
              <a:t>Via Prenestina –Via Olevano Romano</a:t>
            </a:r>
            <a:r>
              <a:rPr lang="it-IT" sz="2000" b="1" dirty="0">
                <a:solidFill>
                  <a:schemeClr val="lt1"/>
                </a:solidFill>
                <a:latin typeface="Arial"/>
                <a:ea typeface="Arial"/>
                <a:cs typeface="Arial"/>
                <a:sym typeface="Arial"/>
              </a:rPr>
              <a:t>Chisone</a:t>
            </a:r>
            <a:r>
              <a:rPr lang="it-IT" sz="2000" dirty="0"/>
              <a:t> </a:t>
            </a:r>
          </a:p>
        </p:txBody>
      </p:sp>
      <p:sp>
        <p:nvSpPr>
          <p:cNvPr id="3" name="CasellaDiTesto 2">
            <a:extLst>
              <a:ext uri="{FF2B5EF4-FFF2-40B4-BE49-F238E27FC236}">
                <a16:creationId xmlns:a16="http://schemas.microsoft.com/office/drawing/2014/main" id="{52EDA711-6443-4489-89C1-80445A36EE58}"/>
              </a:ext>
            </a:extLst>
          </p:cNvPr>
          <p:cNvSpPr txBox="1"/>
          <p:nvPr/>
        </p:nvSpPr>
        <p:spPr>
          <a:xfrm>
            <a:off x="1076666" y="1374449"/>
            <a:ext cx="5845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srgbClr val="C0504D">
                    <a:lumMod val="75000"/>
                  </a:srgbClr>
                </a:solidFill>
                <a:effectLst/>
                <a:uLnTx/>
                <a:uFillTx/>
                <a:latin typeface="Arial"/>
                <a:ea typeface="+mn-ea"/>
                <a:cs typeface="+mn-cs"/>
              </a:rPr>
              <a:t>DELAYS AND LEVEL OF SERVICE:</a:t>
            </a:r>
          </a:p>
        </p:txBody>
      </p:sp>
      <p:pic>
        <p:nvPicPr>
          <p:cNvPr id="10" name="Immagine 9">
            <a:extLst>
              <a:ext uri="{FF2B5EF4-FFF2-40B4-BE49-F238E27FC236}">
                <a16:creationId xmlns:a16="http://schemas.microsoft.com/office/drawing/2014/main" id="{0E6EED4B-52A4-4FFB-8C42-38A158A74FDB}"/>
              </a:ext>
            </a:extLst>
          </p:cNvPr>
          <p:cNvPicPr>
            <a:picLocks noChangeAspect="1"/>
          </p:cNvPicPr>
          <p:nvPr/>
        </p:nvPicPr>
        <p:blipFill>
          <a:blip r:embed="rId2"/>
          <a:stretch>
            <a:fillRect/>
          </a:stretch>
        </p:blipFill>
        <p:spPr>
          <a:xfrm>
            <a:off x="618577" y="4523878"/>
            <a:ext cx="4917750" cy="1554480"/>
          </a:xfrm>
          <a:prstGeom prst="rect">
            <a:avLst/>
          </a:prstGeom>
        </p:spPr>
      </p:pic>
      <p:sp>
        <p:nvSpPr>
          <p:cNvPr id="9" name="CasellaDiTesto 8">
            <a:extLst>
              <a:ext uri="{FF2B5EF4-FFF2-40B4-BE49-F238E27FC236}">
                <a16:creationId xmlns:a16="http://schemas.microsoft.com/office/drawing/2014/main" id="{8D566230-7335-42F9-9791-2C8A805B92BB}"/>
              </a:ext>
            </a:extLst>
          </p:cNvPr>
          <p:cNvSpPr txBox="1"/>
          <p:nvPr/>
        </p:nvSpPr>
        <p:spPr>
          <a:xfrm>
            <a:off x="6096000" y="1859339"/>
            <a:ext cx="4848491" cy="3416320"/>
          </a:xfrm>
          <a:prstGeom prst="rect">
            <a:avLst/>
          </a:prstGeom>
          <a:noFill/>
        </p:spPr>
        <p:txBody>
          <a:bodyPr wrap="square" rtlCol="0">
            <a:spAutoFit/>
          </a:bodyPr>
          <a:lstStyle/>
          <a:p>
            <a:pPr marL="285750" indent="-285750">
              <a:buFont typeface="Arial" panose="020B0604020202020204" pitchFamily="34" charset="0"/>
              <a:buChar char="•"/>
            </a:pPr>
            <a:r>
              <a:rPr lang="en-NZ" dirty="0"/>
              <a:t>The highest delay between the approaches is the NB one. It is the only one with a LOS of C with the other two approaches both having a LOS of B.</a:t>
            </a:r>
          </a:p>
          <a:p>
            <a:pPr marL="285750" indent="-285750">
              <a:buFont typeface="Arial" panose="020B0604020202020204" pitchFamily="34" charset="0"/>
              <a:buChar char="•"/>
            </a:pPr>
            <a:r>
              <a:rPr lang="en-NZ" dirty="0"/>
              <a:t>With Via </a:t>
            </a:r>
            <a:r>
              <a:rPr lang="en-NZ" dirty="0" err="1"/>
              <a:t>Prenestina</a:t>
            </a:r>
            <a:r>
              <a:rPr lang="en-NZ" dirty="0"/>
              <a:t> having a much larger traffic count than Via </a:t>
            </a:r>
            <a:r>
              <a:rPr lang="en-NZ" dirty="0" err="1"/>
              <a:t>Olevano</a:t>
            </a:r>
            <a:r>
              <a:rPr lang="en-NZ" dirty="0"/>
              <a:t> Romano it is not surprising that the overall average delay of the intersection is within one or two seconds of the delays from the main road and over thirteen seconds fewer than the one experienced by vehicles in the minor road.</a:t>
            </a:r>
            <a:endParaRPr lang="it-IT" dirty="0"/>
          </a:p>
        </p:txBody>
      </p:sp>
      <p:graphicFrame>
        <p:nvGraphicFramePr>
          <p:cNvPr id="4" name="Table 3">
            <a:extLst>
              <a:ext uri="{FF2B5EF4-FFF2-40B4-BE49-F238E27FC236}">
                <a16:creationId xmlns:a16="http://schemas.microsoft.com/office/drawing/2014/main" id="{01C1CF60-BEC7-421C-B919-F80E1E943009}"/>
              </a:ext>
            </a:extLst>
          </p:cNvPr>
          <p:cNvGraphicFramePr>
            <a:graphicFrameLocks noGrp="1"/>
          </p:cNvGraphicFramePr>
          <p:nvPr>
            <p:extLst>
              <p:ext uri="{D42A27DB-BD31-4B8C-83A1-F6EECF244321}">
                <p14:modId xmlns:p14="http://schemas.microsoft.com/office/powerpoint/2010/main" val="20636041"/>
              </p:ext>
            </p:extLst>
          </p:nvPr>
        </p:nvGraphicFramePr>
        <p:xfrm>
          <a:off x="974030" y="1915329"/>
          <a:ext cx="4206844" cy="2308325"/>
        </p:xfrm>
        <a:graphic>
          <a:graphicData uri="http://schemas.openxmlformats.org/drawingml/2006/table">
            <a:tbl>
              <a:tblPr/>
              <a:tblGrid>
                <a:gridCol w="944411">
                  <a:extLst>
                    <a:ext uri="{9D8B030D-6E8A-4147-A177-3AD203B41FA5}">
                      <a16:colId xmlns:a16="http://schemas.microsoft.com/office/drawing/2014/main" val="1009589676"/>
                    </a:ext>
                  </a:extLst>
                </a:gridCol>
                <a:gridCol w="1851126">
                  <a:extLst>
                    <a:ext uri="{9D8B030D-6E8A-4147-A177-3AD203B41FA5}">
                      <a16:colId xmlns:a16="http://schemas.microsoft.com/office/drawing/2014/main" val="2892722042"/>
                    </a:ext>
                  </a:extLst>
                </a:gridCol>
                <a:gridCol w="765111">
                  <a:extLst>
                    <a:ext uri="{9D8B030D-6E8A-4147-A177-3AD203B41FA5}">
                      <a16:colId xmlns:a16="http://schemas.microsoft.com/office/drawing/2014/main" val="4184706762"/>
                    </a:ext>
                  </a:extLst>
                </a:gridCol>
                <a:gridCol w="646196">
                  <a:extLst>
                    <a:ext uri="{9D8B030D-6E8A-4147-A177-3AD203B41FA5}">
                      <a16:colId xmlns:a16="http://schemas.microsoft.com/office/drawing/2014/main" val="117887275"/>
                    </a:ext>
                  </a:extLst>
                </a:gridCol>
              </a:tblGrid>
              <a:tr h="461665">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Approach</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Road</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Delay</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LOS</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368487355"/>
                  </a:ext>
                </a:extLst>
              </a:tr>
              <a:tr h="461665">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EB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Via </a:t>
                      </a:r>
                      <a:r>
                        <a:rPr lang="en-NZ" sz="1600" b="0" i="0" u="none" strike="noStrike" dirty="0" err="1">
                          <a:solidFill>
                            <a:srgbClr val="C00000"/>
                          </a:solidFill>
                          <a:effectLst/>
                          <a:latin typeface="Calibri" panose="020F0502020204030204" pitchFamily="34" charset="0"/>
                        </a:rPr>
                        <a:t>Prenestina</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18.85</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59475442"/>
                  </a:ext>
                </a:extLst>
              </a:tr>
              <a:tr h="461665">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WB</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a:solidFill>
                            <a:srgbClr val="C00000"/>
                          </a:solidFill>
                          <a:effectLst/>
                          <a:latin typeface="Calibri" panose="020F0502020204030204" pitchFamily="34" charset="0"/>
                        </a:rPr>
                        <a:t>Via Prenestina</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16.84</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036243152"/>
                  </a:ext>
                </a:extLst>
              </a:tr>
              <a:tr h="461665">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NB</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a:solidFill>
                            <a:srgbClr val="C00000"/>
                          </a:solidFill>
                          <a:effectLst/>
                          <a:latin typeface="Calibri" panose="020F0502020204030204" pitchFamily="34" charset="0"/>
                        </a:rPr>
                        <a:t>Via Olevano Romano</a:t>
                      </a:r>
                      <a:endParaRPr lang="en-NZ" sz="20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30.66</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C</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881344287"/>
                  </a:ext>
                </a:extLst>
              </a:tr>
              <a:tr h="461665">
                <a:tc gridSpan="2">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Intersection Delay</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n-GB"/>
                    </a:p>
                  </a:txBody>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18.74</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B</a:t>
                      </a:r>
                      <a:endParaRPr lang="en-NZ" sz="20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734559915"/>
                  </a:ext>
                </a:extLst>
              </a:tr>
            </a:tbl>
          </a:graphicData>
        </a:graphic>
      </p:graphicFrame>
    </p:spTree>
    <p:extLst>
      <p:ext uri="{BB962C8B-B14F-4D97-AF65-F5344CB8AC3E}">
        <p14:creationId xmlns:p14="http://schemas.microsoft.com/office/powerpoint/2010/main" val="3731078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3F8-FF95-4131-8D7C-021F33669FB6}"/>
              </a:ext>
            </a:extLst>
          </p:cNvPr>
          <p:cNvSpPr>
            <a:spLocks noGrp="1"/>
          </p:cNvSpPr>
          <p:nvPr>
            <p:ph type="title"/>
          </p:nvPr>
        </p:nvSpPr>
        <p:spPr>
          <a:xfrm>
            <a:off x="393192" y="247064"/>
            <a:ext cx="10038664" cy="615553"/>
          </a:xfrm>
        </p:spPr>
        <p:txBody>
          <a:bodyPr/>
          <a:lstStyle/>
          <a:p>
            <a:r>
              <a:rPr lang="it-IT" sz="2000" u="sng" dirty="0"/>
              <a:t>SECOND JUNCTION ANALYSIS: </a:t>
            </a:r>
            <a:br>
              <a:rPr lang="it-IT" sz="2000" u="sng" dirty="0"/>
            </a:br>
            <a:r>
              <a:rPr lang="it-IT" sz="2000" b="1" dirty="0"/>
              <a:t>Via Prenestina –Via Olevano Romano</a:t>
            </a:r>
            <a:r>
              <a:rPr lang="it-IT" sz="2000" b="1" dirty="0">
                <a:solidFill>
                  <a:schemeClr val="lt1"/>
                </a:solidFill>
                <a:latin typeface="Arial"/>
                <a:ea typeface="Arial"/>
                <a:cs typeface="Arial"/>
                <a:sym typeface="Arial"/>
              </a:rPr>
              <a:t>Chisone</a:t>
            </a:r>
            <a:r>
              <a:rPr lang="it-IT" sz="2000" dirty="0"/>
              <a:t> </a:t>
            </a:r>
            <a:endParaRPr lang="en-GB" sz="2000" dirty="0"/>
          </a:p>
        </p:txBody>
      </p:sp>
      <p:sp>
        <p:nvSpPr>
          <p:cNvPr id="3" name="Text Placeholder 2">
            <a:extLst>
              <a:ext uri="{FF2B5EF4-FFF2-40B4-BE49-F238E27FC236}">
                <a16:creationId xmlns:a16="http://schemas.microsoft.com/office/drawing/2014/main" id="{6C5B55EE-ACD8-4EFC-9624-DA565825B0A8}"/>
              </a:ext>
            </a:extLst>
          </p:cNvPr>
          <p:cNvSpPr>
            <a:spLocks noGrp="1"/>
          </p:cNvSpPr>
          <p:nvPr>
            <p:ph type="body" idx="1"/>
          </p:nvPr>
        </p:nvSpPr>
        <p:spPr>
          <a:xfrm>
            <a:off x="7031114" y="1267177"/>
            <a:ext cx="4288403" cy="4985980"/>
          </a:xfrm>
        </p:spPr>
        <p:txBody>
          <a:bodyPr/>
          <a:lstStyle/>
          <a:p>
            <a:pPr marL="514350" indent="-285750">
              <a:buFont typeface="Arial" panose="020B0604020202020204" pitchFamily="34" charset="0"/>
              <a:buChar char="•"/>
            </a:pPr>
            <a:r>
              <a:rPr lang="en-NZ" sz="1800" b="0" i="0" u="none" strike="noStrike" dirty="0">
                <a:solidFill>
                  <a:srgbClr val="000000"/>
                </a:solidFill>
                <a:effectLst/>
                <a:latin typeface="Calibri" panose="020F0502020204030204" pitchFamily="34" charset="0"/>
              </a:rPr>
              <a:t>In this junction the minimum cycle method actually </a:t>
            </a:r>
            <a:r>
              <a:rPr lang="en-NZ" dirty="0">
                <a:solidFill>
                  <a:srgbClr val="000000"/>
                </a:solidFill>
                <a:latin typeface="Calibri" panose="020F0502020204030204" pitchFamily="34" charset="0"/>
              </a:rPr>
              <a:t>increased delay from</a:t>
            </a:r>
            <a:r>
              <a:rPr lang="en-NZ" sz="1800" b="0" i="0" u="none" strike="noStrike" dirty="0">
                <a:solidFill>
                  <a:srgbClr val="000000"/>
                </a:solidFill>
                <a:effectLst/>
                <a:latin typeface="Calibri" panose="020F0502020204030204" pitchFamily="34" charset="0"/>
              </a:rPr>
              <a:t> the current estimations. </a:t>
            </a:r>
            <a:r>
              <a:rPr lang="en-NZ" dirty="0">
                <a:solidFill>
                  <a:srgbClr val="000000"/>
                </a:solidFill>
                <a:latin typeface="Calibri" panose="020F0502020204030204" pitchFamily="34" charset="0"/>
              </a:rPr>
              <a:t>The LOS is</a:t>
            </a:r>
            <a:r>
              <a:rPr lang="en-NZ" sz="1800" b="0" i="0" u="none" strike="noStrike" dirty="0">
                <a:solidFill>
                  <a:srgbClr val="000000"/>
                </a:solidFill>
                <a:effectLst/>
                <a:latin typeface="Calibri" panose="020F0502020204030204" pitchFamily="34" charset="0"/>
              </a:rPr>
              <a:t> C while for the current estimations was a B. </a:t>
            </a:r>
            <a:endParaRPr lang="en-NZ" dirty="0">
              <a:solidFill>
                <a:srgbClr val="000000"/>
              </a:solidFill>
              <a:latin typeface="Calibri" panose="020F0502020204030204" pitchFamily="34" charset="0"/>
            </a:endParaRPr>
          </a:p>
          <a:p>
            <a:pPr marL="514350" indent="-285750">
              <a:buFont typeface="Arial" panose="020B0604020202020204" pitchFamily="34" charset="0"/>
              <a:buChar char="•"/>
            </a:pPr>
            <a:r>
              <a:rPr lang="en-NZ" dirty="0">
                <a:solidFill>
                  <a:srgbClr val="000000"/>
                </a:solidFill>
                <a:latin typeface="Calibri" panose="020F0502020204030204" pitchFamily="34" charset="0"/>
              </a:rPr>
              <a:t>Again Webster’s Optimum and the </a:t>
            </a:r>
            <a:r>
              <a:rPr lang="en-GB" dirty="0">
                <a:solidFill>
                  <a:srgbClr val="000000"/>
                </a:solidFill>
                <a:latin typeface="Calibri" panose="020F0502020204030204" pitchFamily="34" charset="0"/>
              </a:rPr>
              <a:t>Signal optimisation</a:t>
            </a:r>
            <a:r>
              <a:rPr lang="en-NZ" dirty="0">
                <a:solidFill>
                  <a:srgbClr val="000000"/>
                </a:solidFill>
                <a:latin typeface="Calibri" panose="020F0502020204030204" pitchFamily="34" charset="0"/>
              </a:rPr>
              <a:t> had the smallest delays, both </a:t>
            </a:r>
            <a:r>
              <a:rPr lang="en-NZ" sz="1800" b="0" i="0" u="none" strike="noStrike" dirty="0">
                <a:solidFill>
                  <a:srgbClr val="000000"/>
                </a:solidFill>
                <a:effectLst/>
                <a:latin typeface="Calibri" panose="020F0502020204030204" pitchFamily="34" charset="0"/>
              </a:rPr>
              <a:t>boasting a LOS of A. </a:t>
            </a:r>
          </a:p>
          <a:p>
            <a:pPr marL="514350" indent="-285750">
              <a:buFont typeface="Arial" panose="020B0604020202020204" pitchFamily="34" charset="0"/>
              <a:buChar char="•"/>
            </a:pPr>
            <a:r>
              <a:rPr lang="en-NZ" sz="1800" b="0" i="0" u="none" strike="noStrike" dirty="0">
                <a:solidFill>
                  <a:srgbClr val="000000"/>
                </a:solidFill>
                <a:effectLst/>
                <a:latin typeface="Calibri" panose="020F0502020204030204" pitchFamily="34" charset="0"/>
              </a:rPr>
              <a:t>While they had the same LOS. </a:t>
            </a:r>
            <a:r>
              <a:rPr lang="en-NZ" dirty="0">
                <a:solidFill>
                  <a:srgbClr val="000000"/>
                </a:solidFill>
                <a:latin typeface="Calibri" panose="020F0502020204030204" pitchFamily="34" charset="0"/>
              </a:rPr>
              <a:t>The </a:t>
            </a:r>
            <a:r>
              <a:rPr lang="en-GB" dirty="0">
                <a:solidFill>
                  <a:srgbClr val="000000"/>
                </a:solidFill>
                <a:latin typeface="Calibri" panose="020F0502020204030204" pitchFamily="34" charset="0"/>
              </a:rPr>
              <a:t>Signal optimisation</a:t>
            </a:r>
            <a:r>
              <a:rPr lang="en-NZ" sz="1800" b="0" i="0" u="none" strike="noStrike" dirty="0">
                <a:solidFill>
                  <a:srgbClr val="000000"/>
                </a:solidFill>
                <a:effectLst/>
                <a:latin typeface="Calibri" panose="020F0502020204030204" pitchFamily="34" charset="0"/>
              </a:rPr>
              <a:t> delay was shorter by a second. </a:t>
            </a:r>
          </a:p>
          <a:p>
            <a:pPr marL="514350" indent="-285750">
              <a:buFont typeface="Arial" panose="020B0604020202020204" pitchFamily="34" charset="0"/>
              <a:buChar char="•"/>
            </a:pPr>
            <a:r>
              <a:rPr lang="en-NZ" sz="1800" b="0" i="0" u="none" strike="noStrike" dirty="0">
                <a:solidFill>
                  <a:srgbClr val="000000"/>
                </a:solidFill>
                <a:effectLst/>
                <a:latin typeface="Calibri" panose="020F0502020204030204" pitchFamily="34" charset="0"/>
              </a:rPr>
              <a:t>Something consistent across all of them was that the vehicles from the NB direction experienced the most delay. </a:t>
            </a:r>
            <a:r>
              <a:rPr lang="en-NZ" dirty="0">
                <a:solidFill>
                  <a:srgbClr val="000000"/>
                </a:solidFill>
                <a:latin typeface="Calibri" panose="020F0502020204030204" pitchFamily="34" charset="0"/>
              </a:rPr>
              <a:t>T</a:t>
            </a:r>
            <a:r>
              <a:rPr lang="en-NZ" sz="1800" b="0" i="0" u="none" strike="noStrike" dirty="0">
                <a:solidFill>
                  <a:srgbClr val="000000"/>
                </a:solidFill>
                <a:effectLst/>
                <a:latin typeface="Calibri" panose="020F0502020204030204" pitchFamily="34" charset="0"/>
              </a:rPr>
              <a:t>he more travelled, Via </a:t>
            </a:r>
            <a:r>
              <a:rPr lang="en-NZ" sz="1800" b="0" i="0" u="none" strike="noStrike" dirty="0" err="1">
                <a:solidFill>
                  <a:srgbClr val="000000"/>
                </a:solidFill>
                <a:effectLst/>
                <a:latin typeface="Calibri" panose="020F0502020204030204" pitchFamily="34" charset="0"/>
              </a:rPr>
              <a:t>Prenestina</a:t>
            </a:r>
            <a:r>
              <a:rPr lang="en-NZ" sz="1800" b="0" i="0" u="none" strike="noStrike" dirty="0">
                <a:solidFill>
                  <a:srgbClr val="000000"/>
                </a:solidFill>
                <a:effectLst/>
                <a:latin typeface="Calibri" panose="020F0502020204030204" pitchFamily="34" charset="0"/>
              </a:rPr>
              <a:t>, was favoured over the </a:t>
            </a:r>
            <a:r>
              <a:rPr lang="en-NZ" dirty="0">
                <a:solidFill>
                  <a:srgbClr val="000000"/>
                </a:solidFill>
                <a:latin typeface="Calibri" panose="020F0502020204030204" pitchFamily="34" charset="0"/>
              </a:rPr>
              <a:t>lesser travelled, </a:t>
            </a:r>
            <a:r>
              <a:rPr lang="en-NZ" sz="1800" b="0" i="0" u="none" strike="noStrike" dirty="0">
                <a:solidFill>
                  <a:srgbClr val="000000"/>
                </a:solidFill>
                <a:effectLst/>
                <a:latin typeface="Calibri" panose="020F0502020204030204" pitchFamily="34" charset="0"/>
              </a:rPr>
              <a:t>Via </a:t>
            </a:r>
            <a:r>
              <a:rPr lang="en-NZ" sz="1800" b="0" i="0" u="none" strike="noStrike" dirty="0" err="1">
                <a:solidFill>
                  <a:srgbClr val="000000"/>
                </a:solidFill>
                <a:effectLst/>
                <a:latin typeface="Calibri" panose="020F0502020204030204" pitchFamily="34" charset="0"/>
              </a:rPr>
              <a:t>Olevano</a:t>
            </a:r>
            <a:r>
              <a:rPr lang="en-NZ" sz="1800" b="0" i="0" u="none" strike="noStrike" dirty="0">
                <a:solidFill>
                  <a:srgbClr val="000000"/>
                </a:solidFill>
                <a:effectLst/>
                <a:latin typeface="Calibri" panose="020F0502020204030204" pitchFamily="34" charset="0"/>
              </a:rPr>
              <a:t> Romano.</a:t>
            </a:r>
            <a:endParaRPr lang="en-NZ" dirty="0">
              <a:effectLst/>
            </a:endParaRPr>
          </a:p>
          <a:p>
            <a:endParaRPr lang="en-GB" dirty="0"/>
          </a:p>
        </p:txBody>
      </p:sp>
      <p:sp>
        <p:nvSpPr>
          <p:cNvPr id="5" name="CasellaDiTesto 2">
            <a:extLst>
              <a:ext uri="{FF2B5EF4-FFF2-40B4-BE49-F238E27FC236}">
                <a16:creationId xmlns:a16="http://schemas.microsoft.com/office/drawing/2014/main" id="{ABA3AB79-9CEA-4DA7-854C-D0286B343A24}"/>
              </a:ext>
            </a:extLst>
          </p:cNvPr>
          <p:cNvSpPr txBox="1"/>
          <p:nvPr/>
        </p:nvSpPr>
        <p:spPr>
          <a:xfrm>
            <a:off x="393192" y="896698"/>
            <a:ext cx="5625886" cy="369332"/>
          </a:xfrm>
          <a:prstGeom prst="rect">
            <a:avLst/>
          </a:prstGeom>
          <a:noFill/>
        </p:spPr>
        <p:txBody>
          <a:bodyPr wrap="square" rtlCol="0">
            <a:spAutoFit/>
          </a:bodyPr>
          <a:lstStyle/>
          <a:p>
            <a:r>
              <a:rPr lang="it-IT" b="1" dirty="0">
                <a:solidFill>
                  <a:schemeClr val="accent2">
                    <a:lumMod val="75000"/>
                  </a:schemeClr>
                </a:solidFill>
                <a:latin typeface="+mj-lt"/>
              </a:rPr>
              <a:t>OPTIMISATION:</a:t>
            </a:r>
          </a:p>
        </p:txBody>
      </p:sp>
      <p:graphicFrame>
        <p:nvGraphicFramePr>
          <p:cNvPr id="4" name="Table 3">
            <a:extLst>
              <a:ext uri="{FF2B5EF4-FFF2-40B4-BE49-F238E27FC236}">
                <a16:creationId xmlns:a16="http://schemas.microsoft.com/office/drawing/2014/main" id="{61D88A64-D000-4B3D-8E03-CD7C7928CDBC}"/>
              </a:ext>
            </a:extLst>
          </p:cNvPr>
          <p:cNvGraphicFramePr>
            <a:graphicFrameLocks noGrp="1"/>
          </p:cNvGraphicFramePr>
          <p:nvPr>
            <p:extLst>
              <p:ext uri="{D42A27DB-BD31-4B8C-83A1-F6EECF244321}">
                <p14:modId xmlns:p14="http://schemas.microsoft.com/office/powerpoint/2010/main" val="701488889"/>
              </p:ext>
            </p:extLst>
          </p:nvPr>
        </p:nvGraphicFramePr>
        <p:xfrm>
          <a:off x="393192" y="1442519"/>
          <a:ext cx="6460369" cy="3983505"/>
        </p:xfrm>
        <a:graphic>
          <a:graphicData uri="http://schemas.openxmlformats.org/drawingml/2006/table">
            <a:tbl>
              <a:tblPr/>
              <a:tblGrid>
                <a:gridCol w="1515532">
                  <a:extLst>
                    <a:ext uri="{9D8B030D-6E8A-4147-A177-3AD203B41FA5}">
                      <a16:colId xmlns:a16="http://schemas.microsoft.com/office/drawing/2014/main" val="4218131329"/>
                    </a:ext>
                  </a:extLst>
                </a:gridCol>
                <a:gridCol w="1313524">
                  <a:extLst>
                    <a:ext uri="{9D8B030D-6E8A-4147-A177-3AD203B41FA5}">
                      <a16:colId xmlns:a16="http://schemas.microsoft.com/office/drawing/2014/main" val="964631075"/>
                    </a:ext>
                  </a:extLst>
                </a:gridCol>
                <a:gridCol w="1175487">
                  <a:extLst>
                    <a:ext uri="{9D8B030D-6E8A-4147-A177-3AD203B41FA5}">
                      <a16:colId xmlns:a16="http://schemas.microsoft.com/office/drawing/2014/main" val="2178449153"/>
                    </a:ext>
                  </a:extLst>
                </a:gridCol>
                <a:gridCol w="1272162">
                  <a:extLst>
                    <a:ext uri="{9D8B030D-6E8A-4147-A177-3AD203B41FA5}">
                      <a16:colId xmlns:a16="http://schemas.microsoft.com/office/drawing/2014/main" val="981316908"/>
                    </a:ext>
                  </a:extLst>
                </a:gridCol>
                <a:gridCol w="1183664">
                  <a:extLst>
                    <a:ext uri="{9D8B030D-6E8A-4147-A177-3AD203B41FA5}">
                      <a16:colId xmlns:a16="http://schemas.microsoft.com/office/drawing/2014/main" val="2312242773"/>
                    </a:ext>
                  </a:extLst>
                </a:gridCol>
              </a:tblGrid>
              <a:tr h="724305">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Optimisation</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Current Estimations</a:t>
                      </a:r>
                      <a:endParaRPr lang="en-NZ" sz="200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Minimum Cycle</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a:solidFill>
                            <a:srgbClr val="C00000"/>
                          </a:solidFill>
                          <a:effectLst/>
                          <a:latin typeface="Calibri" panose="020F0502020204030204" pitchFamily="34" charset="0"/>
                        </a:rPr>
                        <a:t>Webster’s Optimum</a:t>
                      </a:r>
                      <a:endParaRPr lang="en-NZ" sz="200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Signal optimisation</a:t>
                      </a:r>
                      <a:endParaRPr lang="en-NZ" sz="2000" dirty="0">
                        <a:solidFill>
                          <a:srgbClr val="C00000"/>
                        </a:solidFill>
                        <a:effectLst/>
                        <a:highlight>
                          <a:srgbClr val="FFFF00"/>
                        </a:highligh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9496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Cycle (s)</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128</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20.1</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38.5</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52.1</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9496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g1 (s)</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75</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6.7</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22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34.3</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9496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g2 (s)</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45</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1.4</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4.5</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5.7</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9496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g1/g2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1.67</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4.79</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4.89</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6.02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9496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Delay EB</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18.85</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31.5</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6.4</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5.2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9496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Delay WB</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16.84</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11.3</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5.5</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4.6</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9496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Delay NB</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30.66</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66.2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21.8</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29.2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509634">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Intersection 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18.74</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24.70</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7</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6.93</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25016670"/>
                  </a:ext>
                </a:extLst>
              </a:tr>
              <a:tr h="294962">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LOS</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B</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C</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A</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0" i="0" u="none" strike="noStrike" dirty="0">
                          <a:solidFill>
                            <a:srgbClr val="C00000"/>
                          </a:solidFill>
                          <a:effectLst/>
                          <a:latin typeface="Calibri" panose="020F0502020204030204" pitchFamily="34" charset="0"/>
                        </a:rPr>
                        <a:t>A</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209644614"/>
                  </a:ext>
                </a:extLst>
              </a:tr>
            </a:tbl>
          </a:graphicData>
        </a:graphic>
      </p:graphicFrame>
    </p:spTree>
    <p:extLst>
      <p:ext uri="{BB962C8B-B14F-4D97-AF65-F5344CB8AC3E}">
        <p14:creationId xmlns:p14="http://schemas.microsoft.com/office/powerpoint/2010/main" val="1546019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3F8-FF95-4131-8D7C-021F33669FB6}"/>
              </a:ext>
            </a:extLst>
          </p:cNvPr>
          <p:cNvSpPr>
            <a:spLocks noGrp="1"/>
          </p:cNvSpPr>
          <p:nvPr>
            <p:ph type="title"/>
          </p:nvPr>
        </p:nvSpPr>
        <p:spPr>
          <a:xfrm>
            <a:off x="1076668" y="183486"/>
            <a:ext cx="10038664" cy="615553"/>
          </a:xfrm>
        </p:spPr>
        <p:txBody>
          <a:bodyPr/>
          <a:lstStyle/>
          <a:p>
            <a:r>
              <a:rPr lang="it-IT" sz="2000" u="sng" dirty="0"/>
              <a:t>SECOND JUNCTION ANALYSIS: </a:t>
            </a:r>
            <a:br>
              <a:rPr lang="it-IT" sz="2000" u="sng" dirty="0"/>
            </a:br>
            <a:r>
              <a:rPr lang="it-IT" sz="2000" b="1" dirty="0"/>
              <a:t>Via Prenestina –Via Olevano Romano</a:t>
            </a:r>
            <a:r>
              <a:rPr lang="it-IT" sz="2000" b="1" dirty="0">
                <a:solidFill>
                  <a:schemeClr val="lt1"/>
                </a:solidFill>
                <a:latin typeface="Arial"/>
                <a:ea typeface="Arial"/>
                <a:cs typeface="Arial"/>
                <a:sym typeface="Arial"/>
              </a:rPr>
              <a:t>Chisone</a:t>
            </a:r>
            <a:r>
              <a:rPr lang="it-IT" sz="2000" dirty="0"/>
              <a:t> </a:t>
            </a:r>
            <a:endParaRPr lang="en-GB" sz="2000" dirty="0"/>
          </a:p>
        </p:txBody>
      </p:sp>
      <p:sp>
        <p:nvSpPr>
          <p:cNvPr id="5" name="CasellaDiTesto 2">
            <a:extLst>
              <a:ext uri="{FF2B5EF4-FFF2-40B4-BE49-F238E27FC236}">
                <a16:creationId xmlns:a16="http://schemas.microsoft.com/office/drawing/2014/main" id="{ABA3AB79-9CEA-4DA7-854C-D0286B343A24}"/>
              </a:ext>
            </a:extLst>
          </p:cNvPr>
          <p:cNvSpPr txBox="1"/>
          <p:nvPr/>
        </p:nvSpPr>
        <p:spPr>
          <a:xfrm>
            <a:off x="1076667" y="943733"/>
            <a:ext cx="5625886" cy="369332"/>
          </a:xfrm>
          <a:prstGeom prst="rect">
            <a:avLst/>
          </a:prstGeom>
          <a:noFill/>
        </p:spPr>
        <p:txBody>
          <a:bodyPr wrap="square" rtlCol="0">
            <a:spAutoFit/>
          </a:bodyPr>
          <a:lstStyle/>
          <a:p>
            <a:r>
              <a:rPr lang="it-IT" b="1" dirty="0">
                <a:solidFill>
                  <a:schemeClr val="accent2">
                    <a:lumMod val="75000"/>
                  </a:schemeClr>
                </a:solidFill>
                <a:latin typeface="+mj-lt"/>
              </a:rPr>
              <a:t>FIRST ITERATION:</a:t>
            </a:r>
          </a:p>
        </p:txBody>
      </p:sp>
      <p:graphicFrame>
        <p:nvGraphicFramePr>
          <p:cNvPr id="4" name="Table 3">
            <a:extLst>
              <a:ext uri="{FF2B5EF4-FFF2-40B4-BE49-F238E27FC236}">
                <a16:creationId xmlns:a16="http://schemas.microsoft.com/office/drawing/2014/main" id="{61D88A64-D000-4B3D-8E03-CD7C7928CDBC}"/>
              </a:ext>
            </a:extLst>
          </p:cNvPr>
          <p:cNvGraphicFramePr>
            <a:graphicFrameLocks noGrp="1"/>
          </p:cNvGraphicFramePr>
          <p:nvPr>
            <p:extLst>
              <p:ext uri="{D42A27DB-BD31-4B8C-83A1-F6EECF244321}">
                <p14:modId xmlns:p14="http://schemas.microsoft.com/office/powerpoint/2010/main" val="3619101823"/>
              </p:ext>
            </p:extLst>
          </p:nvPr>
        </p:nvGraphicFramePr>
        <p:xfrm>
          <a:off x="1206063" y="1457759"/>
          <a:ext cx="1958197" cy="3319195"/>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59997">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Cycle</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25.07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9.879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30.07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8.101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35.07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7.482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40.07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7.221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47.07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7.839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58399">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48.07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7.836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34365365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49.07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7.837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25598">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55.07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5016670"/>
                  </a:ext>
                </a:extLst>
              </a:tr>
            </a:tbl>
          </a:graphicData>
        </a:graphic>
      </p:graphicFrame>
      <p:graphicFrame>
        <p:nvGraphicFramePr>
          <p:cNvPr id="6" name="Grafico 1">
            <a:extLst>
              <a:ext uri="{FF2B5EF4-FFF2-40B4-BE49-F238E27FC236}">
                <a16:creationId xmlns:a16="http://schemas.microsoft.com/office/drawing/2014/main" id="{9272045D-CEE2-4BC6-B945-B0E88CDC103E}"/>
              </a:ext>
            </a:extLst>
          </p:cNvPr>
          <p:cNvGraphicFramePr>
            <a:graphicFrameLocks/>
          </p:cNvGraphicFramePr>
          <p:nvPr>
            <p:extLst>
              <p:ext uri="{D42A27DB-BD31-4B8C-83A1-F6EECF244321}">
                <p14:modId xmlns:p14="http://schemas.microsoft.com/office/powerpoint/2010/main" val="1594181700"/>
              </p:ext>
            </p:extLst>
          </p:nvPr>
        </p:nvGraphicFramePr>
        <p:xfrm>
          <a:off x="3810000" y="1457759"/>
          <a:ext cx="5217742" cy="33101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16758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3F8-FF95-4131-8D7C-021F33669FB6}"/>
              </a:ext>
            </a:extLst>
          </p:cNvPr>
          <p:cNvSpPr>
            <a:spLocks noGrp="1"/>
          </p:cNvSpPr>
          <p:nvPr>
            <p:ph type="title"/>
          </p:nvPr>
        </p:nvSpPr>
        <p:spPr>
          <a:xfrm>
            <a:off x="1076667" y="255833"/>
            <a:ext cx="10038664" cy="615553"/>
          </a:xfrm>
        </p:spPr>
        <p:txBody>
          <a:bodyPr/>
          <a:lstStyle/>
          <a:p>
            <a:r>
              <a:rPr lang="it-IT" sz="2000" u="sng" dirty="0"/>
              <a:t>SECOND JUNCTION ANALYSIS: </a:t>
            </a:r>
            <a:br>
              <a:rPr lang="it-IT" sz="2000" u="sng" dirty="0"/>
            </a:br>
            <a:r>
              <a:rPr lang="it-IT" sz="2000" b="1" dirty="0"/>
              <a:t>Via Prenestina –Via Olevano Romano</a:t>
            </a:r>
            <a:r>
              <a:rPr lang="it-IT" sz="2000" b="1" dirty="0">
                <a:solidFill>
                  <a:schemeClr val="lt1"/>
                </a:solidFill>
                <a:latin typeface="Arial"/>
                <a:ea typeface="Arial"/>
                <a:cs typeface="Arial"/>
                <a:sym typeface="Arial"/>
              </a:rPr>
              <a:t>Chisone</a:t>
            </a:r>
            <a:r>
              <a:rPr lang="it-IT" sz="2000" dirty="0"/>
              <a:t> </a:t>
            </a:r>
            <a:endParaRPr lang="en-GB" sz="2000" dirty="0"/>
          </a:p>
        </p:txBody>
      </p:sp>
      <p:sp>
        <p:nvSpPr>
          <p:cNvPr id="5" name="CasellaDiTesto 2">
            <a:extLst>
              <a:ext uri="{FF2B5EF4-FFF2-40B4-BE49-F238E27FC236}">
                <a16:creationId xmlns:a16="http://schemas.microsoft.com/office/drawing/2014/main" id="{ABA3AB79-9CEA-4DA7-854C-D0286B343A24}"/>
              </a:ext>
            </a:extLst>
          </p:cNvPr>
          <p:cNvSpPr txBox="1"/>
          <p:nvPr/>
        </p:nvSpPr>
        <p:spPr>
          <a:xfrm>
            <a:off x="1076667" y="943733"/>
            <a:ext cx="5625886" cy="369332"/>
          </a:xfrm>
          <a:prstGeom prst="rect">
            <a:avLst/>
          </a:prstGeom>
          <a:noFill/>
        </p:spPr>
        <p:txBody>
          <a:bodyPr wrap="square" rtlCol="0">
            <a:spAutoFit/>
          </a:bodyPr>
          <a:lstStyle/>
          <a:p>
            <a:r>
              <a:rPr lang="it-IT" b="1" dirty="0">
                <a:solidFill>
                  <a:schemeClr val="accent2">
                    <a:lumMod val="75000"/>
                  </a:schemeClr>
                </a:solidFill>
                <a:latin typeface="+mj-lt"/>
              </a:rPr>
              <a:t>SECOND ITERATION:</a:t>
            </a:r>
          </a:p>
        </p:txBody>
      </p:sp>
      <p:graphicFrame>
        <p:nvGraphicFramePr>
          <p:cNvPr id="4" name="Table 3">
            <a:extLst>
              <a:ext uri="{FF2B5EF4-FFF2-40B4-BE49-F238E27FC236}">
                <a16:creationId xmlns:a16="http://schemas.microsoft.com/office/drawing/2014/main" id="{61D88A64-D000-4B3D-8E03-CD7C7928CDBC}"/>
              </a:ext>
            </a:extLst>
          </p:cNvPr>
          <p:cNvGraphicFramePr>
            <a:graphicFrameLocks noGrp="1"/>
          </p:cNvGraphicFramePr>
          <p:nvPr>
            <p:extLst>
              <p:ext uri="{D42A27DB-BD31-4B8C-83A1-F6EECF244321}">
                <p14:modId xmlns:p14="http://schemas.microsoft.com/office/powerpoint/2010/main" val="690573430"/>
              </p:ext>
            </p:extLst>
          </p:nvPr>
        </p:nvGraphicFramePr>
        <p:xfrm>
          <a:off x="1154305" y="1457759"/>
          <a:ext cx="1958197" cy="4233595"/>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59997">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g1/g2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7.5.72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7.0790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6.9817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6.9704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6.9618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6.9560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6.9528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25598">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5.97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6.9522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5016670"/>
                  </a:ext>
                </a:extLst>
              </a:tr>
              <a:tr h="258399">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5.98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NZ" sz="2000" b="1" i="0" u="none" strike="noStrike" cap="none" dirty="0">
                          <a:solidFill>
                            <a:srgbClr val="C00000"/>
                          </a:solidFill>
                          <a:effectLst/>
                          <a:latin typeface="Calibri" panose="020F0502020204030204" pitchFamily="34" charset="0"/>
                          <a:ea typeface="+mn-ea"/>
                          <a:cs typeface="+mn-cs"/>
                          <a:sym typeface="Arial"/>
                        </a:rPr>
                        <a:t>6.9522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09644614"/>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5.99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6.9523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6.15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6.9568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graphicFrame>
        <p:nvGraphicFramePr>
          <p:cNvPr id="6" name="Grafico 2">
            <a:extLst>
              <a:ext uri="{FF2B5EF4-FFF2-40B4-BE49-F238E27FC236}">
                <a16:creationId xmlns:a16="http://schemas.microsoft.com/office/drawing/2014/main" id="{4B0A0ED2-C2B7-48D9-A683-0BD083DF009A}"/>
              </a:ext>
            </a:extLst>
          </p:cNvPr>
          <p:cNvGraphicFramePr>
            <a:graphicFrameLocks/>
          </p:cNvGraphicFramePr>
          <p:nvPr>
            <p:extLst>
              <p:ext uri="{D42A27DB-BD31-4B8C-83A1-F6EECF244321}">
                <p14:modId xmlns:p14="http://schemas.microsoft.com/office/powerpoint/2010/main" val="3834960027"/>
              </p:ext>
            </p:extLst>
          </p:nvPr>
        </p:nvGraphicFramePr>
        <p:xfrm>
          <a:off x="3810000" y="1457759"/>
          <a:ext cx="5625886" cy="37695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915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3F8-FF95-4131-8D7C-021F33669FB6}"/>
              </a:ext>
            </a:extLst>
          </p:cNvPr>
          <p:cNvSpPr>
            <a:spLocks noGrp="1"/>
          </p:cNvSpPr>
          <p:nvPr>
            <p:ph type="title"/>
          </p:nvPr>
        </p:nvSpPr>
        <p:spPr>
          <a:xfrm>
            <a:off x="1076667" y="228120"/>
            <a:ext cx="10038664" cy="615553"/>
          </a:xfrm>
        </p:spPr>
        <p:txBody>
          <a:bodyPr/>
          <a:lstStyle/>
          <a:p>
            <a:r>
              <a:rPr lang="it-IT" sz="2000" u="sng" dirty="0"/>
              <a:t>SECOND JUNCTION ANALYSIS: </a:t>
            </a:r>
            <a:br>
              <a:rPr lang="it-IT" sz="2000" u="sng" dirty="0"/>
            </a:br>
            <a:r>
              <a:rPr lang="it-IT" sz="2000" b="1" dirty="0"/>
              <a:t>Via Prenestina –Via Olevano Romano</a:t>
            </a:r>
            <a:r>
              <a:rPr lang="it-IT" sz="2000" b="1" dirty="0">
                <a:solidFill>
                  <a:schemeClr val="lt1"/>
                </a:solidFill>
                <a:latin typeface="Arial"/>
                <a:ea typeface="Arial"/>
                <a:cs typeface="Arial"/>
                <a:sym typeface="Arial"/>
              </a:rPr>
              <a:t>Chisone</a:t>
            </a:r>
            <a:r>
              <a:rPr lang="it-IT" sz="2000" dirty="0"/>
              <a:t> </a:t>
            </a:r>
            <a:endParaRPr lang="en-GB" sz="2000" dirty="0"/>
          </a:p>
        </p:txBody>
      </p:sp>
      <p:sp>
        <p:nvSpPr>
          <p:cNvPr id="5" name="CasellaDiTesto 2">
            <a:extLst>
              <a:ext uri="{FF2B5EF4-FFF2-40B4-BE49-F238E27FC236}">
                <a16:creationId xmlns:a16="http://schemas.microsoft.com/office/drawing/2014/main" id="{ABA3AB79-9CEA-4DA7-854C-D0286B343A24}"/>
              </a:ext>
            </a:extLst>
          </p:cNvPr>
          <p:cNvSpPr txBox="1"/>
          <p:nvPr/>
        </p:nvSpPr>
        <p:spPr>
          <a:xfrm>
            <a:off x="1076667" y="943733"/>
            <a:ext cx="5625886" cy="369332"/>
          </a:xfrm>
          <a:prstGeom prst="rect">
            <a:avLst/>
          </a:prstGeom>
          <a:noFill/>
        </p:spPr>
        <p:txBody>
          <a:bodyPr wrap="square" rtlCol="0">
            <a:spAutoFit/>
          </a:bodyPr>
          <a:lstStyle/>
          <a:p>
            <a:r>
              <a:rPr lang="it-IT" b="1" dirty="0">
                <a:solidFill>
                  <a:schemeClr val="accent2">
                    <a:lumMod val="75000"/>
                  </a:schemeClr>
                </a:solidFill>
                <a:latin typeface="+mj-lt"/>
              </a:rPr>
              <a:t>THIRD ITERATION:</a:t>
            </a:r>
          </a:p>
        </p:txBody>
      </p:sp>
      <p:graphicFrame>
        <p:nvGraphicFramePr>
          <p:cNvPr id="4" name="Table 3">
            <a:extLst>
              <a:ext uri="{FF2B5EF4-FFF2-40B4-BE49-F238E27FC236}">
                <a16:creationId xmlns:a16="http://schemas.microsoft.com/office/drawing/2014/main" id="{61D88A64-D000-4B3D-8E03-CD7C7928CDBC}"/>
              </a:ext>
            </a:extLst>
          </p:cNvPr>
          <p:cNvGraphicFramePr>
            <a:graphicFrameLocks noGrp="1"/>
          </p:cNvGraphicFramePr>
          <p:nvPr>
            <p:extLst>
              <p:ext uri="{D42A27DB-BD31-4B8C-83A1-F6EECF244321}">
                <p14:modId xmlns:p14="http://schemas.microsoft.com/office/powerpoint/2010/main" val="2876500930"/>
              </p:ext>
            </p:extLst>
          </p:nvPr>
        </p:nvGraphicFramePr>
        <p:xfrm>
          <a:off x="1231942" y="1472999"/>
          <a:ext cx="1958197" cy="4233595"/>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59997">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Cycle</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20.07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26.683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25.07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11.088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30.07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8.4788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35.07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7.5797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40.07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7.1817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45.07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7.001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51.07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6.9339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25598">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52.07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6.9332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5016670"/>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53.07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6.9349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09644614"/>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60.07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6.9996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64.07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7.0681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graphicFrame>
        <p:nvGraphicFramePr>
          <p:cNvPr id="6" name="Grafico 3">
            <a:extLst>
              <a:ext uri="{FF2B5EF4-FFF2-40B4-BE49-F238E27FC236}">
                <a16:creationId xmlns:a16="http://schemas.microsoft.com/office/drawing/2014/main" id="{BBB5CBCE-1418-4ABE-8BC9-9E69FCFFFD45}"/>
              </a:ext>
            </a:extLst>
          </p:cNvPr>
          <p:cNvGraphicFramePr>
            <a:graphicFrameLocks/>
          </p:cNvGraphicFramePr>
          <p:nvPr>
            <p:extLst>
              <p:ext uri="{D42A27DB-BD31-4B8C-83A1-F6EECF244321}">
                <p14:modId xmlns:p14="http://schemas.microsoft.com/office/powerpoint/2010/main" val="894998961"/>
              </p:ext>
            </p:extLst>
          </p:nvPr>
        </p:nvGraphicFramePr>
        <p:xfrm>
          <a:off x="3809999" y="1472999"/>
          <a:ext cx="5191863" cy="38305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29462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714716" y="285903"/>
            <a:ext cx="10353333" cy="615553"/>
          </a:xfrm>
        </p:spPr>
        <p:txBody>
          <a:bodyPr/>
          <a:lstStyle/>
          <a:p>
            <a:r>
              <a:rPr lang="it-IT" sz="2000" u="sng" dirty="0"/>
              <a:t>THIRD JUNCTION ANALYSIS: </a:t>
            </a:r>
            <a:br>
              <a:rPr lang="it-IT" sz="2000" u="sng" dirty="0"/>
            </a:br>
            <a:r>
              <a:rPr lang="it-IT" sz="2000" b="1" dirty="0"/>
              <a:t>VIA PRENESTINA – VIA TOR DE’ SCHIAVI – VIA DELLA SERENISSIMA</a:t>
            </a:r>
            <a:r>
              <a:rPr lang="it-IT" sz="2000" b="1" dirty="0">
                <a:solidFill>
                  <a:schemeClr val="lt1"/>
                </a:solidFill>
                <a:latin typeface="Arial"/>
                <a:ea typeface="Arial"/>
                <a:cs typeface="Arial"/>
                <a:sym typeface="Arial"/>
              </a:rPr>
              <a:t> </a:t>
            </a:r>
            <a:endParaRPr lang="it-IT" sz="2000" dirty="0"/>
          </a:p>
        </p:txBody>
      </p:sp>
      <p:sp>
        <p:nvSpPr>
          <p:cNvPr id="6" name="CasellaDiTesto 5">
            <a:extLst>
              <a:ext uri="{FF2B5EF4-FFF2-40B4-BE49-F238E27FC236}">
                <a16:creationId xmlns:a16="http://schemas.microsoft.com/office/drawing/2014/main" id="{5F4C1214-D11C-4DBA-B153-B31EDD8CB579}"/>
              </a:ext>
            </a:extLst>
          </p:cNvPr>
          <p:cNvSpPr txBox="1"/>
          <p:nvPr/>
        </p:nvSpPr>
        <p:spPr>
          <a:xfrm>
            <a:off x="714716" y="1300880"/>
            <a:ext cx="6177627" cy="2831544"/>
          </a:xfrm>
          <a:prstGeom prst="rect">
            <a:avLst/>
          </a:prstGeom>
          <a:noFill/>
        </p:spPr>
        <p:txBody>
          <a:bodyPr wrap="square" rtlCol="0">
            <a:spAutoFit/>
          </a:bodyPr>
          <a:lstStyle/>
          <a:p>
            <a:pPr marL="285750" indent="-285750">
              <a:buFont typeface="Arial" panose="020B0604020202020204" pitchFamily="34" charset="0"/>
              <a:buChar char="•"/>
            </a:pPr>
            <a:r>
              <a:rPr lang="it-IT" sz="1600" dirty="0"/>
              <a:t>4 legs junction;</a:t>
            </a:r>
          </a:p>
          <a:p>
            <a:pPr marL="285750" indent="-285750">
              <a:buFont typeface="Arial" panose="020B0604020202020204" pitchFamily="34" charset="0"/>
              <a:buChar char="•"/>
            </a:pPr>
            <a:r>
              <a:rPr lang="it-IT" sz="1600" dirty="0"/>
              <a:t>EB – WB : Via Prenestina</a:t>
            </a:r>
          </a:p>
          <a:p>
            <a:pPr marL="285750" indent="-285750">
              <a:buFont typeface="Arial" panose="020B0604020202020204" pitchFamily="34" charset="0"/>
              <a:buChar char="•"/>
            </a:pPr>
            <a:r>
              <a:rPr lang="it-IT" sz="1600" dirty="0"/>
              <a:t>NB: Via Tor De’ Schiavi</a:t>
            </a:r>
          </a:p>
          <a:p>
            <a:pPr marL="285750" indent="-285750">
              <a:buFont typeface="Arial" panose="020B0604020202020204" pitchFamily="34" charset="0"/>
              <a:buChar char="•"/>
            </a:pPr>
            <a:r>
              <a:rPr lang="it-IT" sz="1600" dirty="0"/>
              <a:t>SB: Via Della Serenissima</a:t>
            </a:r>
          </a:p>
          <a:p>
            <a:pPr marL="285750" indent="-285750">
              <a:buFont typeface="Arial" panose="020B0604020202020204" pitchFamily="34" charset="0"/>
              <a:buChar char="•"/>
            </a:pPr>
            <a:r>
              <a:rPr lang="it-IT" sz="1600" dirty="0"/>
              <a:t>Tramway line </a:t>
            </a:r>
            <a:r>
              <a:rPr lang="it-IT" sz="1600" dirty="0" err="1"/>
              <a:t>which</a:t>
            </a:r>
            <a:r>
              <a:rPr lang="it-IT" sz="1600" dirty="0"/>
              <a:t> divide the </a:t>
            </a:r>
            <a:r>
              <a:rPr lang="it-IT" sz="1600" dirty="0" err="1"/>
              <a:t>opposing</a:t>
            </a:r>
            <a:r>
              <a:rPr lang="it-IT" sz="1600" dirty="0"/>
              <a:t> </a:t>
            </a:r>
            <a:r>
              <a:rPr lang="it-IT" sz="1600" dirty="0" err="1"/>
              <a:t>traffic</a:t>
            </a:r>
            <a:r>
              <a:rPr lang="it-IT" sz="1600" dirty="0"/>
              <a:t> flows in Via Prenestina; no interaction </a:t>
            </a:r>
            <a:r>
              <a:rPr lang="it-IT" sz="1600" dirty="0" err="1"/>
              <a:t>between</a:t>
            </a:r>
            <a:r>
              <a:rPr lang="it-IT" sz="1600" dirty="0"/>
              <a:t> </a:t>
            </a:r>
            <a:r>
              <a:rPr lang="it-IT" sz="1600" dirty="0" err="1"/>
              <a:t>trams</a:t>
            </a:r>
            <a:r>
              <a:rPr lang="it-IT" sz="1600" dirty="0"/>
              <a:t> and </a:t>
            </a:r>
            <a:r>
              <a:rPr lang="it-IT" sz="1600" dirty="0" err="1"/>
              <a:t>other</a:t>
            </a:r>
            <a:r>
              <a:rPr lang="it-IT" sz="1600" dirty="0"/>
              <a:t> </a:t>
            </a:r>
            <a:r>
              <a:rPr lang="it-IT" sz="1600" dirty="0" err="1"/>
              <a:t>vehicles</a:t>
            </a:r>
            <a:r>
              <a:rPr lang="it-IT" sz="1600" dirty="0"/>
              <a:t>;</a:t>
            </a:r>
          </a:p>
          <a:p>
            <a:pPr marL="285750" indent="-285750">
              <a:buFont typeface="Arial" panose="020B0604020202020204" pitchFamily="34" charset="0"/>
              <a:buChar char="•"/>
            </a:pPr>
            <a:r>
              <a:rPr lang="it-IT" sz="1600" dirty="0"/>
              <a:t>Traffic </a:t>
            </a:r>
            <a:r>
              <a:rPr lang="it-IT" sz="1600" dirty="0" err="1"/>
              <a:t>islands</a:t>
            </a:r>
            <a:r>
              <a:rPr lang="it-IT" sz="1600" dirty="0"/>
              <a:t> </a:t>
            </a:r>
            <a:r>
              <a:rPr lang="it-IT" sz="1600" dirty="0" err="1"/>
              <a:t>which</a:t>
            </a:r>
            <a:r>
              <a:rPr lang="it-IT" sz="1600" dirty="0"/>
              <a:t> divide the </a:t>
            </a:r>
            <a:r>
              <a:rPr lang="it-IT" sz="1600" dirty="0" err="1"/>
              <a:t>opposing</a:t>
            </a:r>
            <a:r>
              <a:rPr lang="it-IT" sz="1600" dirty="0"/>
              <a:t> </a:t>
            </a:r>
            <a:r>
              <a:rPr lang="it-IT" sz="1600" dirty="0" err="1"/>
              <a:t>traffic</a:t>
            </a:r>
            <a:r>
              <a:rPr lang="it-IT" sz="1600" dirty="0"/>
              <a:t> flows in Via Tor De’ Schiavi and in Via Della Serenissima;</a:t>
            </a:r>
          </a:p>
          <a:p>
            <a:endParaRPr lang="it-IT" sz="1600" dirty="0"/>
          </a:p>
          <a:p>
            <a:pPr marL="285750" indent="-285750">
              <a:buFont typeface="Arial" panose="020B0604020202020204" pitchFamily="34" charset="0"/>
              <a:buChar char="•"/>
            </a:pPr>
            <a:r>
              <a:rPr lang="it-IT" sz="1600" u="sng" dirty="0"/>
              <a:t>GEOMETRY OF THE ROADS:</a:t>
            </a:r>
          </a:p>
          <a:p>
            <a:pPr marL="285750" indent="-285750">
              <a:buFont typeface="Arial" panose="020B0604020202020204" pitchFamily="34" charset="0"/>
              <a:buChar char="•"/>
            </a:pPr>
            <a:endParaRPr lang="it-IT" dirty="0"/>
          </a:p>
        </p:txBody>
      </p:sp>
      <p:graphicFrame>
        <p:nvGraphicFramePr>
          <p:cNvPr id="7" name="Tabella 6">
            <a:extLst>
              <a:ext uri="{FF2B5EF4-FFF2-40B4-BE49-F238E27FC236}">
                <a16:creationId xmlns:a16="http://schemas.microsoft.com/office/drawing/2014/main" id="{5306788F-3F2F-454C-BA0B-743DD9CCCB1F}"/>
              </a:ext>
            </a:extLst>
          </p:cNvPr>
          <p:cNvGraphicFramePr>
            <a:graphicFrameLocks noGrp="1"/>
          </p:cNvGraphicFramePr>
          <p:nvPr>
            <p:extLst>
              <p:ext uri="{D42A27DB-BD31-4B8C-83A1-F6EECF244321}">
                <p14:modId xmlns:p14="http://schemas.microsoft.com/office/powerpoint/2010/main" val="156745244"/>
              </p:ext>
            </p:extLst>
          </p:nvPr>
        </p:nvGraphicFramePr>
        <p:xfrm>
          <a:off x="772531" y="3911722"/>
          <a:ext cx="6119812" cy="1915160"/>
        </p:xfrm>
        <a:graphic>
          <a:graphicData uri="http://schemas.openxmlformats.org/drawingml/2006/table">
            <a:tbl>
              <a:tblPr/>
              <a:tblGrid>
                <a:gridCol w="1529953">
                  <a:extLst>
                    <a:ext uri="{9D8B030D-6E8A-4147-A177-3AD203B41FA5}">
                      <a16:colId xmlns:a16="http://schemas.microsoft.com/office/drawing/2014/main" val="3919785581"/>
                    </a:ext>
                  </a:extLst>
                </a:gridCol>
                <a:gridCol w="1529953">
                  <a:extLst>
                    <a:ext uri="{9D8B030D-6E8A-4147-A177-3AD203B41FA5}">
                      <a16:colId xmlns:a16="http://schemas.microsoft.com/office/drawing/2014/main" val="121499724"/>
                    </a:ext>
                  </a:extLst>
                </a:gridCol>
                <a:gridCol w="1529953">
                  <a:extLst>
                    <a:ext uri="{9D8B030D-6E8A-4147-A177-3AD203B41FA5}">
                      <a16:colId xmlns:a16="http://schemas.microsoft.com/office/drawing/2014/main" val="2150213865"/>
                    </a:ext>
                  </a:extLst>
                </a:gridCol>
                <a:gridCol w="1529953">
                  <a:extLst>
                    <a:ext uri="{9D8B030D-6E8A-4147-A177-3AD203B41FA5}">
                      <a16:colId xmlns:a16="http://schemas.microsoft.com/office/drawing/2014/main" val="2845396429"/>
                    </a:ext>
                  </a:extLst>
                </a:gridCol>
              </a:tblGrid>
              <a:tr h="0">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DIRECTION</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a:solidFill>
                            <a:srgbClr val="C00000"/>
                          </a:solidFill>
                          <a:effectLst/>
                          <a:latin typeface="Calibri" panose="020F0502020204030204" pitchFamily="34" charset="0"/>
                        </a:rPr>
                        <a:t>STREET NAME</a:t>
                      </a:r>
                      <a:endParaRPr lang="it-IT" sz="140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a:solidFill>
                            <a:srgbClr val="C00000"/>
                          </a:solidFill>
                          <a:effectLst/>
                          <a:latin typeface="Calibri" panose="020F0502020204030204" pitchFamily="34" charset="0"/>
                        </a:rPr>
                        <a:t>NUMBER OF LANES</a:t>
                      </a:r>
                      <a:endParaRPr lang="it-IT" sz="140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a:solidFill>
                            <a:srgbClr val="C00000"/>
                          </a:solidFill>
                          <a:effectLst/>
                          <a:latin typeface="Calibri" panose="020F0502020204030204" pitchFamily="34" charset="0"/>
                        </a:rPr>
                        <a:t>LANE WIDTH (m)</a:t>
                      </a:r>
                      <a:endParaRPr lang="it-IT" sz="140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889090269"/>
                  </a:ext>
                </a:extLst>
              </a:tr>
              <a:tr h="0">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EB</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Via Prenestina</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3</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3.5</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24336224"/>
                  </a:ext>
                </a:extLst>
              </a:tr>
              <a:tr h="0">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WB</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a:solidFill>
                            <a:srgbClr val="C00000"/>
                          </a:solidFill>
                          <a:effectLst/>
                          <a:latin typeface="Calibri" panose="020F0502020204030204" pitchFamily="34" charset="0"/>
                        </a:rPr>
                        <a:t>Via Prenestina</a:t>
                      </a:r>
                      <a:endParaRPr lang="it-IT" sz="140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3</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3.5</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79441276"/>
                  </a:ext>
                </a:extLst>
              </a:tr>
              <a:tr h="0">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NB</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Via Tor de’ Schiavi</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3</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3.5</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931870410"/>
                  </a:ext>
                </a:extLst>
              </a:tr>
              <a:tr h="0">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SB</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Via della Serenissima</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a:solidFill>
                            <a:srgbClr val="C00000"/>
                          </a:solidFill>
                          <a:effectLst/>
                          <a:latin typeface="Calibri" panose="020F0502020204030204" pitchFamily="34" charset="0"/>
                        </a:rPr>
                        <a:t>3</a:t>
                      </a:r>
                      <a:endParaRPr lang="it-IT" sz="140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t">
                        <a:spcBef>
                          <a:spcPts val="0"/>
                        </a:spcBef>
                        <a:spcAft>
                          <a:spcPts val="0"/>
                        </a:spcAft>
                      </a:pPr>
                      <a:r>
                        <a:rPr lang="it-IT" sz="1400" b="0" i="0" u="none" strike="noStrike" dirty="0">
                          <a:solidFill>
                            <a:srgbClr val="C00000"/>
                          </a:solidFill>
                          <a:effectLst/>
                          <a:latin typeface="Calibri" panose="020F0502020204030204" pitchFamily="34" charset="0"/>
                        </a:rPr>
                        <a:t>3.5</a:t>
                      </a:r>
                      <a:endParaRPr lang="it-IT" sz="1400" dirty="0">
                        <a:solidFill>
                          <a:srgbClr val="C00000"/>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78607350"/>
                  </a:ext>
                </a:extLst>
              </a:tr>
            </a:tbl>
          </a:graphicData>
        </a:graphic>
      </p:graphicFrame>
      <p:sp>
        <p:nvSpPr>
          <p:cNvPr id="8" name="Rectangle 5">
            <a:extLst>
              <a:ext uri="{FF2B5EF4-FFF2-40B4-BE49-F238E27FC236}">
                <a16:creationId xmlns:a16="http://schemas.microsoft.com/office/drawing/2014/main" id="{39B56789-0057-4B88-B29E-5E51E75D9631}"/>
              </a:ext>
            </a:extLst>
          </p:cNvPr>
          <p:cNvSpPr>
            <a:spLocks noChangeArrowheads="1"/>
          </p:cNvSpPr>
          <p:nvPr/>
        </p:nvSpPr>
        <p:spPr bwMode="auto">
          <a:xfrm>
            <a:off x="5434031" y="46864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9" name="CasellaDiTesto 2">
            <a:extLst>
              <a:ext uri="{FF2B5EF4-FFF2-40B4-BE49-F238E27FC236}">
                <a16:creationId xmlns:a16="http://schemas.microsoft.com/office/drawing/2014/main" id="{AE481E5D-3A7E-42DD-BEA1-6D3A79F5F534}"/>
              </a:ext>
            </a:extLst>
          </p:cNvPr>
          <p:cNvSpPr txBox="1"/>
          <p:nvPr/>
        </p:nvSpPr>
        <p:spPr>
          <a:xfrm>
            <a:off x="585568" y="976514"/>
            <a:ext cx="5625886" cy="369332"/>
          </a:xfrm>
          <a:prstGeom prst="rect">
            <a:avLst/>
          </a:prstGeom>
          <a:noFill/>
        </p:spPr>
        <p:txBody>
          <a:bodyPr wrap="square" rtlCol="0">
            <a:spAutoFit/>
          </a:bodyPr>
          <a:lstStyle/>
          <a:p>
            <a:r>
              <a:rPr lang="it-IT" b="1" dirty="0">
                <a:solidFill>
                  <a:schemeClr val="accent2">
                    <a:lumMod val="75000"/>
                  </a:schemeClr>
                </a:solidFill>
                <a:latin typeface="+mj-lt"/>
              </a:rPr>
              <a:t>INTERSECTION DESCRIPTION:</a:t>
            </a:r>
          </a:p>
        </p:txBody>
      </p:sp>
      <p:pic>
        <p:nvPicPr>
          <p:cNvPr id="11" name="image48.png">
            <a:extLst>
              <a:ext uri="{FF2B5EF4-FFF2-40B4-BE49-F238E27FC236}">
                <a16:creationId xmlns:a16="http://schemas.microsoft.com/office/drawing/2014/main" id="{47DF120A-8BE4-4DC2-97F4-83D55EDD13AA}"/>
              </a:ext>
            </a:extLst>
          </p:cNvPr>
          <p:cNvPicPr>
            <a:picLocks noChangeAspect="1"/>
          </p:cNvPicPr>
          <p:nvPr/>
        </p:nvPicPr>
        <p:blipFill>
          <a:blip r:embed="rId2" cstate="print"/>
          <a:stretch>
            <a:fillRect/>
          </a:stretch>
        </p:blipFill>
        <p:spPr>
          <a:xfrm>
            <a:off x="7277999" y="1067691"/>
            <a:ext cx="4141470" cy="3452495"/>
          </a:xfrm>
          <a:prstGeom prst="rect">
            <a:avLst/>
          </a:prstGeom>
        </p:spPr>
      </p:pic>
    </p:spTree>
    <p:extLst>
      <p:ext uri="{BB962C8B-B14F-4D97-AF65-F5344CB8AC3E}">
        <p14:creationId xmlns:p14="http://schemas.microsoft.com/office/powerpoint/2010/main" val="1241772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992730-763D-45D1-BF36-0BFB0BD32A1A}"/>
              </a:ext>
            </a:extLst>
          </p:cNvPr>
          <p:cNvSpPr>
            <a:spLocks noGrp="1"/>
          </p:cNvSpPr>
          <p:nvPr>
            <p:ph type="sldNum" sz="quarter" idx="7"/>
          </p:nvPr>
        </p:nvSpPr>
        <p:spPr>
          <a:xfrm>
            <a:off x="11775259" y="6477000"/>
            <a:ext cx="207009" cy="182245"/>
          </a:xfrm>
        </p:spPr>
        <p:txBody>
          <a:bodyPr/>
          <a:lstStyle/>
          <a:p>
            <a:pPr marL="25400">
              <a:lnSpc>
                <a:spcPct val="100000"/>
              </a:lnSpc>
            </a:pPr>
            <a:fld id="{81D60167-4931-47E6-BA6A-407CBD079E47}" type="slidenum">
              <a:rPr lang="en-IN" smtClean="0"/>
              <a:pPr marL="25400">
                <a:lnSpc>
                  <a:spcPct val="100000"/>
                </a:lnSpc>
              </a:pPr>
              <a:t>3</a:t>
            </a:fld>
            <a:endParaRPr lang="en-IN" dirty="0"/>
          </a:p>
        </p:txBody>
      </p:sp>
      <p:sp>
        <p:nvSpPr>
          <p:cNvPr id="5" name="Rectangle 4">
            <a:extLst>
              <a:ext uri="{FF2B5EF4-FFF2-40B4-BE49-F238E27FC236}">
                <a16:creationId xmlns:a16="http://schemas.microsoft.com/office/drawing/2014/main" id="{513A6CF0-39B9-43C8-9E78-9755A28DD4C2}"/>
              </a:ext>
            </a:extLst>
          </p:cNvPr>
          <p:cNvSpPr/>
          <p:nvPr/>
        </p:nvSpPr>
        <p:spPr>
          <a:xfrm>
            <a:off x="451511" y="76200"/>
            <a:ext cx="11036275" cy="558743"/>
          </a:xfrm>
          <a:prstGeom prst="rect">
            <a:avLst/>
          </a:prstGeom>
        </p:spPr>
        <p:txBody>
          <a:bodyPr wrap="square">
            <a:spAutoFit/>
          </a:bodyPr>
          <a:lstStyle/>
          <a:p>
            <a:pPr algn="ctr">
              <a:lnSpc>
                <a:spcPct val="115000"/>
              </a:lnSpc>
              <a:spcAft>
                <a:spcPts val="0"/>
              </a:spcAft>
            </a:pPr>
            <a:r>
              <a:rPr lang="en-IN" sz="2800" b="1" spc="-35" dirty="0">
                <a:solidFill>
                  <a:schemeClr val="accent2">
                    <a:lumMod val="75000"/>
                  </a:schemeClr>
                </a:solidFill>
                <a:latin typeface="+mj-lt"/>
                <a:cs typeface="Arial"/>
              </a:rPr>
              <a:t>Methodology</a:t>
            </a:r>
          </a:p>
        </p:txBody>
      </p:sp>
      <p:sp>
        <p:nvSpPr>
          <p:cNvPr id="10" name="Rectangle 9">
            <a:extLst>
              <a:ext uri="{FF2B5EF4-FFF2-40B4-BE49-F238E27FC236}">
                <a16:creationId xmlns:a16="http://schemas.microsoft.com/office/drawing/2014/main" id="{6ECA9F7E-0063-4D3D-AA60-4AA7C629F1BD}"/>
              </a:ext>
            </a:extLst>
          </p:cNvPr>
          <p:cNvSpPr/>
          <p:nvPr/>
        </p:nvSpPr>
        <p:spPr>
          <a:xfrm>
            <a:off x="1187167" y="838200"/>
            <a:ext cx="4985034" cy="5096267"/>
          </a:xfrm>
          <a:prstGeom prst="rect">
            <a:avLst/>
          </a:prstGeom>
          <a:effectLst>
            <a:outerShdw blurRad="50800" dist="38100" dir="2700000" algn="tl" rotWithShape="0">
              <a:prstClr val="black">
                <a:alpha val="20000"/>
              </a:prstClr>
            </a:outerShdw>
          </a:effectLst>
        </p:spPr>
        <p:txBody>
          <a:bodyPr wrap="square">
            <a:spAutoFit/>
          </a:bodyPr>
          <a:lstStyle/>
          <a:p>
            <a:pPr marL="285750" indent="-285750" algn="just">
              <a:lnSpc>
                <a:spcPct val="130000"/>
              </a:lnSpc>
              <a:buFont typeface="Wingdings" panose="05000000000000000000" pitchFamily="2" charset="2"/>
              <a:buChar char="v"/>
            </a:pPr>
            <a:r>
              <a:rPr lang="en-IN" dirty="0">
                <a:latin typeface="Arial" panose="020B0604020202020204" pitchFamily="34" charset="0"/>
                <a:cs typeface="Arial" panose="020B0604020202020204" pitchFamily="34" charset="0"/>
              </a:rPr>
              <a:t>A methodology for analysing the capacity and level of service (LOS) of signalized intersections is used. </a:t>
            </a:r>
          </a:p>
          <a:p>
            <a:pPr marL="285750" indent="-285750" algn="just">
              <a:lnSpc>
                <a:spcPct val="13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analysis considers a wide variety of prevailing conditions, including the amount and distribution of traffic movements, traffic composition, geometric characteristics, and details of intersection signalization. </a:t>
            </a:r>
          </a:p>
          <a:p>
            <a:pPr marL="285750" indent="-285750" algn="just">
              <a:lnSpc>
                <a:spcPct val="13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methodology focuses on the determination of LOS for known or projected conditions. </a:t>
            </a:r>
          </a:p>
          <a:p>
            <a:pPr marL="285750" indent="-285750" algn="just">
              <a:lnSpc>
                <a:spcPct val="13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capacity analysis methodology for signalized intersections is based on known or projected signalization plans.</a:t>
            </a:r>
          </a:p>
        </p:txBody>
      </p:sp>
      <p:grpSp>
        <p:nvGrpSpPr>
          <p:cNvPr id="7" name="Group 6">
            <a:extLst>
              <a:ext uri="{FF2B5EF4-FFF2-40B4-BE49-F238E27FC236}">
                <a16:creationId xmlns:a16="http://schemas.microsoft.com/office/drawing/2014/main" id="{5EFD945F-7070-45BA-84F5-6D2182BEC043}"/>
              </a:ext>
            </a:extLst>
          </p:cNvPr>
          <p:cNvGrpSpPr/>
          <p:nvPr/>
        </p:nvGrpSpPr>
        <p:grpSpPr>
          <a:xfrm>
            <a:off x="7086600" y="381000"/>
            <a:ext cx="4985034" cy="5672006"/>
            <a:chOff x="7086600" y="381000"/>
            <a:chExt cx="4985034" cy="5672006"/>
          </a:xfrm>
        </p:grpSpPr>
        <p:graphicFrame>
          <p:nvGraphicFramePr>
            <p:cNvPr id="31" name="Diagram 30">
              <a:extLst>
                <a:ext uri="{FF2B5EF4-FFF2-40B4-BE49-F238E27FC236}">
                  <a16:creationId xmlns:a16="http://schemas.microsoft.com/office/drawing/2014/main" id="{DDDF0ECD-B04F-48C2-A907-AA65B3944353}"/>
                </a:ext>
              </a:extLst>
            </p:cNvPr>
            <p:cNvGraphicFramePr/>
            <p:nvPr/>
          </p:nvGraphicFramePr>
          <p:xfrm>
            <a:off x="7086600" y="381000"/>
            <a:ext cx="4985034" cy="5672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0" name="Group 39">
              <a:extLst>
                <a:ext uri="{FF2B5EF4-FFF2-40B4-BE49-F238E27FC236}">
                  <a16:creationId xmlns:a16="http://schemas.microsoft.com/office/drawing/2014/main" id="{804BBDD0-77A4-4575-9F9E-6950619544D1}"/>
                </a:ext>
              </a:extLst>
            </p:cNvPr>
            <p:cNvGrpSpPr/>
            <p:nvPr/>
          </p:nvGrpSpPr>
          <p:grpSpPr>
            <a:xfrm>
              <a:off x="7992992" y="3276600"/>
              <a:ext cx="1227208" cy="362947"/>
              <a:chOff x="7696200" y="2995572"/>
              <a:chExt cx="1014222" cy="417632"/>
            </a:xfrm>
          </p:grpSpPr>
          <p:cxnSp>
            <p:nvCxnSpPr>
              <p:cNvPr id="33" name="Straight Connector 32">
                <a:extLst>
                  <a:ext uri="{FF2B5EF4-FFF2-40B4-BE49-F238E27FC236}">
                    <a16:creationId xmlns:a16="http://schemas.microsoft.com/office/drawing/2014/main" id="{1D09CB8C-7722-43D1-B68C-8C71C992F155}"/>
                  </a:ext>
                </a:extLst>
              </p:cNvPr>
              <p:cNvCxnSpPr>
                <a:cxnSpLocks/>
              </p:cNvCxnSpPr>
              <p:nvPr/>
            </p:nvCxnSpPr>
            <p:spPr>
              <a:xfrm>
                <a:off x="7696200" y="2995572"/>
                <a:ext cx="0" cy="204828"/>
              </a:xfrm>
              <a:prstGeom prst="line">
                <a:avLst/>
              </a:prstGeom>
              <a:noFill/>
              <a:ln w="25400" cap="flat" cmpd="sng" algn="ctr">
                <a:solidFill>
                  <a:schemeClr val="accent2"/>
                </a:solidFill>
                <a:prstDash val="solid"/>
              </a:ln>
              <a:effectLst/>
            </p:spPr>
          </p:cxnSp>
          <p:cxnSp>
            <p:nvCxnSpPr>
              <p:cNvPr id="37" name="Straight Connector 36">
                <a:extLst>
                  <a:ext uri="{FF2B5EF4-FFF2-40B4-BE49-F238E27FC236}">
                    <a16:creationId xmlns:a16="http://schemas.microsoft.com/office/drawing/2014/main" id="{B56F7DDF-8A9D-409D-A99C-95AFBC632120}"/>
                  </a:ext>
                </a:extLst>
              </p:cNvPr>
              <p:cNvCxnSpPr>
                <a:cxnSpLocks/>
              </p:cNvCxnSpPr>
              <p:nvPr/>
            </p:nvCxnSpPr>
            <p:spPr>
              <a:xfrm>
                <a:off x="8710422" y="3187893"/>
                <a:ext cx="0" cy="225311"/>
              </a:xfrm>
              <a:prstGeom prst="line">
                <a:avLst/>
              </a:prstGeom>
              <a:noFill/>
              <a:ln w="25400" cap="flat" cmpd="sng" algn="ctr">
                <a:solidFill>
                  <a:schemeClr val="accent2"/>
                </a:solidFill>
                <a:prstDash val="solid"/>
              </a:ln>
              <a:effectLst/>
            </p:spPr>
          </p:cxnSp>
          <p:cxnSp>
            <p:nvCxnSpPr>
              <p:cNvPr id="38" name="Straight Connector 37">
                <a:extLst>
                  <a:ext uri="{FF2B5EF4-FFF2-40B4-BE49-F238E27FC236}">
                    <a16:creationId xmlns:a16="http://schemas.microsoft.com/office/drawing/2014/main" id="{195D16F6-B7B6-460B-BCF1-18624713C65D}"/>
                  </a:ext>
                </a:extLst>
              </p:cNvPr>
              <p:cNvCxnSpPr>
                <a:cxnSpLocks/>
              </p:cNvCxnSpPr>
              <p:nvPr/>
            </p:nvCxnSpPr>
            <p:spPr>
              <a:xfrm flipH="1">
                <a:off x="7696200" y="3200400"/>
                <a:ext cx="1014222" cy="0"/>
              </a:xfrm>
              <a:prstGeom prst="line">
                <a:avLst/>
              </a:prstGeom>
              <a:noFill/>
              <a:ln w="25400" cap="flat" cmpd="sng" algn="ctr">
                <a:solidFill>
                  <a:schemeClr val="accent2"/>
                </a:solidFill>
                <a:prstDash val="solid"/>
              </a:ln>
              <a:effectLst/>
            </p:spPr>
          </p:cxnSp>
        </p:grpSp>
      </p:grpSp>
    </p:spTree>
    <p:extLst>
      <p:ext uri="{BB962C8B-B14F-4D97-AF65-F5344CB8AC3E}">
        <p14:creationId xmlns:p14="http://schemas.microsoft.com/office/powerpoint/2010/main" val="118313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1076666" y="326189"/>
            <a:ext cx="10353333" cy="923330"/>
          </a:xfrm>
        </p:spPr>
        <p:txBody>
          <a:bodyPr/>
          <a:lstStyle/>
          <a:p>
            <a:r>
              <a:rPr lang="it-IT" sz="2000" u="sng" dirty="0"/>
              <a:t>THIRD JUNCTION ANALYSIS: </a:t>
            </a:r>
            <a:br>
              <a:rPr lang="it-IT" sz="2000" u="sng" dirty="0"/>
            </a:br>
            <a:r>
              <a:rPr lang="it-IT" sz="2000" b="1" dirty="0"/>
              <a:t>VIA PRENESTINA – VIA TOR DE’ SCHIAVI – VIA DELLA SERENISSIMA</a:t>
            </a:r>
            <a:r>
              <a:rPr lang="it-IT" sz="2000" b="1" dirty="0">
                <a:solidFill>
                  <a:schemeClr val="lt1"/>
                </a:solidFill>
                <a:latin typeface="Arial"/>
                <a:ea typeface="Arial"/>
                <a:cs typeface="Arial"/>
                <a:sym typeface="Arial"/>
              </a:rPr>
              <a:t> Via di Val Chisone</a:t>
            </a:r>
            <a:r>
              <a:rPr lang="it-IT" sz="2000" dirty="0"/>
              <a:t> </a:t>
            </a:r>
          </a:p>
        </p:txBody>
      </p:sp>
      <p:sp>
        <p:nvSpPr>
          <p:cNvPr id="3" name="CasellaDiTesto 2">
            <a:extLst>
              <a:ext uri="{FF2B5EF4-FFF2-40B4-BE49-F238E27FC236}">
                <a16:creationId xmlns:a16="http://schemas.microsoft.com/office/drawing/2014/main" id="{52EDA711-6443-4489-89C1-80445A36EE58}"/>
              </a:ext>
            </a:extLst>
          </p:cNvPr>
          <p:cNvSpPr txBox="1"/>
          <p:nvPr/>
        </p:nvSpPr>
        <p:spPr>
          <a:xfrm>
            <a:off x="1076666" y="1345046"/>
            <a:ext cx="5409194" cy="369332"/>
          </a:xfrm>
          <a:prstGeom prst="rect">
            <a:avLst/>
          </a:prstGeom>
          <a:noFill/>
        </p:spPr>
        <p:txBody>
          <a:bodyPr wrap="square" rtlCol="0">
            <a:spAutoFit/>
          </a:bodyPr>
          <a:lstStyle/>
          <a:p>
            <a:r>
              <a:rPr lang="it-IT" b="1" dirty="0">
                <a:solidFill>
                  <a:schemeClr val="accent2">
                    <a:lumMod val="75000"/>
                  </a:schemeClr>
                </a:solidFill>
                <a:latin typeface="+mj-lt"/>
              </a:rPr>
              <a:t>INPUT DATA AND SIGNAL PHASE DIAGRAM:</a:t>
            </a:r>
          </a:p>
        </p:txBody>
      </p:sp>
      <p:pic>
        <p:nvPicPr>
          <p:cNvPr id="9" name="Immagine 8">
            <a:extLst>
              <a:ext uri="{FF2B5EF4-FFF2-40B4-BE49-F238E27FC236}">
                <a16:creationId xmlns:a16="http://schemas.microsoft.com/office/drawing/2014/main" id="{649872B6-5E7D-497C-B737-70D4F3F39F4C}"/>
              </a:ext>
            </a:extLst>
          </p:cNvPr>
          <p:cNvPicPr>
            <a:picLocks noChangeAspect="1"/>
          </p:cNvPicPr>
          <p:nvPr/>
        </p:nvPicPr>
        <p:blipFill>
          <a:blip r:embed="rId2"/>
          <a:stretch>
            <a:fillRect/>
          </a:stretch>
        </p:blipFill>
        <p:spPr>
          <a:xfrm>
            <a:off x="3781263" y="2150182"/>
            <a:ext cx="7780866" cy="2171822"/>
          </a:xfrm>
          <a:prstGeom prst="rect">
            <a:avLst/>
          </a:prstGeom>
        </p:spPr>
      </p:pic>
      <p:graphicFrame>
        <p:nvGraphicFramePr>
          <p:cNvPr id="13" name="Tabella 12">
            <a:extLst>
              <a:ext uri="{FF2B5EF4-FFF2-40B4-BE49-F238E27FC236}">
                <a16:creationId xmlns:a16="http://schemas.microsoft.com/office/drawing/2014/main" id="{3B81D9F3-4DBA-4E74-8F73-88D3373FE7E6}"/>
              </a:ext>
            </a:extLst>
          </p:cNvPr>
          <p:cNvGraphicFramePr>
            <a:graphicFrameLocks noGrp="1"/>
          </p:cNvGraphicFramePr>
          <p:nvPr>
            <p:extLst>
              <p:ext uri="{D42A27DB-BD31-4B8C-83A1-F6EECF244321}">
                <p14:modId xmlns:p14="http://schemas.microsoft.com/office/powerpoint/2010/main" val="2448318959"/>
              </p:ext>
            </p:extLst>
          </p:nvPr>
        </p:nvGraphicFramePr>
        <p:xfrm>
          <a:off x="1076666" y="2616805"/>
          <a:ext cx="2179970" cy="1624390"/>
        </p:xfrm>
        <a:graphic>
          <a:graphicData uri="http://schemas.openxmlformats.org/drawingml/2006/table">
            <a:tbl>
              <a:tblPr>
                <a:tableStyleId>{5C22544A-7EE6-4342-B048-85BDC9FD1C3A}</a:tableStyleId>
              </a:tblPr>
              <a:tblGrid>
                <a:gridCol w="616984">
                  <a:extLst>
                    <a:ext uri="{9D8B030D-6E8A-4147-A177-3AD203B41FA5}">
                      <a16:colId xmlns:a16="http://schemas.microsoft.com/office/drawing/2014/main" val="503371455"/>
                    </a:ext>
                  </a:extLst>
                </a:gridCol>
                <a:gridCol w="475760">
                  <a:extLst>
                    <a:ext uri="{9D8B030D-6E8A-4147-A177-3AD203B41FA5}">
                      <a16:colId xmlns:a16="http://schemas.microsoft.com/office/drawing/2014/main" val="2845534941"/>
                    </a:ext>
                  </a:extLst>
                </a:gridCol>
                <a:gridCol w="542233">
                  <a:extLst>
                    <a:ext uri="{9D8B030D-6E8A-4147-A177-3AD203B41FA5}">
                      <a16:colId xmlns:a16="http://schemas.microsoft.com/office/drawing/2014/main" val="1443565928"/>
                    </a:ext>
                  </a:extLst>
                </a:gridCol>
                <a:gridCol w="544993">
                  <a:extLst>
                    <a:ext uri="{9D8B030D-6E8A-4147-A177-3AD203B41FA5}">
                      <a16:colId xmlns:a16="http://schemas.microsoft.com/office/drawing/2014/main" val="2882404662"/>
                    </a:ext>
                  </a:extLst>
                </a:gridCol>
              </a:tblGrid>
              <a:tr h="471282">
                <a:tc>
                  <a:txBody>
                    <a:bodyPr/>
                    <a:lstStyle/>
                    <a:p>
                      <a:pPr>
                        <a:lnSpc>
                          <a:spcPct val="107000"/>
                        </a:lnSpc>
                        <a:spcAft>
                          <a:spcPts val="800"/>
                        </a:spcAft>
                      </a:pPr>
                      <a:r>
                        <a:rPr lang="it-IT" sz="1100" dirty="0">
                          <a:effectLst/>
                        </a:rPr>
                        <a:t>PHASE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100" dirty="0">
                          <a:effectLst/>
                        </a:rPr>
                        <a:t>G (s)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lnSpc>
                          <a:spcPct val="107000"/>
                        </a:lnSpc>
                        <a:spcAft>
                          <a:spcPts val="800"/>
                        </a:spcAft>
                      </a:pPr>
                      <a:r>
                        <a:rPr lang="it-IT" sz="1100" dirty="0">
                          <a:effectLst/>
                        </a:rPr>
                        <a:t>Y (s)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7000"/>
                        </a:lnSpc>
                        <a:spcAft>
                          <a:spcPts val="800"/>
                        </a:spcAft>
                      </a:pPr>
                      <a:r>
                        <a:rPr lang="it-IT" sz="1100" dirty="0">
                          <a:effectLst/>
                        </a:rPr>
                        <a:t>R (s)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64896898"/>
                  </a:ext>
                </a:extLst>
              </a:tr>
              <a:tr h="288277">
                <a:tc>
                  <a:txBody>
                    <a:bodyPr/>
                    <a:lstStyle/>
                    <a:p>
                      <a:pPr algn="ctr">
                        <a:lnSpc>
                          <a:spcPct val="107000"/>
                        </a:lnSpc>
                        <a:spcAft>
                          <a:spcPts val="800"/>
                        </a:spcAft>
                      </a:pPr>
                      <a:r>
                        <a:rPr lang="it-IT" sz="1100" dirty="0">
                          <a:effectLst/>
                        </a:rPr>
                        <a:t>1</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100" dirty="0">
                          <a:effectLst/>
                        </a:rPr>
                        <a:t>48</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rPr>
                        <a:t>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rPr>
                        <a:t>80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3496369"/>
                  </a:ext>
                </a:extLst>
              </a:tr>
              <a:tr h="288277">
                <a:tc>
                  <a:txBody>
                    <a:bodyPr/>
                    <a:lstStyle/>
                    <a:p>
                      <a:pPr algn="ctr">
                        <a:lnSpc>
                          <a:spcPct val="107000"/>
                        </a:lnSpc>
                        <a:spcAft>
                          <a:spcPts val="800"/>
                        </a:spcAft>
                      </a:pPr>
                      <a:r>
                        <a:rPr lang="it-IT" sz="1100" dirty="0">
                          <a:effectLst/>
                        </a:rPr>
                        <a:t>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100" dirty="0">
                          <a:effectLst/>
                        </a:rPr>
                        <a:t>42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rPr>
                        <a:t>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rPr>
                        <a:t>86</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260827"/>
                  </a:ext>
                </a:extLst>
              </a:tr>
              <a:tr h="288277">
                <a:tc>
                  <a:txBody>
                    <a:bodyPr/>
                    <a:lstStyle/>
                    <a:p>
                      <a:pPr algn="ctr">
                        <a:lnSpc>
                          <a:spcPct val="107000"/>
                        </a:lnSpc>
                        <a:spcAft>
                          <a:spcPts val="800"/>
                        </a:spcAft>
                      </a:pPr>
                      <a:r>
                        <a:rPr lang="it-IT" sz="1100" dirty="0">
                          <a:effectLst/>
                        </a:rPr>
                        <a:t>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100" dirty="0">
                          <a:effectLst/>
                        </a:rPr>
                        <a:t>36</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rPr>
                        <a:t>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rPr>
                        <a:t>92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2429642"/>
                  </a:ext>
                </a:extLst>
              </a:tr>
              <a:tr h="288277">
                <a:tc gridSpan="4">
                  <a:txBody>
                    <a:bodyPr/>
                    <a:lstStyle/>
                    <a:p>
                      <a:pPr algn="ctr">
                        <a:lnSpc>
                          <a:spcPct val="107000"/>
                        </a:lnSpc>
                        <a:spcAft>
                          <a:spcPts val="800"/>
                        </a:spcAft>
                      </a:pPr>
                      <a:r>
                        <a:rPr lang="it-IT" sz="1100" dirty="0">
                          <a:effectLst/>
                        </a:rPr>
                        <a:t>C= 132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956908511"/>
                  </a:ext>
                </a:extLst>
              </a:tr>
            </a:tbl>
          </a:graphicData>
        </a:graphic>
      </p:graphicFrame>
      <p:sp>
        <p:nvSpPr>
          <p:cNvPr id="4" name="CasellaDiTesto 3">
            <a:extLst>
              <a:ext uri="{FF2B5EF4-FFF2-40B4-BE49-F238E27FC236}">
                <a16:creationId xmlns:a16="http://schemas.microsoft.com/office/drawing/2014/main" id="{4949E72B-92EA-4901-8934-C588FAEA1C38}"/>
              </a:ext>
            </a:extLst>
          </p:cNvPr>
          <p:cNvSpPr txBox="1"/>
          <p:nvPr/>
        </p:nvSpPr>
        <p:spPr>
          <a:xfrm>
            <a:off x="1076666" y="4820456"/>
            <a:ext cx="10075243" cy="923330"/>
          </a:xfrm>
          <a:prstGeom prst="rect">
            <a:avLst/>
          </a:prstGeom>
          <a:noFill/>
        </p:spPr>
        <p:txBody>
          <a:bodyPr wrap="square" rtlCol="0">
            <a:spAutoFit/>
          </a:bodyPr>
          <a:lstStyle/>
          <a:p>
            <a:pPr marL="285750" indent="-285750">
              <a:buFont typeface="Arial" panose="020B0604020202020204" pitchFamily="34" charset="0"/>
              <a:buChar char="•"/>
            </a:pPr>
            <a:r>
              <a:rPr lang="it-IT" dirty="0" err="1"/>
              <a:t>Any</a:t>
            </a:r>
            <a:r>
              <a:rPr lang="it-IT" dirty="0"/>
              <a:t> </a:t>
            </a:r>
            <a:r>
              <a:rPr lang="it-IT" dirty="0" err="1"/>
              <a:t>possibility</a:t>
            </a:r>
            <a:r>
              <a:rPr lang="it-IT" dirty="0"/>
              <a:t> to </a:t>
            </a:r>
            <a:r>
              <a:rPr lang="it-IT" dirty="0" err="1"/>
              <a:t>have</a:t>
            </a:r>
            <a:r>
              <a:rPr lang="it-IT" dirty="0"/>
              <a:t> </a:t>
            </a:r>
            <a:r>
              <a:rPr lang="it-IT" dirty="0" err="1"/>
              <a:t>left</a:t>
            </a:r>
            <a:r>
              <a:rPr lang="it-IT" dirty="0"/>
              <a:t> </a:t>
            </a:r>
            <a:r>
              <a:rPr lang="it-IT" dirty="0" err="1"/>
              <a:t>turning</a:t>
            </a:r>
            <a:r>
              <a:rPr lang="it-IT" dirty="0"/>
              <a:t> </a:t>
            </a:r>
            <a:r>
              <a:rPr lang="it-IT" dirty="0" err="1"/>
              <a:t>manoeuvres</a:t>
            </a:r>
            <a:r>
              <a:rPr lang="it-IT" dirty="0"/>
              <a:t> for East </a:t>
            </a:r>
            <a:r>
              <a:rPr lang="it-IT" dirty="0" err="1"/>
              <a:t>Bound</a:t>
            </a:r>
            <a:r>
              <a:rPr lang="it-IT" dirty="0"/>
              <a:t> and West </a:t>
            </a:r>
            <a:r>
              <a:rPr lang="it-IT" dirty="0" err="1"/>
              <a:t>Bound</a:t>
            </a:r>
            <a:r>
              <a:rPr lang="it-IT" dirty="0"/>
              <a:t> </a:t>
            </a:r>
            <a:r>
              <a:rPr lang="it-IT" dirty="0" err="1"/>
              <a:t>traffic</a:t>
            </a:r>
            <a:r>
              <a:rPr lang="it-IT" dirty="0"/>
              <a:t> flows.</a:t>
            </a:r>
          </a:p>
          <a:p>
            <a:endParaRPr lang="it-IT" dirty="0"/>
          </a:p>
          <a:p>
            <a:pPr marL="285750" indent="-285750">
              <a:buFont typeface="Arial" panose="020B0604020202020204" pitchFamily="34" charset="0"/>
              <a:buChar char="•"/>
            </a:pPr>
            <a:r>
              <a:rPr lang="it-IT" dirty="0" err="1"/>
              <a:t>Permitted</a:t>
            </a:r>
            <a:r>
              <a:rPr lang="it-IT" dirty="0"/>
              <a:t> </a:t>
            </a:r>
            <a:r>
              <a:rPr lang="it-IT" dirty="0" err="1"/>
              <a:t>rigth</a:t>
            </a:r>
            <a:r>
              <a:rPr lang="it-IT" dirty="0"/>
              <a:t> turns in East </a:t>
            </a:r>
            <a:r>
              <a:rPr lang="it-IT" dirty="0" err="1"/>
              <a:t>Bound</a:t>
            </a:r>
            <a:r>
              <a:rPr lang="it-IT" dirty="0"/>
              <a:t>, West </a:t>
            </a:r>
            <a:r>
              <a:rPr lang="it-IT" dirty="0" err="1"/>
              <a:t>Bound</a:t>
            </a:r>
            <a:r>
              <a:rPr lang="it-IT" dirty="0"/>
              <a:t> (</a:t>
            </a:r>
            <a:r>
              <a:rPr lang="it-IT" dirty="0" err="1"/>
              <a:t>phase</a:t>
            </a:r>
            <a:r>
              <a:rPr lang="it-IT" dirty="0"/>
              <a:t> 1) and North </a:t>
            </a:r>
            <a:r>
              <a:rPr lang="it-IT" dirty="0" err="1"/>
              <a:t>Bound</a:t>
            </a:r>
            <a:r>
              <a:rPr lang="it-IT" dirty="0"/>
              <a:t> (</a:t>
            </a:r>
            <a:r>
              <a:rPr lang="it-IT" dirty="0" err="1"/>
              <a:t>phase</a:t>
            </a:r>
            <a:r>
              <a:rPr lang="it-IT" dirty="0"/>
              <a:t> 2).</a:t>
            </a:r>
          </a:p>
        </p:txBody>
      </p:sp>
    </p:spTree>
    <p:extLst>
      <p:ext uri="{BB962C8B-B14F-4D97-AF65-F5344CB8AC3E}">
        <p14:creationId xmlns:p14="http://schemas.microsoft.com/office/powerpoint/2010/main" val="1741186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1212111" y="199870"/>
            <a:ext cx="10353333" cy="923330"/>
          </a:xfrm>
        </p:spPr>
        <p:txBody>
          <a:bodyPr/>
          <a:lstStyle/>
          <a:p>
            <a:r>
              <a:rPr lang="it-IT" sz="2000" u="sng" dirty="0"/>
              <a:t>THIRD JUNCTION ANALYSIS: </a:t>
            </a:r>
            <a:br>
              <a:rPr lang="it-IT" sz="2000" u="sng" dirty="0"/>
            </a:br>
            <a:r>
              <a:rPr lang="it-IT" sz="2000" b="1" dirty="0"/>
              <a:t>VIA PRENESTINA – VIA TOR DE’ SCHIAVI – VIA DELLA SERENISSIMA</a:t>
            </a:r>
            <a:r>
              <a:rPr lang="it-IT" sz="2000" b="1" dirty="0">
                <a:solidFill>
                  <a:schemeClr val="lt1"/>
                </a:solidFill>
                <a:latin typeface="Arial"/>
                <a:ea typeface="Arial"/>
                <a:cs typeface="Arial"/>
                <a:sym typeface="Arial"/>
              </a:rPr>
              <a:t> Via di Val Chisone</a:t>
            </a:r>
            <a:r>
              <a:rPr lang="it-IT" sz="2000" dirty="0"/>
              <a:t> </a:t>
            </a:r>
          </a:p>
        </p:txBody>
      </p:sp>
      <p:sp>
        <p:nvSpPr>
          <p:cNvPr id="3" name="CasellaDiTesto 2">
            <a:extLst>
              <a:ext uri="{FF2B5EF4-FFF2-40B4-BE49-F238E27FC236}">
                <a16:creationId xmlns:a16="http://schemas.microsoft.com/office/drawing/2014/main" id="{52EDA711-6443-4489-89C1-80445A36EE58}"/>
              </a:ext>
            </a:extLst>
          </p:cNvPr>
          <p:cNvSpPr txBox="1"/>
          <p:nvPr/>
        </p:nvSpPr>
        <p:spPr>
          <a:xfrm>
            <a:off x="1212111" y="1165786"/>
            <a:ext cx="6600042" cy="369332"/>
          </a:xfrm>
          <a:prstGeom prst="rect">
            <a:avLst/>
          </a:prstGeom>
          <a:noFill/>
        </p:spPr>
        <p:txBody>
          <a:bodyPr wrap="square" rtlCol="0">
            <a:spAutoFit/>
          </a:bodyPr>
          <a:lstStyle/>
          <a:p>
            <a:r>
              <a:rPr lang="it-IT" b="1" dirty="0">
                <a:solidFill>
                  <a:schemeClr val="accent2">
                    <a:lumMod val="75000"/>
                  </a:schemeClr>
                </a:solidFill>
                <a:latin typeface="+mj-lt"/>
              </a:rPr>
              <a:t>VOLUME ADJUSTMENT AND SATURATION FLOW RATE:</a:t>
            </a:r>
          </a:p>
        </p:txBody>
      </p:sp>
      <p:sp>
        <p:nvSpPr>
          <p:cNvPr id="11" name="Rectangle 1">
            <a:extLst>
              <a:ext uri="{FF2B5EF4-FFF2-40B4-BE49-F238E27FC236}">
                <a16:creationId xmlns:a16="http://schemas.microsoft.com/office/drawing/2014/main" id="{4B445EBD-D690-4241-891F-1ACF77D5E535}"/>
              </a:ext>
            </a:extLst>
          </p:cNvPr>
          <p:cNvSpPr>
            <a:spLocks noChangeArrowheads="1"/>
          </p:cNvSpPr>
          <p:nvPr/>
        </p:nvSpPr>
        <p:spPr bwMode="auto">
          <a:xfrm>
            <a:off x="1077301" y="19215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4" name="CasellaDiTesto 3">
            <a:extLst>
              <a:ext uri="{FF2B5EF4-FFF2-40B4-BE49-F238E27FC236}">
                <a16:creationId xmlns:a16="http://schemas.microsoft.com/office/drawing/2014/main" id="{07792CCE-7E83-42FD-BD3D-B2442DCFA273}"/>
              </a:ext>
            </a:extLst>
          </p:cNvPr>
          <p:cNvSpPr txBox="1"/>
          <p:nvPr/>
        </p:nvSpPr>
        <p:spPr>
          <a:xfrm>
            <a:off x="1212111" y="1617283"/>
            <a:ext cx="6813208" cy="923330"/>
          </a:xfrm>
          <a:prstGeom prst="rect">
            <a:avLst/>
          </a:prstGeom>
          <a:noFill/>
        </p:spPr>
        <p:txBody>
          <a:bodyPr wrap="square" rtlCol="0">
            <a:spAutoFit/>
          </a:bodyPr>
          <a:lstStyle/>
          <a:p>
            <a:pPr marL="285750" indent="-285750">
              <a:buFont typeface="Arial" panose="020B0604020202020204" pitchFamily="34" charset="0"/>
              <a:buChar char="•"/>
            </a:pPr>
            <a:r>
              <a:rPr lang="it-IT" dirty="0"/>
              <a:t>PEAK HOUR INTERVAL: Evening interval (18:00 – 19:00 )</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TRAFFIC FLOW DATA:</a:t>
            </a:r>
          </a:p>
        </p:txBody>
      </p:sp>
      <p:graphicFrame>
        <p:nvGraphicFramePr>
          <p:cNvPr id="5" name="Tabella 4">
            <a:extLst>
              <a:ext uri="{FF2B5EF4-FFF2-40B4-BE49-F238E27FC236}">
                <a16:creationId xmlns:a16="http://schemas.microsoft.com/office/drawing/2014/main" id="{287F859C-C370-4C82-9A53-7A54CF5F87D5}"/>
              </a:ext>
            </a:extLst>
          </p:cNvPr>
          <p:cNvGraphicFramePr>
            <a:graphicFrameLocks noGrp="1"/>
          </p:cNvGraphicFramePr>
          <p:nvPr>
            <p:extLst>
              <p:ext uri="{D42A27DB-BD31-4B8C-83A1-F6EECF244321}">
                <p14:modId xmlns:p14="http://schemas.microsoft.com/office/powerpoint/2010/main" val="260620687"/>
              </p:ext>
            </p:extLst>
          </p:nvPr>
        </p:nvGraphicFramePr>
        <p:xfrm>
          <a:off x="1611895" y="2592063"/>
          <a:ext cx="2438400" cy="1357490"/>
        </p:xfrm>
        <a:graphic>
          <a:graphicData uri="http://schemas.openxmlformats.org/drawingml/2006/table">
            <a:tbl>
              <a:tblPr/>
              <a:tblGrid>
                <a:gridCol w="609600">
                  <a:extLst>
                    <a:ext uri="{9D8B030D-6E8A-4147-A177-3AD203B41FA5}">
                      <a16:colId xmlns:a16="http://schemas.microsoft.com/office/drawing/2014/main" val="2118357865"/>
                    </a:ext>
                  </a:extLst>
                </a:gridCol>
                <a:gridCol w="609600">
                  <a:extLst>
                    <a:ext uri="{9D8B030D-6E8A-4147-A177-3AD203B41FA5}">
                      <a16:colId xmlns:a16="http://schemas.microsoft.com/office/drawing/2014/main" val="491590273"/>
                    </a:ext>
                  </a:extLst>
                </a:gridCol>
                <a:gridCol w="609600">
                  <a:extLst>
                    <a:ext uri="{9D8B030D-6E8A-4147-A177-3AD203B41FA5}">
                      <a16:colId xmlns:a16="http://schemas.microsoft.com/office/drawing/2014/main" val="2518370883"/>
                    </a:ext>
                  </a:extLst>
                </a:gridCol>
                <a:gridCol w="609600">
                  <a:extLst>
                    <a:ext uri="{9D8B030D-6E8A-4147-A177-3AD203B41FA5}">
                      <a16:colId xmlns:a16="http://schemas.microsoft.com/office/drawing/2014/main" val="3785202350"/>
                    </a:ext>
                  </a:extLst>
                </a:gridCol>
              </a:tblGrid>
              <a:tr h="271498">
                <a:tc>
                  <a:txBody>
                    <a:bodyPr/>
                    <a:lstStyle/>
                    <a:p>
                      <a:pPr algn="ctr" rtl="0" fontAlgn="ctr">
                        <a:spcBef>
                          <a:spcPts val="0"/>
                        </a:spcBef>
                        <a:spcAft>
                          <a:spcPts val="0"/>
                        </a:spcAft>
                      </a:pPr>
                      <a:r>
                        <a:rPr lang="it-IT" sz="1100" b="1" i="0" u="none" strike="noStrike" dirty="0">
                          <a:solidFill>
                            <a:srgbClr val="C00000"/>
                          </a:solidFill>
                          <a:effectLst/>
                          <a:latin typeface="Calibri" panose="020F0502020204030204" pitchFamily="34" charset="0"/>
                        </a:rPr>
                        <a:t>FLOW</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LT</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TH</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RT</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95838382"/>
                  </a:ext>
                </a:extLst>
              </a:tr>
              <a:tr h="271498">
                <a:tc>
                  <a:txBody>
                    <a:bodyPr/>
                    <a:lstStyle/>
                    <a:p>
                      <a:pPr algn="ctr" rtl="0" fontAlgn="ctr">
                        <a:spcBef>
                          <a:spcPts val="0"/>
                        </a:spcBef>
                        <a:spcAft>
                          <a:spcPts val="0"/>
                        </a:spcAft>
                      </a:pPr>
                      <a:r>
                        <a:rPr lang="it-IT" sz="1100" b="1" i="0" u="none" strike="noStrike" dirty="0">
                          <a:solidFill>
                            <a:srgbClr val="C00000"/>
                          </a:solidFill>
                          <a:effectLst/>
                          <a:latin typeface="Calibri" panose="020F0502020204030204" pitchFamily="34" charset="0"/>
                        </a:rPr>
                        <a:t>EB</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0</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810</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85</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92150334"/>
                  </a:ext>
                </a:extLst>
              </a:tr>
              <a:tr h="271498">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WB</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a:solidFill>
                            <a:srgbClr val="C00000"/>
                          </a:solidFill>
                          <a:effectLst/>
                          <a:latin typeface="Calibri" panose="020F0502020204030204" pitchFamily="34" charset="0"/>
                        </a:rPr>
                        <a:t>0</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556</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211</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768175134"/>
                  </a:ext>
                </a:extLst>
              </a:tr>
              <a:tr h="271498">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SB</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175</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616</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99</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415270657"/>
                  </a:ext>
                </a:extLst>
              </a:tr>
              <a:tr h="271498">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NB</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398</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609</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60</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66267747"/>
                  </a:ext>
                </a:extLst>
              </a:tr>
            </a:tbl>
          </a:graphicData>
        </a:graphic>
      </p:graphicFrame>
      <p:graphicFrame>
        <p:nvGraphicFramePr>
          <p:cNvPr id="7" name="Tabella 6">
            <a:extLst>
              <a:ext uri="{FF2B5EF4-FFF2-40B4-BE49-F238E27FC236}">
                <a16:creationId xmlns:a16="http://schemas.microsoft.com/office/drawing/2014/main" id="{9D46E099-D11E-4DD7-86CE-1A69B13BB12F}"/>
              </a:ext>
            </a:extLst>
          </p:cNvPr>
          <p:cNvGraphicFramePr>
            <a:graphicFrameLocks noGrp="1"/>
          </p:cNvGraphicFramePr>
          <p:nvPr>
            <p:extLst>
              <p:ext uri="{D42A27DB-BD31-4B8C-83A1-F6EECF244321}">
                <p14:modId xmlns:p14="http://schemas.microsoft.com/office/powerpoint/2010/main" val="3364693903"/>
              </p:ext>
            </p:extLst>
          </p:nvPr>
        </p:nvGraphicFramePr>
        <p:xfrm>
          <a:off x="1611895" y="4395118"/>
          <a:ext cx="2879535" cy="1478280"/>
        </p:xfrm>
        <a:graphic>
          <a:graphicData uri="http://schemas.openxmlformats.org/drawingml/2006/table">
            <a:tbl>
              <a:tblPr/>
              <a:tblGrid>
                <a:gridCol w="1151814">
                  <a:extLst>
                    <a:ext uri="{9D8B030D-6E8A-4147-A177-3AD203B41FA5}">
                      <a16:colId xmlns:a16="http://schemas.microsoft.com/office/drawing/2014/main" val="3077101432"/>
                    </a:ext>
                  </a:extLst>
                </a:gridCol>
                <a:gridCol w="575907">
                  <a:extLst>
                    <a:ext uri="{9D8B030D-6E8A-4147-A177-3AD203B41FA5}">
                      <a16:colId xmlns:a16="http://schemas.microsoft.com/office/drawing/2014/main" val="278075961"/>
                    </a:ext>
                  </a:extLst>
                </a:gridCol>
                <a:gridCol w="575907">
                  <a:extLst>
                    <a:ext uri="{9D8B030D-6E8A-4147-A177-3AD203B41FA5}">
                      <a16:colId xmlns:a16="http://schemas.microsoft.com/office/drawing/2014/main" val="1911214829"/>
                    </a:ext>
                  </a:extLst>
                </a:gridCol>
                <a:gridCol w="575907">
                  <a:extLst>
                    <a:ext uri="{9D8B030D-6E8A-4147-A177-3AD203B41FA5}">
                      <a16:colId xmlns:a16="http://schemas.microsoft.com/office/drawing/2014/main" val="2633110831"/>
                    </a:ext>
                  </a:extLst>
                </a:gridCol>
              </a:tblGrid>
              <a:tr h="190500">
                <a:tc>
                  <a:txBody>
                    <a:bodyPr/>
                    <a:lstStyle/>
                    <a:p>
                      <a:pPr algn="ctr" rtl="0" fontAlgn="ctr">
                        <a:spcBef>
                          <a:spcPts val="0"/>
                        </a:spcBef>
                        <a:spcAft>
                          <a:spcPts val="0"/>
                        </a:spcAft>
                      </a:pPr>
                      <a:r>
                        <a:rPr lang="it-IT" sz="1100" b="1" i="0" u="none" strike="noStrike" dirty="0">
                          <a:solidFill>
                            <a:srgbClr val="C00000"/>
                          </a:solidFill>
                          <a:effectLst/>
                          <a:latin typeface="Calibri" panose="020F0502020204030204" pitchFamily="34" charset="0"/>
                        </a:rPr>
                        <a:t>SATURATION FLOW</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LT</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TH</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RT</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558158223"/>
                  </a:ext>
                </a:extLst>
              </a:tr>
              <a:tr h="209550">
                <a:tc>
                  <a:txBody>
                    <a:bodyPr/>
                    <a:lstStyle/>
                    <a:p>
                      <a:pPr algn="ctr" rtl="0" fontAlgn="ctr">
                        <a:spcBef>
                          <a:spcPts val="0"/>
                        </a:spcBef>
                        <a:spcAft>
                          <a:spcPts val="0"/>
                        </a:spcAft>
                      </a:pPr>
                      <a:r>
                        <a:rPr lang="it-IT" sz="1100" b="1" i="0" u="none" strike="noStrike" dirty="0">
                          <a:solidFill>
                            <a:srgbClr val="C00000"/>
                          </a:solidFill>
                          <a:effectLst/>
                          <a:latin typeface="Calibri" panose="020F0502020204030204" pitchFamily="34" charset="0"/>
                        </a:rPr>
                        <a:t>EB</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algn="ctr" rtl="0" fontAlgn="ctr">
                        <a:spcBef>
                          <a:spcPts val="0"/>
                        </a:spcBef>
                        <a:spcAft>
                          <a:spcPts val="0"/>
                        </a:spcAft>
                      </a:pPr>
                      <a:r>
                        <a:rPr lang="it-IT" sz="1200" b="0" i="0" u="none" strike="noStrike" dirty="0">
                          <a:solidFill>
                            <a:srgbClr val="C00000"/>
                          </a:solidFill>
                          <a:effectLst/>
                          <a:latin typeface="Calibri" panose="020F0502020204030204" pitchFamily="34" charset="0"/>
                        </a:rPr>
                        <a:t>3498</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1538.07</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10003833"/>
                  </a:ext>
                </a:extLst>
              </a:tr>
              <a:tr h="190500">
                <a:tc>
                  <a:txBody>
                    <a:bodyPr/>
                    <a:lstStyle/>
                    <a:p>
                      <a:pPr algn="ctr" rtl="0" fontAlgn="ctr">
                        <a:spcBef>
                          <a:spcPts val="0"/>
                        </a:spcBef>
                        <a:spcAft>
                          <a:spcPts val="0"/>
                        </a:spcAft>
                      </a:pPr>
                      <a:r>
                        <a:rPr lang="it-IT" sz="1100" b="1" i="0" u="none" strike="noStrike" dirty="0">
                          <a:solidFill>
                            <a:srgbClr val="C00000"/>
                          </a:solidFill>
                          <a:effectLst/>
                          <a:latin typeface="Calibri" panose="020F0502020204030204" pitchFamily="34" charset="0"/>
                        </a:rPr>
                        <a:t>WB</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3545</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1577.12</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956689999"/>
                  </a:ext>
                </a:extLst>
              </a:tr>
              <a:tr h="190500">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SB</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1633.18</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3138.77</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extLst>
                  <a:ext uri="{0D108BD9-81ED-4DB2-BD59-A6C34878D82A}">
                    <a16:rowId xmlns:a16="http://schemas.microsoft.com/office/drawing/2014/main" val="726222698"/>
                  </a:ext>
                </a:extLst>
              </a:tr>
              <a:tr h="190500">
                <a:tc>
                  <a:txBody>
                    <a:bodyPr/>
                    <a:lstStyle/>
                    <a:p>
                      <a:pPr algn="ctr" rtl="0" fontAlgn="ctr">
                        <a:spcBef>
                          <a:spcPts val="0"/>
                        </a:spcBef>
                        <a:spcAft>
                          <a:spcPts val="0"/>
                        </a:spcAft>
                      </a:pPr>
                      <a:r>
                        <a:rPr lang="it-IT" sz="1100" b="1" i="0" u="none" strike="noStrike">
                          <a:solidFill>
                            <a:srgbClr val="C00000"/>
                          </a:solidFill>
                          <a:effectLst/>
                          <a:latin typeface="Calibri" panose="020F0502020204030204" pitchFamily="34" charset="0"/>
                        </a:rPr>
                        <a:t>NB</a:t>
                      </a:r>
                      <a:endParaRPr lang="it-IT">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3763</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a:txBody>
                    <a:bodyPr/>
                    <a:lstStyle/>
                    <a:p>
                      <a:pPr algn="ctr" rtl="0" fontAlgn="ctr">
                        <a:spcBef>
                          <a:spcPts val="0"/>
                        </a:spcBef>
                        <a:spcAft>
                          <a:spcPts val="0"/>
                        </a:spcAft>
                      </a:pPr>
                      <a:r>
                        <a:rPr lang="it-IT" sz="1100" b="0" i="0" u="none" strike="noStrike" dirty="0">
                          <a:solidFill>
                            <a:srgbClr val="C00000"/>
                          </a:solidFill>
                          <a:effectLst/>
                          <a:latin typeface="Calibri" panose="020F0502020204030204" pitchFamily="34" charset="0"/>
                        </a:rPr>
                        <a:t>1505.76</a:t>
                      </a:r>
                      <a:endParaRPr lang="it-IT"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61333125"/>
                  </a:ext>
                </a:extLst>
              </a:tr>
            </a:tbl>
          </a:graphicData>
        </a:graphic>
      </p:graphicFrame>
      <p:sp>
        <p:nvSpPr>
          <p:cNvPr id="10" name="CasellaDiTesto 9">
            <a:extLst>
              <a:ext uri="{FF2B5EF4-FFF2-40B4-BE49-F238E27FC236}">
                <a16:creationId xmlns:a16="http://schemas.microsoft.com/office/drawing/2014/main" id="{DE0BC3D4-59FA-4867-B28E-20B484A799EF}"/>
              </a:ext>
            </a:extLst>
          </p:cNvPr>
          <p:cNvSpPr txBox="1"/>
          <p:nvPr/>
        </p:nvSpPr>
        <p:spPr>
          <a:xfrm>
            <a:off x="1178824" y="3949555"/>
            <a:ext cx="5209953" cy="369332"/>
          </a:xfrm>
          <a:prstGeom prst="rect">
            <a:avLst/>
          </a:prstGeom>
          <a:noFill/>
        </p:spPr>
        <p:txBody>
          <a:bodyPr wrap="square" rtlCol="0">
            <a:spAutoFit/>
          </a:bodyPr>
          <a:lstStyle/>
          <a:p>
            <a:pPr marL="285750" indent="-285750">
              <a:buFont typeface="Arial" panose="020B0604020202020204" pitchFamily="34" charset="0"/>
              <a:buChar char="•"/>
            </a:pPr>
            <a:r>
              <a:rPr lang="it-IT" dirty="0"/>
              <a:t>SATURATION FLOW RATE:</a:t>
            </a:r>
          </a:p>
        </p:txBody>
      </p:sp>
      <p:sp>
        <p:nvSpPr>
          <p:cNvPr id="12" name="Ovale 11">
            <a:extLst>
              <a:ext uri="{FF2B5EF4-FFF2-40B4-BE49-F238E27FC236}">
                <a16:creationId xmlns:a16="http://schemas.microsoft.com/office/drawing/2014/main" id="{68206CB9-4911-4547-A47A-1DD7D16ED56C}"/>
              </a:ext>
            </a:extLst>
          </p:cNvPr>
          <p:cNvSpPr/>
          <p:nvPr/>
        </p:nvSpPr>
        <p:spPr>
          <a:xfrm>
            <a:off x="3079955" y="4794183"/>
            <a:ext cx="499730" cy="2976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4B687F14-5A97-4F41-A24E-794F5785BBFE}"/>
              </a:ext>
            </a:extLst>
          </p:cNvPr>
          <p:cNvSpPr/>
          <p:nvPr/>
        </p:nvSpPr>
        <p:spPr>
          <a:xfrm>
            <a:off x="3079955" y="5091872"/>
            <a:ext cx="499730" cy="2976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9A96C390-98E0-4593-A0A7-F92B3924F85C}"/>
              </a:ext>
            </a:extLst>
          </p:cNvPr>
          <p:cNvSpPr txBox="1"/>
          <p:nvPr/>
        </p:nvSpPr>
        <p:spPr>
          <a:xfrm>
            <a:off x="4888144" y="5027929"/>
            <a:ext cx="6507126" cy="1328569"/>
          </a:xfrm>
          <a:prstGeom prst="rect">
            <a:avLst/>
          </a:prstGeom>
          <a:noFill/>
        </p:spPr>
        <p:txBody>
          <a:bodyPr wrap="square" rtlCol="0">
            <a:spAutoFit/>
          </a:bodyPr>
          <a:lstStyle/>
          <a:p>
            <a:pPr marL="285750" indent="-285750" rtl="0">
              <a:spcBef>
                <a:spcPts val="0"/>
              </a:spcBef>
              <a:spcAft>
                <a:spcPts val="1000"/>
              </a:spcAft>
              <a:buFont typeface="Arial" panose="020B0604020202020204" pitchFamily="34" charset="0"/>
              <a:buChar char="•"/>
            </a:pPr>
            <a:r>
              <a:rPr lang="en-US" dirty="0">
                <a:solidFill>
                  <a:srgbClr val="000000"/>
                </a:solidFill>
                <a:latin typeface="Calibri" panose="020F0502020204030204" pitchFamily="34" charset="0"/>
              </a:rPr>
              <a:t>T</a:t>
            </a:r>
            <a:r>
              <a:rPr lang="en-US" sz="1800" b="0" i="0" u="none" strike="noStrike" dirty="0">
                <a:solidFill>
                  <a:srgbClr val="000000"/>
                </a:solidFill>
                <a:effectLst/>
                <a:latin typeface="Calibri" panose="020F0502020204030204" pitchFamily="34" charset="0"/>
              </a:rPr>
              <a:t>he highest values of saturation flows are relative to the approaches of the main road, EB and WB.</a:t>
            </a:r>
            <a:endParaRPr lang="en-US" b="0" dirty="0">
              <a:effectLst/>
            </a:endParaRPr>
          </a:p>
          <a:p>
            <a:br>
              <a:rPr lang="en-US" dirty="0"/>
            </a:br>
            <a:endParaRPr lang="it-IT" dirty="0"/>
          </a:p>
        </p:txBody>
      </p:sp>
      <p:sp>
        <p:nvSpPr>
          <p:cNvPr id="9" name="CasellaDiTesto 8">
            <a:extLst>
              <a:ext uri="{FF2B5EF4-FFF2-40B4-BE49-F238E27FC236}">
                <a16:creationId xmlns:a16="http://schemas.microsoft.com/office/drawing/2014/main" id="{8B41DFDE-1D18-4709-A1BB-56B76B811729}"/>
              </a:ext>
            </a:extLst>
          </p:cNvPr>
          <p:cNvSpPr txBox="1"/>
          <p:nvPr/>
        </p:nvSpPr>
        <p:spPr>
          <a:xfrm>
            <a:off x="4888144" y="2577514"/>
            <a:ext cx="6307029" cy="923330"/>
          </a:xfrm>
          <a:prstGeom prst="rect">
            <a:avLst/>
          </a:prstGeom>
          <a:noFill/>
        </p:spPr>
        <p:txBody>
          <a:bodyPr wrap="square" rtlCol="0">
            <a:spAutoFit/>
          </a:bodyPr>
          <a:lstStyle/>
          <a:p>
            <a:pPr marL="285750" indent="-285750">
              <a:buFont typeface="Arial" panose="020B0604020202020204" pitchFamily="34" charset="0"/>
              <a:buChar char="•"/>
            </a:pPr>
            <a:r>
              <a:rPr lang="it-IT" dirty="0"/>
              <a:t>Organization in lane groups </a:t>
            </a:r>
            <a:r>
              <a:rPr lang="it-IT" dirty="0" err="1"/>
              <a:t>considering</a:t>
            </a:r>
            <a:r>
              <a:rPr lang="it-IT" dirty="0"/>
              <a:t>:</a:t>
            </a:r>
          </a:p>
          <a:p>
            <a:r>
              <a:rPr lang="it-IT" dirty="0"/>
              <a:t>     -</a:t>
            </a:r>
            <a:r>
              <a:rPr lang="en-US" dirty="0">
                <a:solidFill>
                  <a:srgbClr val="000000"/>
                </a:solidFill>
                <a:latin typeface="Calibri" panose="020F0502020204030204" pitchFamily="34" charset="0"/>
              </a:rPr>
              <a:t>E</a:t>
            </a:r>
            <a:r>
              <a:rPr lang="en-US" sz="1800" b="0" i="0" u="none" strike="noStrike" dirty="0">
                <a:solidFill>
                  <a:srgbClr val="000000"/>
                </a:solidFill>
                <a:effectLst/>
                <a:latin typeface="Calibri" panose="020F0502020204030204" pitchFamily="34" charset="0"/>
              </a:rPr>
              <a:t>xclusive turning lanes as a single lane group;</a:t>
            </a:r>
          </a:p>
          <a:p>
            <a:r>
              <a:rPr lang="en-US" dirty="0">
                <a:solidFill>
                  <a:srgbClr val="000000"/>
                </a:solidFill>
                <a:latin typeface="Calibri" panose="020F0502020204030204" pitchFamily="34" charset="0"/>
              </a:rPr>
              <a:t>      -Number of turning vehicles </a:t>
            </a:r>
            <a:r>
              <a:rPr lang="en-US" dirty="0" err="1">
                <a:solidFill>
                  <a:srgbClr val="000000"/>
                </a:solidFill>
                <a:latin typeface="Calibri" panose="020F0502020204030204" pitchFamily="34" charset="0"/>
              </a:rPr>
              <a:t>w.r.t.</a:t>
            </a:r>
            <a:r>
              <a:rPr lang="en-US" dirty="0">
                <a:solidFill>
                  <a:srgbClr val="000000"/>
                </a:solidFill>
                <a:latin typeface="Calibri" panose="020F0502020204030204" pitchFamily="34" charset="0"/>
              </a:rPr>
              <a:t> through traffic flow;</a:t>
            </a:r>
            <a:endParaRPr lang="it-IT" dirty="0"/>
          </a:p>
        </p:txBody>
      </p:sp>
      <p:pic>
        <p:nvPicPr>
          <p:cNvPr id="21" name="Elemento grafico 20" descr="Freccia linea: curva oraria contorno">
            <a:extLst>
              <a:ext uri="{FF2B5EF4-FFF2-40B4-BE49-F238E27FC236}">
                <a16:creationId xmlns:a16="http://schemas.microsoft.com/office/drawing/2014/main" id="{8047804B-2367-4031-B220-B33FC35A1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181895">
            <a:off x="5004900" y="3582307"/>
            <a:ext cx="914400" cy="914400"/>
          </a:xfrm>
          <a:prstGeom prst="rect">
            <a:avLst/>
          </a:prstGeom>
        </p:spPr>
      </p:pic>
    </p:spTree>
    <p:extLst>
      <p:ext uri="{BB962C8B-B14F-4D97-AF65-F5344CB8AC3E}">
        <p14:creationId xmlns:p14="http://schemas.microsoft.com/office/powerpoint/2010/main" val="931168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1076666" y="326189"/>
            <a:ext cx="10353333" cy="923330"/>
          </a:xfrm>
        </p:spPr>
        <p:txBody>
          <a:bodyPr/>
          <a:lstStyle/>
          <a:p>
            <a:r>
              <a:rPr lang="it-IT" sz="2000" u="sng" dirty="0"/>
              <a:t>THIRD JUNCTION ANALYSIS: </a:t>
            </a:r>
            <a:br>
              <a:rPr lang="it-IT" sz="2000" u="sng" dirty="0"/>
            </a:br>
            <a:r>
              <a:rPr lang="it-IT" sz="2000" b="1" dirty="0"/>
              <a:t>VIA PRENESTINA – VIA TOR DE’ SCHIAVI – VIA DELLA SERENISSIMA</a:t>
            </a:r>
            <a:r>
              <a:rPr lang="it-IT" sz="2000" b="1" dirty="0">
                <a:solidFill>
                  <a:schemeClr val="lt1"/>
                </a:solidFill>
                <a:latin typeface="Arial"/>
                <a:ea typeface="Arial"/>
                <a:cs typeface="Arial"/>
                <a:sym typeface="Arial"/>
              </a:rPr>
              <a:t> Via di Val Chisone</a:t>
            </a:r>
            <a:r>
              <a:rPr lang="it-IT" sz="2000" dirty="0"/>
              <a:t> </a:t>
            </a:r>
          </a:p>
        </p:txBody>
      </p:sp>
      <p:sp>
        <p:nvSpPr>
          <p:cNvPr id="3" name="CasellaDiTesto 2">
            <a:extLst>
              <a:ext uri="{FF2B5EF4-FFF2-40B4-BE49-F238E27FC236}">
                <a16:creationId xmlns:a16="http://schemas.microsoft.com/office/drawing/2014/main" id="{52EDA711-6443-4489-89C1-80445A36EE58}"/>
              </a:ext>
            </a:extLst>
          </p:cNvPr>
          <p:cNvSpPr txBox="1"/>
          <p:nvPr/>
        </p:nvSpPr>
        <p:spPr>
          <a:xfrm>
            <a:off x="1076666" y="1366232"/>
            <a:ext cx="5845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srgbClr val="C0504D">
                    <a:lumMod val="75000"/>
                  </a:srgbClr>
                </a:solidFill>
                <a:effectLst/>
                <a:uLnTx/>
                <a:uFillTx/>
                <a:latin typeface="Arial"/>
                <a:ea typeface="+mn-ea"/>
                <a:cs typeface="+mn-cs"/>
              </a:rPr>
              <a:t>DELAYS AND LEVEL OF SERVICE:</a:t>
            </a:r>
          </a:p>
        </p:txBody>
      </p:sp>
      <p:graphicFrame>
        <p:nvGraphicFramePr>
          <p:cNvPr id="4" name="Tabella 3">
            <a:extLst>
              <a:ext uri="{FF2B5EF4-FFF2-40B4-BE49-F238E27FC236}">
                <a16:creationId xmlns:a16="http://schemas.microsoft.com/office/drawing/2014/main" id="{FAFE67CE-7A47-4FDD-A492-4214A0BCC02B}"/>
              </a:ext>
            </a:extLst>
          </p:cNvPr>
          <p:cNvGraphicFramePr>
            <a:graphicFrameLocks noGrp="1"/>
          </p:cNvGraphicFramePr>
          <p:nvPr>
            <p:extLst>
              <p:ext uri="{D42A27DB-BD31-4B8C-83A1-F6EECF244321}">
                <p14:modId xmlns:p14="http://schemas.microsoft.com/office/powerpoint/2010/main" val="1845325861"/>
              </p:ext>
            </p:extLst>
          </p:nvPr>
        </p:nvGraphicFramePr>
        <p:xfrm>
          <a:off x="1089366" y="1997778"/>
          <a:ext cx="3551896" cy="2205720"/>
        </p:xfrm>
        <a:graphic>
          <a:graphicData uri="http://schemas.openxmlformats.org/drawingml/2006/table">
            <a:tbl>
              <a:tblPr/>
              <a:tblGrid>
                <a:gridCol w="843180">
                  <a:extLst>
                    <a:ext uri="{9D8B030D-6E8A-4147-A177-3AD203B41FA5}">
                      <a16:colId xmlns:a16="http://schemas.microsoft.com/office/drawing/2014/main" val="2322698793"/>
                    </a:ext>
                  </a:extLst>
                </a:gridCol>
                <a:gridCol w="1359628">
                  <a:extLst>
                    <a:ext uri="{9D8B030D-6E8A-4147-A177-3AD203B41FA5}">
                      <a16:colId xmlns:a16="http://schemas.microsoft.com/office/drawing/2014/main" val="3972419629"/>
                    </a:ext>
                  </a:extLst>
                </a:gridCol>
                <a:gridCol w="674544">
                  <a:extLst>
                    <a:ext uri="{9D8B030D-6E8A-4147-A177-3AD203B41FA5}">
                      <a16:colId xmlns:a16="http://schemas.microsoft.com/office/drawing/2014/main" val="1709551710"/>
                    </a:ext>
                  </a:extLst>
                </a:gridCol>
                <a:gridCol w="674544">
                  <a:extLst>
                    <a:ext uri="{9D8B030D-6E8A-4147-A177-3AD203B41FA5}">
                      <a16:colId xmlns:a16="http://schemas.microsoft.com/office/drawing/2014/main" val="1935576854"/>
                    </a:ext>
                  </a:extLst>
                </a:gridCol>
              </a:tblGrid>
              <a:tr h="367620">
                <a:tc>
                  <a:txBody>
                    <a:bodyPr/>
                    <a:lstStyle/>
                    <a:p>
                      <a:pPr algn="ctr" rtl="0" fontAlgn="ctr">
                        <a:spcBef>
                          <a:spcPts val="0"/>
                        </a:spcBef>
                        <a:spcAft>
                          <a:spcPts val="0"/>
                        </a:spcAft>
                      </a:pPr>
                      <a:r>
                        <a:rPr lang="it-IT" sz="1600" b="1" i="0" u="none" strike="noStrike">
                          <a:solidFill>
                            <a:srgbClr val="C00000"/>
                          </a:solidFill>
                          <a:effectLst/>
                          <a:latin typeface="Calibri" panose="020F0502020204030204" pitchFamily="34" charset="0"/>
                        </a:rPr>
                        <a:t>DELAY</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1" i="0" u="none" strike="noStrike">
                          <a:solidFill>
                            <a:srgbClr val="C00000"/>
                          </a:solidFill>
                          <a:effectLst/>
                          <a:latin typeface="Calibri" panose="020F0502020204030204" pitchFamily="34" charset="0"/>
                        </a:rPr>
                        <a:t>VIA</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1" i="0" u="none" strike="noStrike">
                          <a:solidFill>
                            <a:srgbClr val="C00000"/>
                          </a:solidFill>
                          <a:effectLst/>
                          <a:latin typeface="Calibri" panose="020F0502020204030204" pitchFamily="34" charset="0"/>
                        </a:rPr>
                        <a:t>DELAY</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LOS</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8570620"/>
                  </a:ext>
                </a:extLst>
              </a:tr>
              <a:tr h="367620">
                <a:tc>
                  <a:txBody>
                    <a:bodyPr/>
                    <a:lstStyle/>
                    <a:p>
                      <a:pPr algn="ctr" rtl="0" fontAlgn="ctr">
                        <a:spcBef>
                          <a:spcPts val="0"/>
                        </a:spcBef>
                        <a:spcAft>
                          <a:spcPts val="0"/>
                        </a:spcAft>
                      </a:pPr>
                      <a:r>
                        <a:rPr lang="it-IT" sz="1600" b="1" i="0" u="none" strike="noStrike">
                          <a:solidFill>
                            <a:srgbClr val="C00000"/>
                          </a:solidFill>
                          <a:effectLst/>
                          <a:latin typeface="Calibri" panose="020F0502020204030204" pitchFamily="34" charset="0"/>
                        </a:rPr>
                        <a:t>EB</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a:solidFill>
                            <a:srgbClr val="C00000"/>
                          </a:solidFill>
                          <a:effectLst/>
                          <a:latin typeface="Calibri" panose="020F0502020204030204" pitchFamily="34" charset="0"/>
                        </a:rPr>
                        <a:t>Prenestina</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38.74</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a:solidFill>
                            <a:srgbClr val="C00000"/>
                          </a:solidFill>
                          <a:effectLst/>
                          <a:latin typeface="Calibri" panose="020F0502020204030204" pitchFamily="34" charset="0"/>
                        </a:rPr>
                        <a:t>D</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99934739"/>
                  </a:ext>
                </a:extLst>
              </a:tr>
              <a:tr h="367620">
                <a:tc>
                  <a:txBody>
                    <a:bodyPr/>
                    <a:lstStyle/>
                    <a:p>
                      <a:pPr algn="ctr" rtl="0" fontAlgn="ctr">
                        <a:spcBef>
                          <a:spcPts val="0"/>
                        </a:spcBef>
                        <a:spcAft>
                          <a:spcPts val="0"/>
                        </a:spcAft>
                      </a:pPr>
                      <a:r>
                        <a:rPr lang="it-IT" sz="1600" b="1" i="0" u="none" strike="noStrike">
                          <a:solidFill>
                            <a:srgbClr val="C00000"/>
                          </a:solidFill>
                          <a:effectLst/>
                          <a:latin typeface="Calibri" panose="020F0502020204030204" pitchFamily="34" charset="0"/>
                        </a:rPr>
                        <a:t>WB</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a:solidFill>
                            <a:srgbClr val="C00000"/>
                          </a:solidFill>
                          <a:effectLst/>
                          <a:latin typeface="Calibri" panose="020F0502020204030204" pitchFamily="34" charset="0"/>
                        </a:rPr>
                        <a:t>Prenestina</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34.62</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C</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646373404"/>
                  </a:ext>
                </a:extLst>
              </a:tr>
              <a:tr h="367620">
                <a:tc>
                  <a:txBody>
                    <a:bodyPr/>
                    <a:lstStyle/>
                    <a:p>
                      <a:pPr algn="ctr" rtl="0" fontAlgn="ctr">
                        <a:spcBef>
                          <a:spcPts val="0"/>
                        </a:spcBef>
                        <a:spcAft>
                          <a:spcPts val="0"/>
                        </a:spcAft>
                      </a:pPr>
                      <a:r>
                        <a:rPr lang="it-IT" sz="1600" b="1" i="0" u="none" strike="noStrike">
                          <a:solidFill>
                            <a:srgbClr val="C00000"/>
                          </a:solidFill>
                          <a:effectLst/>
                          <a:latin typeface="Calibri" panose="020F0502020204030204" pitchFamily="34" charset="0"/>
                        </a:rPr>
                        <a:t>SB</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a:solidFill>
                            <a:srgbClr val="C00000"/>
                          </a:solidFill>
                          <a:effectLst/>
                          <a:latin typeface="Calibri" panose="020F0502020204030204" pitchFamily="34" charset="0"/>
                        </a:rPr>
                        <a:t>Serenissima</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69.12</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E</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098929671"/>
                  </a:ext>
                </a:extLst>
              </a:tr>
              <a:tr h="367620">
                <a:tc>
                  <a:txBody>
                    <a:bodyPr/>
                    <a:lstStyle/>
                    <a:p>
                      <a:pPr algn="ctr" rtl="0" fontAlgn="ctr">
                        <a:spcBef>
                          <a:spcPts val="0"/>
                        </a:spcBef>
                        <a:spcAft>
                          <a:spcPts val="0"/>
                        </a:spcAft>
                      </a:pPr>
                      <a:r>
                        <a:rPr lang="it-IT" sz="1600" b="1" i="0" u="none" strike="noStrike">
                          <a:solidFill>
                            <a:srgbClr val="C00000"/>
                          </a:solidFill>
                          <a:effectLst/>
                          <a:latin typeface="Calibri" panose="020F0502020204030204" pitchFamily="34" charset="0"/>
                        </a:rPr>
                        <a:t>NB</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a:solidFill>
                            <a:srgbClr val="C00000"/>
                          </a:solidFill>
                          <a:effectLst/>
                          <a:latin typeface="Calibri" panose="020F0502020204030204" pitchFamily="34" charset="0"/>
                        </a:rPr>
                        <a:t>Tor De’ Schiavi</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73.33</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E</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705049374"/>
                  </a:ext>
                </a:extLst>
              </a:tr>
              <a:tr h="367620">
                <a:tc gridSpan="2">
                  <a:txBody>
                    <a:bodyPr/>
                    <a:lstStyle/>
                    <a:p>
                      <a:pPr algn="ctr" rtl="0" fontAlgn="ctr">
                        <a:spcBef>
                          <a:spcPts val="0"/>
                        </a:spcBef>
                        <a:spcAft>
                          <a:spcPts val="0"/>
                        </a:spcAft>
                      </a:pPr>
                      <a:r>
                        <a:rPr lang="it-IT" sz="1600" b="1" i="0" u="none" strike="noStrike">
                          <a:solidFill>
                            <a:srgbClr val="C00000"/>
                          </a:solidFill>
                          <a:effectLst/>
                          <a:latin typeface="Calibri" panose="020F0502020204030204" pitchFamily="34" charset="0"/>
                        </a:rPr>
                        <a:t>INTERSECTION DELAY</a:t>
                      </a:r>
                      <a:endParaRPr lang="it-IT" sz="16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55.57</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600" b="0" i="0" u="none" strike="noStrike" dirty="0">
                          <a:solidFill>
                            <a:srgbClr val="C00000"/>
                          </a:solidFill>
                          <a:effectLst/>
                          <a:latin typeface="Calibri" panose="020F0502020204030204" pitchFamily="34" charset="0"/>
                        </a:rPr>
                        <a:t>E</a:t>
                      </a:r>
                      <a:endParaRPr lang="it-IT" sz="16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570920686"/>
                  </a:ext>
                </a:extLst>
              </a:tr>
            </a:tbl>
          </a:graphicData>
        </a:graphic>
      </p:graphicFrame>
      <p:pic>
        <p:nvPicPr>
          <p:cNvPr id="10" name="Immagine 9">
            <a:extLst>
              <a:ext uri="{FF2B5EF4-FFF2-40B4-BE49-F238E27FC236}">
                <a16:creationId xmlns:a16="http://schemas.microsoft.com/office/drawing/2014/main" id="{0E6EED4B-52A4-4FFB-8C42-38A158A74FDB}"/>
              </a:ext>
            </a:extLst>
          </p:cNvPr>
          <p:cNvPicPr>
            <a:picLocks noChangeAspect="1"/>
          </p:cNvPicPr>
          <p:nvPr/>
        </p:nvPicPr>
        <p:blipFill>
          <a:blip r:embed="rId2"/>
          <a:stretch>
            <a:fillRect/>
          </a:stretch>
        </p:blipFill>
        <p:spPr>
          <a:xfrm>
            <a:off x="905889" y="4344107"/>
            <a:ext cx="5476974" cy="1731248"/>
          </a:xfrm>
          <a:prstGeom prst="rect">
            <a:avLst/>
          </a:prstGeom>
        </p:spPr>
      </p:pic>
      <p:sp>
        <p:nvSpPr>
          <p:cNvPr id="9" name="CasellaDiTesto 8">
            <a:extLst>
              <a:ext uri="{FF2B5EF4-FFF2-40B4-BE49-F238E27FC236}">
                <a16:creationId xmlns:a16="http://schemas.microsoft.com/office/drawing/2014/main" id="{8D566230-7335-42F9-9791-2C8A805B92BB}"/>
              </a:ext>
            </a:extLst>
          </p:cNvPr>
          <p:cNvSpPr txBox="1"/>
          <p:nvPr/>
        </p:nvSpPr>
        <p:spPr>
          <a:xfrm>
            <a:off x="6096000" y="1828800"/>
            <a:ext cx="4750184" cy="3395801"/>
          </a:xfrm>
          <a:prstGeom prst="rect">
            <a:avLst/>
          </a:prstGeom>
          <a:noFill/>
        </p:spPr>
        <p:txBody>
          <a:bodyPr wrap="square" rtlCol="0">
            <a:spAutoFit/>
          </a:bodyPr>
          <a:lstStyle/>
          <a:p>
            <a:pPr marL="285750" indent="-285750" rtl="0">
              <a:spcBef>
                <a:spcPts val="0"/>
              </a:spcBef>
              <a:spcAft>
                <a:spcPts val="1000"/>
              </a:spcAft>
              <a:buFont typeface="Arial" panose="020B0604020202020204" pitchFamily="34" charset="0"/>
              <a:buChar char="•"/>
            </a:pPr>
            <a:r>
              <a:rPr lang="en-US" dirty="0">
                <a:solidFill>
                  <a:srgbClr val="000000"/>
                </a:solidFill>
                <a:latin typeface="Calibri" panose="020F0502020204030204" pitchFamily="34" charset="0"/>
              </a:rPr>
              <a:t>V</a:t>
            </a:r>
            <a:r>
              <a:rPr lang="en-US" sz="1800" b="0" i="0" u="none" strike="noStrike" dirty="0">
                <a:solidFill>
                  <a:srgbClr val="000000"/>
                </a:solidFill>
                <a:effectLst/>
                <a:latin typeface="Calibri" panose="020F0502020204030204" pitchFamily="34" charset="0"/>
              </a:rPr>
              <a:t>ery low Level of Service of the junction  with high delay both for every single approach and for  the </a:t>
            </a:r>
            <a:r>
              <a:rPr lang="en-US" dirty="0">
                <a:solidFill>
                  <a:srgbClr val="000000"/>
                </a:solidFill>
                <a:latin typeface="Calibri" panose="020F0502020204030204" pitchFamily="34" charset="0"/>
              </a:rPr>
              <a:t>whole</a:t>
            </a:r>
            <a:r>
              <a:rPr lang="en-US" sz="1800" b="0" i="0" u="none" strike="noStrike" dirty="0">
                <a:solidFill>
                  <a:srgbClr val="000000"/>
                </a:solidFill>
                <a:effectLst/>
                <a:latin typeface="Calibri" panose="020F0502020204030204" pitchFamily="34" charset="0"/>
              </a:rPr>
              <a:t> intersection. </a:t>
            </a:r>
          </a:p>
          <a:p>
            <a:pPr marL="285750" indent="-285750" rtl="0">
              <a:spcBef>
                <a:spcPts val="0"/>
              </a:spcBef>
              <a:spcAft>
                <a:spcPts val="10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approach with highest delay, and so lowest LOS, is </a:t>
            </a:r>
            <a:r>
              <a:rPr lang="en-US" dirty="0">
                <a:solidFill>
                  <a:srgbClr val="000000"/>
                </a:solidFill>
                <a:latin typeface="Calibri" panose="020F0502020204030204" pitchFamily="34" charset="0"/>
              </a:rPr>
              <a:t>Tor De’ </a:t>
            </a:r>
            <a:r>
              <a:rPr lang="en-US" dirty="0" err="1">
                <a:solidFill>
                  <a:srgbClr val="000000"/>
                </a:solidFill>
                <a:latin typeface="Calibri" panose="020F0502020204030204" pitchFamily="34" charset="0"/>
              </a:rPr>
              <a:t>Schiavi</a:t>
            </a:r>
            <a:r>
              <a:rPr lang="en-US" sz="1800" b="0" i="0" u="none" strike="noStrike" dirty="0">
                <a:solidFill>
                  <a:srgbClr val="000000"/>
                </a:solidFill>
                <a:effectLst/>
                <a:latin typeface="Calibri" panose="020F0502020204030204" pitchFamily="34" charset="0"/>
              </a:rPr>
              <a:t> ( </a:t>
            </a:r>
            <a:r>
              <a:rPr lang="en-US" dirty="0">
                <a:solidFill>
                  <a:srgbClr val="000000"/>
                </a:solidFill>
                <a:latin typeface="Calibri" panose="020F0502020204030204" pitchFamily="34" charset="0"/>
              </a:rPr>
              <a:t>Nor</a:t>
            </a:r>
            <a:r>
              <a:rPr lang="en-US" sz="1800" b="0" i="0" u="none" strike="noStrike" dirty="0">
                <a:solidFill>
                  <a:srgbClr val="000000"/>
                </a:solidFill>
                <a:effectLst/>
                <a:latin typeface="Calibri" panose="020F0502020204030204" pitchFamily="34" charset="0"/>
              </a:rPr>
              <a:t>th Bound directions); it is intuitive to think that this is due to the low value of the green time combined with a v/c ratio not low enough to guarantee good conditions. </a:t>
            </a:r>
            <a:endParaRPr lang="en-US" b="0" dirty="0">
              <a:effectLst/>
            </a:endParaRPr>
          </a:p>
          <a:p>
            <a:br>
              <a:rPr lang="en-US" dirty="0"/>
            </a:br>
            <a:endParaRPr lang="it-IT" dirty="0"/>
          </a:p>
        </p:txBody>
      </p:sp>
    </p:spTree>
    <p:extLst>
      <p:ext uri="{BB962C8B-B14F-4D97-AF65-F5344CB8AC3E}">
        <p14:creationId xmlns:p14="http://schemas.microsoft.com/office/powerpoint/2010/main" val="3153432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C546B94-4163-4654-84C6-5A2363C0CF97}"/>
              </a:ext>
            </a:extLst>
          </p:cNvPr>
          <p:cNvSpPr>
            <a:spLocks noGrp="1"/>
          </p:cNvSpPr>
          <p:nvPr>
            <p:ph type="title"/>
          </p:nvPr>
        </p:nvSpPr>
        <p:spPr>
          <a:xfrm>
            <a:off x="1076666" y="326189"/>
            <a:ext cx="10353333" cy="923330"/>
          </a:xfrm>
        </p:spPr>
        <p:txBody>
          <a:bodyPr/>
          <a:lstStyle/>
          <a:p>
            <a:r>
              <a:rPr lang="it-IT" sz="2000" u="sng" dirty="0"/>
              <a:t>THIRD JUNCTION ANALYSIS: </a:t>
            </a:r>
            <a:br>
              <a:rPr lang="it-IT" sz="2000" u="sng" dirty="0"/>
            </a:br>
            <a:r>
              <a:rPr lang="it-IT" sz="2000" b="1" dirty="0"/>
              <a:t>VIA PRENESTINA – VIA TOR DE’ SCHIAVI – VIA DELLA SERENISSIMA</a:t>
            </a:r>
            <a:r>
              <a:rPr lang="it-IT" sz="2000" b="1" dirty="0">
                <a:solidFill>
                  <a:schemeClr val="lt1"/>
                </a:solidFill>
                <a:latin typeface="Arial"/>
                <a:ea typeface="Arial"/>
                <a:cs typeface="Arial"/>
                <a:sym typeface="Arial"/>
              </a:rPr>
              <a:t> Via di Val Chisone</a:t>
            </a:r>
            <a:r>
              <a:rPr lang="it-IT" sz="2000" dirty="0"/>
              <a:t> </a:t>
            </a:r>
          </a:p>
        </p:txBody>
      </p:sp>
      <p:sp>
        <p:nvSpPr>
          <p:cNvPr id="5" name="CasellaDiTesto 4">
            <a:extLst>
              <a:ext uri="{FF2B5EF4-FFF2-40B4-BE49-F238E27FC236}">
                <a16:creationId xmlns:a16="http://schemas.microsoft.com/office/drawing/2014/main" id="{BE1DA541-B23F-4788-BB9E-8B0D0EE7853C}"/>
              </a:ext>
            </a:extLst>
          </p:cNvPr>
          <p:cNvSpPr txBox="1"/>
          <p:nvPr/>
        </p:nvSpPr>
        <p:spPr>
          <a:xfrm>
            <a:off x="954144" y="1246767"/>
            <a:ext cx="2188151" cy="400110"/>
          </a:xfrm>
          <a:prstGeom prst="rect">
            <a:avLst/>
          </a:prstGeom>
          <a:noFill/>
        </p:spPr>
        <p:txBody>
          <a:bodyPr wrap="square" rtlCol="0">
            <a:spAutoFit/>
          </a:bodyPr>
          <a:lstStyle/>
          <a:p>
            <a:r>
              <a:rPr lang="it-IT" sz="2000" b="1" dirty="0">
                <a:solidFill>
                  <a:schemeClr val="accent2">
                    <a:lumMod val="75000"/>
                  </a:schemeClr>
                </a:solidFill>
              </a:rPr>
              <a:t>OPTIMISATION:</a:t>
            </a:r>
          </a:p>
        </p:txBody>
      </p:sp>
      <p:graphicFrame>
        <p:nvGraphicFramePr>
          <p:cNvPr id="6" name="Tabella 5">
            <a:extLst>
              <a:ext uri="{FF2B5EF4-FFF2-40B4-BE49-F238E27FC236}">
                <a16:creationId xmlns:a16="http://schemas.microsoft.com/office/drawing/2014/main" id="{510B60F7-48D7-4216-85A3-A295DD93E57E}"/>
              </a:ext>
            </a:extLst>
          </p:cNvPr>
          <p:cNvGraphicFramePr>
            <a:graphicFrameLocks noGrp="1"/>
          </p:cNvGraphicFramePr>
          <p:nvPr>
            <p:extLst>
              <p:ext uri="{D42A27DB-BD31-4B8C-83A1-F6EECF244321}">
                <p14:modId xmlns:p14="http://schemas.microsoft.com/office/powerpoint/2010/main" val="3153310461"/>
              </p:ext>
            </p:extLst>
          </p:nvPr>
        </p:nvGraphicFramePr>
        <p:xfrm>
          <a:off x="1076665" y="1713909"/>
          <a:ext cx="5369855" cy="4184779"/>
        </p:xfrm>
        <a:graphic>
          <a:graphicData uri="http://schemas.openxmlformats.org/drawingml/2006/table">
            <a:tbl>
              <a:tblPr/>
              <a:tblGrid>
                <a:gridCol w="1458437">
                  <a:extLst>
                    <a:ext uri="{9D8B030D-6E8A-4147-A177-3AD203B41FA5}">
                      <a16:colId xmlns:a16="http://schemas.microsoft.com/office/drawing/2014/main" val="2207977848"/>
                    </a:ext>
                  </a:extLst>
                </a:gridCol>
                <a:gridCol w="1082743">
                  <a:extLst>
                    <a:ext uri="{9D8B030D-6E8A-4147-A177-3AD203B41FA5}">
                      <a16:colId xmlns:a16="http://schemas.microsoft.com/office/drawing/2014/main" val="731010679"/>
                    </a:ext>
                  </a:extLst>
                </a:gridCol>
                <a:gridCol w="886237">
                  <a:extLst>
                    <a:ext uri="{9D8B030D-6E8A-4147-A177-3AD203B41FA5}">
                      <a16:colId xmlns:a16="http://schemas.microsoft.com/office/drawing/2014/main" val="2087708999"/>
                    </a:ext>
                  </a:extLst>
                </a:gridCol>
                <a:gridCol w="983359">
                  <a:extLst>
                    <a:ext uri="{9D8B030D-6E8A-4147-A177-3AD203B41FA5}">
                      <a16:colId xmlns:a16="http://schemas.microsoft.com/office/drawing/2014/main" val="3712917257"/>
                    </a:ext>
                  </a:extLst>
                </a:gridCol>
                <a:gridCol w="959079">
                  <a:extLst>
                    <a:ext uri="{9D8B030D-6E8A-4147-A177-3AD203B41FA5}">
                      <a16:colId xmlns:a16="http://schemas.microsoft.com/office/drawing/2014/main" val="3602562650"/>
                    </a:ext>
                  </a:extLst>
                </a:gridCol>
              </a:tblGrid>
              <a:tr h="810397">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Optimisation</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dirty="0" err="1">
                          <a:solidFill>
                            <a:srgbClr val="C00000"/>
                          </a:solidFill>
                          <a:effectLst/>
                          <a:latin typeface="Calibri" panose="020F0502020204030204" pitchFamily="34" charset="0"/>
                        </a:rPr>
                        <a:t>Current</a:t>
                      </a:r>
                      <a:r>
                        <a:rPr lang="it-IT" sz="1400" b="1" i="0" u="none" strike="noStrike" dirty="0">
                          <a:solidFill>
                            <a:srgbClr val="C00000"/>
                          </a:solidFill>
                          <a:effectLst/>
                          <a:latin typeface="Calibri" panose="020F0502020204030204" pitchFamily="34" charset="0"/>
                        </a:rPr>
                        <a:t> </a:t>
                      </a:r>
                      <a:r>
                        <a:rPr lang="it-IT" sz="1400" b="1" i="0" u="none" strike="noStrike" dirty="0" err="1">
                          <a:solidFill>
                            <a:srgbClr val="C00000"/>
                          </a:solidFill>
                          <a:effectLst/>
                          <a:latin typeface="Calibri" panose="020F0502020204030204" pitchFamily="34" charset="0"/>
                        </a:rPr>
                        <a:t>Estimations</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Minimum Cycle</a:t>
                      </a:r>
                      <a:endParaRPr lang="it-IT" sz="140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Webster’s Optimum</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dirty="0" err="1">
                          <a:solidFill>
                            <a:srgbClr val="C00000"/>
                          </a:solidFill>
                          <a:effectLst/>
                          <a:latin typeface="Calibri" panose="020F0502020204030204" pitchFamily="34" charset="0"/>
                        </a:rPr>
                        <a:t>Signal</a:t>
                      </a:r>
                      <a:r>
                        <a:rPr lang="it-IT" sz="1400" b="1" i="0" u="none" strike="noStrike" dirty="0">
                          <a:solidFill>
                            <a:srgbClr val="C00000"/>
                          </a:solidFill>
                          <a:effectLst/>
                          <a:latin typeface="Calibri" panose="020F0502020204030204" pitchFamily="34" charset="0"/>
                        </a:rPr>
                        <a:t> </a:t>
                      </a:r>
                      <a:r>
                        <a:rPr lang="it-IT" sz="1400" b="1" i="0" u="none" strike="noStrike" dirty="0" err="1">
                          <a:solidFill>
                            <a:srgbClr val="C00000"/>
                          </a:solidFill>
                          <a:effectLst/>
                          <a:latin typeface="Calibri" panose="020F0502020204030204" pitchFamily="34" charset="0"/>
                        </a:rPr>
                        <a:t>optimisation</a:t>
                      </a:r>
                      <a:r>
                        <a:rPr lang="it-IT" sz="1400" b="1" i="0" u="none" strike="noStrike" dirty="0">
                          <a:solidFill>
                            <a:srgbClr val="C00000"/>
                          </a:solidFill>
                          <a:effectLst/>
                          <a:latin typeface="Calibri" panose="020F0502020204030204" pitchFamily="34" charset="0"/>
                        </a:rPr>
                        <a:t> </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181961480"/>
                  </a:ext>
                </a:extLst>
              </a:tr>
              <a:tr h="275534">
                <a:tc>
                  <a:txBody>
                    <a:bodyPr/>
                    <a:lstStyle/>
                    <a:p>
                      <a:pPr algn="ctr" rtl="0" fontAlgn="ctr">
                        <a:spcBef>
                          <a:spcPts val="0"/>
                        </a:spcBef>
                        <a:spcAft>
                          <a:spcPts val="0"/>
                        </a:spcAft>
                      </a:pPr>
                      <a:r>
                        <a:rPr lang="it-IT" sz="1400" b="1" i="0" u="none" strike="noStrike" dirty="0" err="1">
                          <a:solidFill>
                            <a:srgbClr val="C00000"/>
                          </a:solidFill>
                          <a:effectLst/>
                          <a:latin typeface="Calibri" panose="020F0502020204030204" pitchFamily="34" charset="0"/>
                        </a:rPr>
                        <a:t>Cycle</a:t>
                      </a:r>
                      <a:r>
                        <a:rPr lang="it-IT" sz="1400" b="1" i="0" u="none" strike="noStrike" dirty="0">
                          <a:solidFill>
                            <a:srgbClr val="C00000"/>
                          </a:solidFill>
                          <a:effectLst/>
                          <a:latin typeface="Calibri" panose="020F0502020204030204" pitchFamily="34" charset="0"/>
                        </a:rPr>
                        <a:t> (s)</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132</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55.4</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106.1</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105.4</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010393451"/>
                  </a:ext>
                </a:extLst>
              </a:tr>
              <a:tr h="275534">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g1 (s)</a:t>
                      </a:r>
                      <a:endParaRPr lang="it-IT" sz="140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48</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12.9</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27.9</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49.5</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041250503"/>
                  </a:ext>
                </a:extLst>
              </a:tr>
              <a:tr h="275534">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g2 (s)</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42</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16.5</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35.8</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43.8</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70414800"/>
                  </a:ext>
                </a:extLst>
              </a:tr>
              <a:tr h="275534">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g3 (s)</a:t>
                      </a:r>
                      <a:endParaRPr lang="it-IT" sz="140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36</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14</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30.4</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30.4</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98214013"/>
                  </a:ext>
                </a:extLst>
              </a:tr>
              <a:tr h="275534">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g1/g2</a:t>
                      </a:r>
                      <a:endParaRPr lang="it-IT" sz="140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1.14</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0.782</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0.779</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1.130</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59578192"/>
                  </a:ext>
                </a:extLst>
              </a:tr>
              <a:tr h="275534">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Delay EB</a:t>
                      </a:r>
                      <a:endParaRPr lang="it-IT" sz="140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38.74</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48.2</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46.99</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19.8</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613266323"/>
                  </a:ext>
                </a:extLst>
              </a:tr>
              <a:tr h="275534">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Delay WB</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34.62</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24.6</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37.507</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18.2</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925956425"/>
                  </a:ext>
                </a:extLst>
              </a:tr>
              <a:tr h="275534">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Delay NB</a:t>
                      </a:r>
                      <a:endParaRPr lang="it-IT" sz="140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73.33</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44.6</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41.35</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27.9</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02947750"/>
                  </a:ext>
                </a:extLst>
              </a:tr>
              <a:tr h="275534">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Delay SB</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69.12</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46.4</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45.43</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44.5</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712471910"/>
                  </a:ext>
                </a:extLst>
              </a:tr>
              <a:tr h="453822">
                <a:tc>
                  <a:txBody>
                    <a:bodyPr/>
                    <a:lstStyle/>
                    <a:p>
                      <a:pPr algn="ctr" rtl="0" fontAlgn="ctr">
                        <a:spcBef>
                          <a:spcPts val="0"/>
                        </a:spcBef>
                        <a:spcAft>
                          <a:spcPts val="0"/>
                        </a:spcAft>
                      </a:pPr>
                      <a:r>
                        <a:rPr lang="it-IT" sz="1400" b="1" i="0" u="none" strike="noStrike" dirty="0" err="1">
                          <a:solidFill>
                            <a:srgbClr val="C00000"/>
                          </a:solidFill>
                          <a:effectLst/>
                          <a:latin typeface="Calibri" panose="020F0502020204030204" pitchFamily="34" charset="0"/>
                        </a:rPr>
                        <a:t>Intersection</a:t>
                      </a:r>
                      <a:r>
                        <a:rPr lang="it-IT" sz="1400" b="1" i="0" u="none" strike="noStrike" dirty="0">
                          <a:solidFill>
                            <a:srgbClr val="C00000"/>
                          </a:solidFill>
                          <a:effectLst/>
                          <a:latin typeface="Calibri" panose="020F0502020204030204" pitchFamily="34" charset="0"/>
                        </a:rPr>
                        <a:t> Delay</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55.57</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41.68</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43</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27.93</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987828710"/>
                  </a:ext>
                </a:extLst>
              </a:tr>
              <a:tr h="275534">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LOS</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E</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D</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a:solidFill>
                            <a:srgbClr val="C00000"/>
                          </a:solidFill>
                          <a:effectLst/>
                          <a:latin typeface="Calibri" panose="020F0502020204030204" pitchFamily="34" charset="0"/>
                        </a:rPr>
                        <a:t>D</a:t>
                      </a:r>
                      <a:endParaRPr lang="it-IT" sz="140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C</a:t>
                      </a:r>
                      <a:endParaRPr lang="it-IT" sz="1400" dirty="0">
                        <a:solidFill>
                          <a:srgbClr val="C00000"/>
                        </a:solidFill>
                        <a:effectLst/>
                      </a:endParaRPr>
                    </a:p>
                  </a:txBody>
                  <a:tcPr marL="38255" marR="38255" marT="39348" marB="393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058341449"/>
                  </a:ext>
                </a:extLst>
              </a:tr>
            </a:tbl>
          </a:graphicData>
        </a:graphic>
      </p:graphicFrame>
      <p:sp>
        <p:nvSpPr>
          <p:cNvPr id="8" name="CasellaDiTesto 7">
            <a:extLst>
              <a:ext uri="{FF2B5EF4-FFF2-40B4-BE49-F238E27FC236}">
                <a16:creationId xmlns:a16="http://schemas.microsoft.com/office/drawing/2014/main" id="{4C652165-1576-4A5E-B5F3-9BA75CC9C495}"/>
              </a:ext>
            </a:extLst>
          </p:cNvPr>
          <p:cNvSpPr txBox="1"/>
          <p:nvPr/>
        </p:nvSpPr>
        <p:spPr>
          <a:xfrm>
            <a:off x="6710205" y="1424918"/>
            <a:ext cx="4679004" cy="3970318"/>
          </a:xfrm>
          <a:prstGeom prst="rect">
            <a:avLst/>
          </a:prstGeom>
          <a:noFill/>
        </p:spPr>
        <p:txBody>
          <a:bodyPr wrap="square" rtlCol="0">
            <a:spAutoFit/>
          </a:bodyPr>
          <a:lstStyle/>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The current situation presents a low LOS equal to E, which is going to be improved through the optimisation process.</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The minimum </a:t>
            </a:r>
            <a:r>
              <a:rPr lang="it-IT" dirty="0" err="1"/>
              <a:t>cycle</a:t>
            </a:r>
            <a:r>
              <a:rPr lang="it-IT" dirty="0"/>
              <a:t> and </a:t>
            </a:r>
            <a:r>
              <a:rPr lang="it-IT" dirty="0" err="1"/>
              <a:t>Webster’s</a:t>
            </a:r>
            <a:r>
              <a:rPr lang="it-IT" dirty="0"/>
              <a:t> optimum </a:t>
            </a:r>
            <a:r>
              <a:rPr lang="it-IT" dirty="0" err="1"/>
              <a:t>provide</a:t>
            </a:r>
            <a:r>
              <a:rPr lang="it-IT" dirty="0"/>
              <a:t> a </a:t>
            </a:r>
            <a:r>
              <a:rPr lang="it-IT" dirty="0" err="1"/>
              <a:t>lower</a:t>
            </a:r>
            <a:r>
              <a:rPr lang="it-IT" dirty="0"/>
              <a:t> delay and so an </a:t>
            </a:r>
            <a:r>
              <a:rPr lang="it-IT" dirty="0" err="1"/>
              <a:t>increased</a:t>
            </a:r>
            <a:r>
              <a:rPr lang="it-IT" dirty="0"/>
              <a:t> LOS </a:t>
            </a:r>
            <a:r>
              <a:rPr lang="it-IT" dirty="0" err="1"/>
              <a:t>equal</a:t>
            </a:r>
            <a:r>
              <a:rPr lang="it-IT" dirty="0"/>
              <a:t> to D.</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The best </a:t>
            </a:r>
            <a:r>
              <a:rPr lang="it-IT" dirty="0" err="1"/>
              <a:t>configuration</a:t>
            </a:r>
            <a:r>
              <a:rPr lang="it-IT" dirty="0"/>
              <a:t> </a:t>
            </a:r>
            <a:r>
              <a:rPr lang="it-IT" dirty="0" err="1"/>
              <a:t>is</a:t>
            </a:r>
            <a:r>
              <a:rPr lang="it-IT" dirty="0"/>
              <a:t> </a:t>
            </a:r>
            <a:r>
              <a:rPr lang="it-IT" dirty="0" err="1"/>
              <a:t>obtained</a:t>
            </a:r>
            <a:r>
              <a:rPr lang="it-IT" dirty="0"/>
              <a:t> by the </a:t>
            </a:r>
            <a:r>
              <a:rPr lang="en-GB" dirty="0">
                <a:solidFill>
                  <a:srgbClr val="000000"/>
                </a:solidFill>
                <a:latin typeface="Calibri" panose="020F0502020204030204" pitchFamily="34" charset="0"/>
              </a:rPr>
              <a:t>Signal optimisation</a:t>
            </a:r>
            <a:r>
              <a:rPr lang="en-NZ" dirty="0">
                <a:solidFill>
                  <a:srgbClr val="000000"/>
                </a:solidFill>
                <a:latin typeface="Calibri" panose="020F0502020204030204" pitchFamily="34" charset="0"/>
              </a:rPr>
              <a:t> </a:t>
            </a:r>
            <a:r>
              <a:rPr lang="it-IT" dirty="0"/>
              <a:t>process, which result is LOS equal to C.</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325071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346F7FE-BE2D-49CB-8275-8FD95849A16A}"/>
              </a:ext>
            </a:extLst>
          </p:cNvPr>
          <p:cNvSpPr txBox="1">
            <a:spLocks/>
          </p:cNvSpPr>
          <p:nvPr/>
        </p:nvSpPr>
        <p:spPr>
          <a:xfrm>
            <a:off x="1076666" y="326189"/>
            <a:ext cx="10353333" cy="92333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rgbClr val="82243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2000" u="sng" kern="0" dirty="0"/>
              <a:t>THIRD JUNCTION ANALYSIS: </a:t>
            </a:r>
            <a:br>
              <a:rPr lang="it-IT" sz="2000" u="sng" kern="0" dirty="0"/>
            </a:br>
            <a:r>
              <a:rPr lang="it-IT" sz="2000" b="1" kern="0" dirty="0"/>
              <a:t>VIA PRENESTINA – VIA TOR DE’ SCHIAVI – VIA DELLA SERENISSIMA</a:t>
            </a:r>
            <a:r>
              <a:rPr lang="it-IT" sz="2000" b="1" kern="0" dirty="0">
                <a:solidFill>
                  <a:schemeClr val="lt1"/>
                </a:solidFill>
              </a:rPr>
              <a:t> Via di Val Chisone</a:t>
            </a:r>
            <a:r>
              <a:rPr lang="it-IT" sz="2000" kern="0" dirty="0"/>
              <a:t> </a:t>
            </a:r>
          </a:p>
        </p:txBody>
      </p:sp>
      <p:sp>
        <p:nvSpPr>
          <p:cNvPr id="5" name="CasellaDiTesto 4">
            <a:extLst>
              <a:ext uri="{FF2B5EF4-FFF2-40B4-BE49-F238E27FC236}">
                <a16:creationId xmlns:a16="http://schemas.microsoft.com/office/drawing/2014/main" id="{67AA1526-0E20-48C7-99F8-545AA32C4792}"/>
              </a:ext>
            </a:extLst>
          </p:cNvPr>
          <p:cNvSpPr txBox="1"/>
          <p:nvPr/>
        </p:nvSpPr>
        <p:spPr>
          <a:xfrm>
            <a:off x="1076666" y="1253765"/>
            <a:ext cx="2835458" cy="400110"/>
          </a:xfrm>
          <a:prstGeom prst="rect">
            <a:avLst/>
          </a:prstGeom>
          <a:noFill/>
        </p:spPr>
        <p:txBody>
          <a:bodyPr wrap="square" rtlCol="0">
            <a:spAutoFit/>
          </a:bodyPr>
          <a:lstStyle/>
          <a:p>
            <a:r>
              <a:rPr lang="it-IT" sz="2000" b="1" dirty="0">
                <a:solidFill>
                  <a:schemeClr val="accent2">
                    <a:lumMod val="75000"/>
                  </a:schemeClr>
                </a:solidFill>
              </a:rPr>
              <a:t>FIRST ITERATION:</a:t>
            </a:r>
          </a:p>
        </p:txBody>
      </p:sp>
      <p:graphicFrame>
        <p:nvGraphicFramePr>
          <p:cNvPr id="6" name="Table 5">
            <a:extLst>
              <a:ext uri="{FF2B5EF4-FFF2-40B4-BE49-F238E27FC236}">
                <a16:creationId xmlns:a16="http://schemas.microsoft.com/office/drawing/2014/main" id="{1538EB07-F788-4787-BF59-D9688BC31107}"/>
              </a:ext>
            </a:extLst>
          </p:cNvPr>
          <p:cNvGraphicFramePr>
            <a:graphicFrameLocks noGrp="1"/>
          </p:cNvGraphicFramePr>
          <p:nvPr>
            <p:extLst>
              <p:ext uri="{D42A27DB-BD31-4B8C-83A1-F6EECF244321}">
                <p14:modId xmlns:p14="http://schemas.microsoft.com/office/powerpoint/2010/main" val="2699078481"/>
              </p:ext>
            </p:extLst>
          </p:nvPr>
        </p:nvGraphicFramePr>
        <p:xfrm>
          <a:off x="1277662" y="1653875"/>
          <a:ext cx="1958197" cy="4233595"/>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59997">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Cycle</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75.36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82.964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80.36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65.1732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83.36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57.5963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85.36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53.6289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87.36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50.4450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90.36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46.9703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100.36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42.5615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25598">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101.36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42.5252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5016670"/>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102.36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42.5357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09644614"/>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107.36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43.1779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258399">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124.36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51.0978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graphicFrame>
        <p:nvGraphicFramePr>
          <p:cNvPr id="7" name="Grafico 1">
            <a:extLst>
              <a:ext uri="{FF2B5EF4-FFF2-40B4-BE49-F238E27FC236}">
                <a16:creationId xmlns:a16="http://schemas.microsoft.com/office/drawing/2014/main" id="{B805DDC0-2F8D-484A-BC78-F15C2197380F}"/>
              </a:ext>
            </a:extLst>
          </p:cNvPr>
          <p:cNvGraphicFramePr>
            <a:graphicFrameLocks/>
          </p:cNvGraphicFramePr>
          <p:nvPr>
            <p:extLst>
              <p:ext uri="{D42A27DB-BD31-4B8C-83A1-F6EECF244321}">
                <p14:modId xmlns:p14="http://schemas.microsoft.com/office/powerpoint/2010/main" val="480111632"/>
              </p:ext>
            </p:extLst>
          </p:nvPr>
        </p:nvGraphicFramePr>
        <p:xfrm>
          <a:off x="3810000" y="2095724"/>
          <a:ext cx="5379720" cy="33601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9066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4EF73FCF-3F2E-4A2C-AF55-8B2006410203}"/>
              </a:ext>
            </a:extLst>
          </p:cNvPr>
          <p:cNvSpPr>
            <a:spLocks noGrp="1"/>
          </p:cNvSpPr>
          <p:nvPr>
            <p:ph type="title"/>
          </p:nvPr>
        </p:nvSpPr>
        <p:spPr>
          <a:xfrm>
            <a:off x="1076666" y="326189"/>
            <a:ext cx="10353333" cy="923330"/>
          </a:xfrm>
        </p:spPr>
        <p:txBody>
          <a:bodyPr/>
          <a:lstStyle/>
          <a:p>
            <a:r>
              <a:rPr lang="it-IT" sz="2000" u="sng" dirty="0"/>
              <a:t>THIRD JUNCTION ANALYSIS: </a:t>
            </a:r>
            <a:br>
              <a:rPr lang="it-IT" sz="2000" u="sng" dirty="0"/>
            </a:br>
            <a:r>
              <a:rPr lang="it-IT" sz="2000" b="1" dirty="0"/>
              <a:t>VIA PRENESTINA – VIA TOR DE’ SCHIAVI – VIA DELLA SERENISSIMA</a:t>
            </a:r>
            <a:r>
              <a:rPr lang="it-IT" sz="2000" b="1" dirty="0">
                <a:solidFill>
                  <a:schemeClr val="lt1"/>
                </a:solidFill>
                <a:latin typeface="Arial"/>
                <a:ea typeface="Arial"/>
                <a:cs typeface="Arial"/>
                <a:sym typeface="Arial"/>
              </a:rPr>
              <a:t> Via di Val Chisone</a:t>
            </a:r>
            <a:r>
              <a:rPr lang="it-IT" sz="2000" dirty="0"/>
              <a:t> </a:t>
            </a:r>
          </a:p>
        </p:txBody>
      </p:sp>
      <p:sp>
        <p:nvSpPr>
          <p:cNvPr id="7" name="CasellaDiTesto 6">
            <a:extLst>
              <a:ext uri="{FF2B5EF4-FFF2-40B4-BE49-F238E27FC236}">
                <a16:creationId xmlns:a16="http://schemas.microsoft.com/office/drawing/2014/main" id="{C650CA2E-FFB3-4A6D-BA8B-EBC932B99DA8}"/>
              </a:ext>
            </a:extLst>
          </p:cNvPr>
          <p:cNvSpPr txBox="1"/>
          <p:nvPr/>
        </p:nvSpPr>
        <p:spPr>
          <a:xfrm>
            <a:off x="1076666" y="1253765"/>
            <a:ext cx="2835458" cy="400110"/>
          </a:xfrm>
          <a:prstGeom prst="rect">
            <a:avLst/>
          </a:prstGeom>
          <a:noFill/>
        </p:spPr>
        <p:txBody>
          <a:bodyPr wrap="square" rtlCol="0">
            <a:spAutoFit/>
          </a:bodyPr>
          <a:lstStyle/>
          <a:p>
            <a:r>
              <a:rPr lang="it-IT" sz="2000" b="1" dirty="0">
                <a:solidFill>
                  <a:schemeClr val="accent2">
                    <a:lumMod val="75000"/>
                  </a:schemeClr>
                </a:solidFill>
              </a:rPr>
              <a:t>SECOND ITERATION:</a:t>
            </a:r>
          </a:p>
        </p:txBody>
      </p:sp>
      <p:graphicFrame>
        <p:nvGraphicFramePr>
          <p:cNvPr id="9" name="Grafico 2">
            <a:extLst>
              <a:ext uri="{FF2B5EF4-FFF2-40B4-BE49-F238E27FC236}">
                <a16:creationId xmlns:a16="http://schemas.microsoft.com/office/drawing/2014/main" id="{C8E6E6CF-5CAA-4970-8A40-812870E30747}"/>
              </a:ext>
            </a:extLst>
          </p:cNvPr>
          <p:cNvGraphicFramePr>
            <a:graphicFrameLocks/>
          </p:cNvGraphicFramePr>
          <p:nvPr>
            <p:extLst>
              <p:ext uri="{D42A27DB-BD31-4B8C-83A1-F6EECF244321}">
                <p14:modId xmlns:p14="http://schemas.microsoft.com/office/powerpoint/2010/main" val="199857668"/>
              </p:ext>
            </p:extLst>
          </p:nvPr>
        </p:nvGraphicFramePr>
        <p:xfrm>
          <a:off x="3810000" y="2084294"/>
          <a:ext cx="5684520" cy="35199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a:extLst>
              <a:ext uri="{FF2B5EF4-FFF2-40B4-BE49-F238E27FC236}">
                <a16:creationId xmlns:a16="http://schemas.microsoft.com/office/drawing/2014/main" id="{1E18D32E-ADE3-4BA3-B692-BA30C95813C3}"/>
              </a:ext>
            </a:extLst>
          </p:cNvPr>
          <p:cNvGraphicFramePr>
            <a:graphicFrameLocks noGrp="1"/>
          </p:cNvGraphicFramePr>
          <p:nvPr>
            <p:extLst>
              <p:ext uri="{D42A27DB-BD31-4B8C-83A1-F6EECF244321}">
                <p14:modId xmlns:p14="http://schemas.microsoft.com/office/powerpoint/2010/main" val="1928381143"/>
              </p:ext>
            </p:extLst>
          </p:nvPr>
        </p:nvGraphicFramePr>
        <p:xfrm>
          <a:off x="1154305" y="1653875"/>
          <a:ext cx="1958197" cy="4178674"/>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24791">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g1/g2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0.45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71.929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0.50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62.366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0.55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55.226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49.974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0.65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46.362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0.70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44.084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0.75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42.866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05883">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42.436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5016670"/>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42.425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09644614"/>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0.82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42.438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44.458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spTree>
    <p:extLst>
      <p:ext uri="{BB962C8B-B14F-4D97-AF65-F5344CB8AC3E}">
        <p14:creationId xmlns:p14="http://schemas.microsoft.com/office/powerpoint/2010/main" val="1461559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4D7E059A-3063-4B45-AD5E-529708FD0188}"/>
              </a:ext>
            </a:extLst>
          </p:cNvPr>
          <p:cNvSpPr>
            <a:spLocks noGrp="1"/>
          </p:cNvSpPr>
          <p:nvPr>
            <p:ph type="title"/>
          </p:nvPr>
        </p:nvSpPr>
        <p:spPr>
          <a:xfrm>
            <a:off x="1010679" y="297908"/>
            <a:ext cx="10353333" cy="923330"/>
          </a:xfrm>
        </p:spPr>
        <p:txBody>
          <a:bodyPr/>
          <a:lstStyle/>
          <a:p>
            <a:r>
              <a:rPr lang="it-IT" sz="2000" u="sng" dirty="0"/>
              <a:t>THIRD JUNCTION ANALYSIS: </a:t>
            </a:r>
            <a:br>
              <a:rPr lang="it-IT" sz="2000" u="sng" dirty="0"/>
            </a:br>
            <a:r>
              <a:rPr lang="it-IT" sz="2000" b="1" dirty="0"/>
              <a:t>VIA PRENESTINA – VIA TOR DE’ SCHIAVI – VIA DELLA SERENISSIMA</a:t>
            </a:r>
            <a:r>
              <a:rPr lang="it-IT" sz="2000" b="1" dirty="0">
                <a:solidFill>
                  <a:schemeClr val="lt1"/>
                </a:solidFill>
                <a:latin typeface="Arial"/>
                <a:ea typeface="Arial"/>
                <a:cs typeface="Arial"/>
                <a:sym typeface="Arial"/>
              </a:rPr>
              <a:t> Via di Val Chisone</a:t>
            </a:r>
            <a:r>
              <a:rPr lang="it-IT" sz="2000" dirty="0"/>
              <a:t> </a:t>
            </a:r>
          </a:p>
        </p:txBody>
      </p:sp>
      <p:sp>
        <p:nvSpPr>
          <p:cNvPr id="7" name="CasellaDiTesto 6">
            <a:extLst>
              <a:ext uri="{FF2B5EF4-FFF2-40B4-BE49-F238E27FC236}">
                <a16:creationId xmlns:a16="http://schemas.microsoft.com/office/drawing/2014/main" id="{758485D4-E17C-4C86-99C8-FA4A9DF79CBD}"/>
              </a:ext>
            </a:extLst>
          </p:cNvPr>
          <p:cNvSpPr txBox="1"/>
          <p:nvPr/>
        </p:nvSpPr>
        <p:spPr>
          <a:xfrm>
            <a:off x="1076666" y="1253765"/>
            <a:ext cx="2835458" cy="400110"/>
          </a:xfrm>
          <a:prstGeom prst="rect">
            <a:avLst/>
          </a:prstGeom>
          <a:noFill/>
        </p:spPr>
        <p:txBody>
          <a:bodyPr wrap="square" rtlCol="0">
            <a:spAutoFit/>
          </a:bodyPr>
          <a:lstStyle/>
          <a:p>
            <a:r>
              <a:rPr lang="it-IT" sz="2000" b="1" dirty="0">
                <a:solidFill>
                  <a:schemeClr val="accent2">
                    <a:lumMod val="75000"/>
                  </a:schemeClr>
                </a:solidFill>
              </a:rPr>
              <a:t>THIRD ITERATION:</a:t>
            </a:r>
          </a:p>
        </p:txBody>
      </p:sp>
      <p:graphicFrame>
        <p:nvGraphicFramePr>
          <p:cNvPr id="6" name="Table 5">
            <a:extLst>
              <a:ext uri="{FF2B5EF4-FFF2-40B4-BE49-F238E27FC236}">
                <a16:creationId xmlns:a16="http://schemas.microsoft.com/office/drawing/2014/main" id="{630F465C-6667-4940-9268-8C4D22F65619}"/>
              </a:ext>
            </a:extLst>
          </p:cNvPr>
          <p:cNvGraphicFramePr>
            <a:graphicFrameLocks noGrp="1"/>
          </p:cNvGraphicFramePr>
          <p:nvPr>
            <p:extLst>
              <p:ext uri="{D42A27DB-BD31-4B8C-83A1-F6EECF244321}">
                <p14:modId xmlns:p14="http://schemas.microsoft.com/office/powerpoint/2010/main" val="3780947676"/>
              </p:ext>
            </p:extLst>
          </p:nvPr>
        </p:nvGraphicFramePr>
        <p:xfrm>
          <a:off x="1231942" y="1653875"/>
          <a:ext cx="1958197" cy="4178674"/>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24791">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Cycle</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75.36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82.722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80.36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65.061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85.36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53.600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89.36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47.934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93.36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44.601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95.36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43.588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100.36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42.468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05883">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101.36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42.425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5016670"/>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102.36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42.430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09644614"/>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107.36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43.054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290681">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115.36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45.760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graphicFrame>
        <p:nvGraphicFramePr>
          <p:cNvPr id="9" name="Grafico 3">
            <a:extLst>
              <a:ext uri="{FF2B5EF4-FFF2-40B4-BE49-F238E27FC236}">
                <a16:creationId xmlns:a16="http://schemas.microsoft.com/office/drawing/2014/main" id="{582A108E-6563-42D4-9491-FECAC3DC712B}"/>
              </a:ext>
            </a:extLst>
          </p:cNvPr>
          <p:cNvGraphicFramePr>
            <a:graphicFrameLocks/>
          </p:cNvGraphicFramePr>
          <p:nvPr>
            <p:extLst>
              <p:ext uri="{D42A27DB-BD31-4B8C-83A1-F6EECF244321}">
                <p14:modId xmlns:p14="http://schemas.microsoft.com/office/powerpoint/2010/main" val="4102937419"/>
              </p:ext>
            </p:extLst>
          </p:nvPr>
        </p:nvGraphicFramePr>
        <p:xfrm>
          <a:off x="3810000" y="2109693"/>
          <a:ext cx="5867400" cy="34945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56754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BF743137-7568-411C-8F02-5CB8BD7DD47E}"/>
              </a:ext>
            </a:extLst>
          </p:cNvPr>
          <p:cNvSpPr>
            <a:spLocks noGrp="1"/>
          </p:cNvSpPr>
          <p:nvPr>
            <p:ph type="title"/>
          </p:nvPr>
        </p:nvSpPr>
        <p:spPr>
          <a:xfrm>
            <a:off x="1010679" y="297908"/>
            <a:ext cx="10353333" cy="923330"/>
          </a:xfrm>
        </p:spPr>
        <p:txBody>
          <a:bodyPr/>
          <a:lstStyle/>
          <a:p>
            <a:r>
              <a:rPr lang="it-IT" sz="2000" u="sng" dirty="0"/>
              <a:t>THIRD JUNCTION ANALYSIS: </a:t>
            </a:r>
            <a:br>
              <a:rPr lang="it-IT" sz="2000" u="sng" dirty="0"/>
            </a:br>
            <a:r>
              <a:rPr lang="it-IT" sz="2000" b="1" dirty="0"/>
              <a:t>VIA PRENESTINA – VIA TOR DE’ SCHIAVI – VIA DELLA SERENISSIMA</a:t>
            </a:r>
            <a:r>
              <a:rPr lang="it-IT" sz="2000" b="1" dirty="0">
                <a:solidFill>
                  <a:schemeClr val="lt1"/>
                </a:solidFill>
                <a:latin typeface="Arial"/>
                <a:ea typeface="Arial"/>
                <a:cs typeface="Arial"/>
                <a:sym typeface="Arial"/>
              </a:rPr>
              <a:t> Via di Val Chisone</a:t>
            </a:r>
            <a:r>
              <a:rPr lang="it-IT" sz="2000" dirty="0"/>
              <a:t> </a:t>
            </a:r>
          </a:p>
        </p:txBody>
      </p:sp>
      <p:sp>
        <p:nvSpPr>
          <p:cNvPr id="5" name="CasellaDiTesto 4">
            <a:extLst>
              <a:ext uri="{FF2B5EF4-FFF2-40B4-BE49-F238E27FC236}">
                <a16:creationId xmlns:a16="http://schemas.microsoft.com/office/drawing/2014/main" id="{EB491F8E-8BD1-4A10-AFE4-7F31309D03CF}"/>
              </a:ext>
            </a:extLst>
          </p:cNvPr>
          <p:cNvSpPr txBox="1"/>
          <p:nvPr/>
        </p:nvSpPr>
        <p:spPr>
          <a:xfrm>
            <a:off x="1076666" y="1253765"/>
            <a:ext cx="2835458" cy="400110"/>
          </a:xfrm>
          <a:prstGeom prst="rect">
            <a:avLst/>
          </a:prstGeom>
          <a:noFill/>
        </p:spPr>
        <p:txBody>
          <a:bodyPr wrap="square" rtlCol="0">
            <a:spAutoFit/>
          </a:bodyPr>
          <a:lstStyle/>
          <a:p>
            <a:r>
              <a:rPr lang="it-IT" sz="2000" b="1" dirty="0">
                <a:solidFill>
                  <a:schemeClr val="accent2">
                    <a:lumMod val="75000"/>
                  </a:schemeClr>
                </a:solidFill>
              </a:rPr>
              <a:t>FOURTH ITERATION:</a:t>
            </a:r>
          </a:p>
        </p:txBody>
      </p:sp>
      <p:graphicFrame>
        <p:nvGraphicFramePr>
          <p:cNvPr id="8" name="Grafico 5">
            <a:extLst>
              <a:ext uri="{FF2B5EF4-FFF2-40B4-BE49-F238E27FC236}">
                <a16:creationId xmlns:a16="http://schemas.microsoft.com/office/drawing/2014/main" id="{9EC8C487-F9C6-448A-85E4-C1A7245B4BCA}"/>
              </a:ext>
            </a:extLst>
          </p:cNvPr>
          <p:cNvGraphicFramePr>
            <a:graphicFrameLocks/>
          </p:cNvGraphicFramePr>
          <p:nvPr>
            <p:extLst>
              <p:ext uri="{D42A27DB-BD31-4B8C-83A1-F6EECF244321}">
                <p14:modId xmlns:p14="http://schemas.microsoft.com/office/powerpoint/2010/main" val="3262086875"/>
              </p:ext>
            </p:extLst>
          </p:nvPr>
        </p:nvGraphicFramePr>
        <p:xfrm>
          <a:off x="3912124" y="2090968"/>
          <a:ext cx="6035040" cy="33344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0CDAC01C-14A8-4E1E-9EA8-C117A9EC1DFA}"/>
              </a:ext>
            </a:extLst>
          </p:cNvPr>
          <p:cNvGraphicFramePr>
            <a:graphicFrameLocks noGrp="1"/>
          </p:cNvGraphicFramePr>
          <p:nvPr>
            <p:extLst>
              <p:ext uri="{D42A27DB-BD31-4B8C-83A1-F6EECF244321}">
                <p14:modId xmlns:p14="http://schemas.microsoft.com/office/powerpoint/2010/main" val="719611444"/>
              </p:ext>
            </p:extLst>
          </p:nvPr>
        </p:nvGraphicFramePr>
        <p:xfrm>
          <a:off x="1154305" y="1701642"/>
          <a:ext cx="1958197" cy="4294029"/>
        </p:xfrm>
        <a:graphic>
          <a:graphicData uri="http://schemas.openxmlformats.org/drawingml/2006/table">
            <a:tbl>
              <a:tblPr/>
              <a:tblGrid>
                <a:gridCol w="1016192">
                  <a:extLst>
                    <a:ext uri="{9D8B030D-6E8A-4147-A177-3AD203B41FA5}">
                      <a16:colId xmlns:a16="http://schemas.microsoft.com/office/drawing/2014/main" val="4218131329"/>
                    </a:ext>
                  </a:extLst>
                </a:gridCol>
                <a:gridCol w="942005">
                  <a:extLst>
                    <a:ext uri="{9D8B030D-6E8A-4147-A177-3AD203B41FA5}">
                      <a16:colId xmlns:a16="http://schemas.microsoft.com/office/drawing/2014/main" val="964631075"/>
                    </a:ext>
                  </a:extLst>
                </a:gridCol>
              </a:tblGrid>
              <a:tr h="716775">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g1/g2</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2000" b="1" i="0" u="none" strike="noStrike" dirty="0">
                          <a:solidFill>
                            <a:srgbClr val="C00000"/>
                          </a:solidFill>
                          <a:effectLst/>
                          <a:latin typeface="Calibri" panose="020F0502020204030204" pitchFamily="34" charset="0"/>
                        </a:rPr>
                        <a:t>Delay</a:t>
                      </a:r>
                      <a:endParaRPr lang="en-NZ" sz="20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34.8730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31.4176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29.9745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29.1213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28.5731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0.9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28.2238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28.0208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401394">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1.12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27.9312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5016670"/>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1.13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27.9305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09644614"/>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1.14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27.9309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317586">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1.30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NZ" sz="2000" b="0" i="0" u="none" strike="noStrike" cap="none" dirty="0">
                          <a:solidFill>
                            <a:srgbClr val="C00000"/>
                          </a:solidFill>
                          <a:effectLst/>
                          <a:latin typeface="Calibri" panose="020F0502020204030204" pitchFamily="34" charset="0"/>
                          <a:ea typeface="+mn-ea"/>
                          <a:cs typeface="+mn-cs"/>
                          <a:sym typeface="Arial"/>
                        </a:rPr>
                        <a:t>28.0729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spTree>
    <p:extLst>
      <p:ext uri="{BB962C8B-B14F-4D97-AF65-F5344CB8AC3E}">
        <p14:creationId xmlns:p14="http://schemas.microsoft.com/office/powerpoint/2010/main" val="3556172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C379EB-6FFC-4A07-8087-6C8FDF922F1D}"/>
              </a:ext>
            </a:extLst>
          </p:cNvPr>
          <p:cNvSpPr>
            <a:spLocks noGrp="1"/>
          </p:cNvSpPr>
          <p:nvPr>
            <p:ph type="title"/>
          </p:nvPr>
        </p:nvSpPr>
        <p:spPr>
          <a:xfrm>
            <a:off x="1076666" y="310949"/>
            <a:ext cx="10353333" cy="615553"/>
          </a:xfrm>
        </p:spPr>
        <p:txBody>
          <a:bodyPr/>
          <a:lstStyle/>
          <a:p>
            <a:r>
              <a:rPr lang="it-IT" sz="2000" u="sng" dirty="0"/>
              <a:t>FOURTH JUNCTION ANALYSIS: </a:t>
            </a:r>
            <a:br>
              <a:rPr lang="it-IT" sz="2000" u="sng" dirty="0"/>
            </a:br>
            <a:r>
              <a:rPr lang="it-IT" sz="2000" b="1" dirty="0"/>
              <a:t>VIA PRENESTINA – VIA GIACOMO BRESADOLA</a:t>
            </a:r>
            <a:r>
              <a:rPr lang="it-IT" sz="2000" b="1" dirty="0">
                <a:solidFill>
                  <a:schemeClr val="lt1"/>
                </a:solidFill>
                <a:latin typeface="Arial"/>
                <a:ea typeface="Arial"/>
                <a:cs typeface="Arial"/>
                <a:sym typeface="Arial"/>
              </a:rPr>
              <a:t> di Val Chisone</a:t>
            </a:r>
            <a:r>
              <a:rPr lang="it-IT" sz="2000" dirty="0"/>
              <a:t> </a:t>
            </a:r>
          </a:p>
        </p:txBody>
      </p:sp>
      <p:sp>
        <p:nvSpPr>
          <p:cNvPr id="6" name="CasellaDiTesto 5">
            <a:extLst>
              <a:ext uri="{FF2B5EF4-FFF2-40B4-BE49-F238E27FC236}">
                <a16:creationId xmlns:a16="http://schemas.microsoft.com/office/drawing/2014/main" id="{5F4C1214-D11C-4DBA-B153-B31EDD8CB579}"/>
              </a:ext>
            </a:extLst>
          </p:cNvPr>
          <p:cNvSpPr txBox="1"/>
          <p:nvPr/>
        </p:nvSpPr>
        <p:spPr>
          <a:xfrm>
            <a:off x="1015706" y="1410378"/>
            <a:ext cx="6177627" cy="2585323"/>
          </a:xfrm>
          <a:prstGeom prst="rect">
            <a:avLst/>
          </a:prstGeom>
          <a:noFill/>
        </p:spPr>
        <p:txBody>
          <a:bodyPr wrap="square" rtlCol="0">
            <a:spAutoFit/>
          </a:bodyPr>
          <a:lstStyle/>
          <a:p>
            <a:pPr marL="285750" indent="-285750">
              <a:buFont typeface="Arial" panose="020B0604020202020204" pitchFamily="34" charset="0"/>
              <a:buChar char="•"/>
            </a:pPr>
            <a:r>
              <a:rPr lang="it-IT" sz="1600" dirty="0"/>
              <a:t>A T-</a:t>
            </a:r>
            <a:r>
              <a:rPr lang="it-IT" sz="1600" dirty="0" err="1"/>
              <a:t>shaped</a:t>
            </a:r>
            <a:r>
              <a:rPr lang="it-IT" sz="1600" dirty="0">
                <a:solidFill>
                  <a:srgbClr val="000000"/>
                </a:solidFill>
              </a:rPr>
              <a:t> </a:t>
            </a:r>
            <a:r>
              <a:rPr lang="it-IT" sz="1600" dirty="0" err="1">
                <a:solidFill>
                  <a:srgbClr val="000000"/>
                </a:solidFill>
              </a:rPr>
              <a:t>junction</a:t>
            </a:r>
            <a:r>
              <a:rPr kumimoji="0" lang="it-IT" sz="16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rgbClr val="000000"/>
                </a:solidFill>
                <a:effectLst/>
                <a:uLnTx/>
                <a:uFillTx/>
                <a:latin typeface="Arial"/>
                <a:ea typeface="+mn-ea"/>
                <a:cs typeface="+mn-cs"/>
              </a:rPr>
              <a:t>EB – WB : Via Prenestina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rgbClr val="000000"/>
                </a:solidFill>
                <a:effectLst/>
                <a:uLnTx/>
                <a:uFillTx/>
                <a:latin typeface="Arial"/>
                <a:ea typeface="+mn-ea"/>
                <a:cs typeface="+mn-cs"/>
              </a:rPr>
              <a:t>NB: Via Giacomo </a:t>
            </a:r>
            <a:r>
              <a:rPr kumimoji="0" lang="it-IT" sz="1600" b="0" i="0" u="none" strike="noStrike" kern="1200" cap="none" spc="0" normalizeH="0" baseline="0" noProof="0" dirty="0" err="1">
                <a:ln>
                  <a:noFill/>
                </a:ln>
                <a:solidFill>
                  <a:srgbClr val="000000"/>
                </a:solidFill>
                <a:effectLst/>
                <a:uLnTx/>
                <a:uFillTx/>
                <a:latin typeface="Arial"/>
                <a:ea typeface="+mn-ea"/>
                <a:cs typeface="+mn-cs"/>
              </a:rPr>
              <a:t>Bresadola</a:t>
            </a:r>
            <a:endParaRPr kumimoji="0" lang="it-IT"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rgbClr val="000000"/>
                </a:solidFill>
                <a:effectLst/>
                <a:uLnTx/>
                <a:uFillTx/>
                <a:latin typeface="Arial"/>
                <a:ea typeface="+mn-ea"/>
                <a:cs typeface="+mn-cs"/>
              </a:rPr>
              <a:t>Tramway line </a:t>
            </a:r>
            <a:r>
              <a:rPr kumimoji="0" lang="it-IT" sz="1600" b="0" i="0" u="none" strike="noStrike" kern="1200" cap="none" spc="0" normalizeH="0" baseline="0" noProof="0" dirty="0" err="1">
                <a:ln>
                  <a:noFill/>
                </a:ln>
                <a:solidFill>
                  <a:srgbClr val="000000"/>
                </a:solidFill>
                <a:effectLst/>
                <a:uLnTx/>
                <a:uFillTx/>
                <a:latin typeface="Arial"/>
                <a:ea typeface="+mn-ea"/>
                <a:cs typeface="+mn-cs"/>
              </a:rPr>
              <a:t>which</a:t>
            </a:r>
            <a:r>
              <a:rPr kumimoji="0" lang="it-IT" sz="1600" b="0" i="0" u="none" strike="noStrike" kern="1200" cap="none" spc="0" normalizeH="0" baseline="0" noProof="0" dirty="0">
                <a:ln>
                  <a:noFill/>
                </a:ln>
                <a:solidFill>
                  <a:srgbClr val="000000"/>
                </a:solidFill>
                <a:effectLst/>
                <a:uLnTx/>
                <a:uFillTx/>
                <a:latin typeface="Arial"/>
                <a:ea typeface="+mn-ea"/>
                <a:cs typeface="+mn-cs"/>
              </a:rPr>
              <a:t> divide the </a:t>
            </a:r>
            <a:r>
              <a:rPr kumimoji="0" lang="it-IT" sz="1600" b="0" i="0" u="none" strike="noStrike" kern="1200" cap="none" spc="0" normalizeH="0" baseline="0" noProof="0" dirty="0" err="1">
                <a:ln>
                  <a:noFill/>
                </a:ln>
                <a:solidFill>
                  <a:srgbClr val="000000"/>
                </a:solidFill>
                <a:effectLst/>
                <a:uLnTx/>
                <a:uFillTx/>
                <a:latin typeface="Arial"/>
                <a:ea typeface="+mn-ea"/>
                <a:cs typeface="+mn-cs"/>
              </a:rPr>
              <a:t>opposing</a:t>
            </a:r>
            <a:r>
              <a:rPr kumimoji="0" lang="it-IT" sz="1600" b="0" i="0" u="none" strike="noStrike" kern="1200" cap="none" spc="0" normalizeH="0" baseline="0" noProof="0" dirty="0">
                <a:ln>
                  <a:noFill/>
                </a:ln>
                <a:solidFill>
                  <a:srgbClr val="000000"/>
                </a:solidFill>
                <a:effectLst/>
                <a:uLnTx/>
                <a:uFillTx/>
                <a:latin typeface="Arial"/>
                <a:ea typeface="+mn-ea"/>
                <a:cs typeface="+mn-cs"/>
              </a:rPr>
              <a:t> </a:t>
            </a:r>
            <a:r>
              <a:rPr kumimoji="0" lang="it-IT" sz="1600" b="0" i="0" u="none" strike="noStrike" kern="1200" cap="none" spc="0" normalizeH="0" baseline="0" noProof="0" dirty="0" err="1">
                <a:ln>
                  <a:noFill/>
                </a:ln>
                <a:solidFill>
                  <a:srgbClr val="000000"/>
                </a:solidFill>
                <a:effectLst/>
                <a:uLnTx/>
                <a:uFillTx/>
                <a:latin typeface="Arial"/>
                <a:ea typeface="+mn-ea"/>
                <a:cs typeface="+mn-cs"/>
              </a:rPr>
              <a:t>traffic</a:t>
            </a:r>
            <a:r>
              <a:rPr kumimoji="0" lang="it-IT" sz="1600" b="0" i="0" u="none" strike="noStrike" kern="1200" cap="none" spc="0" normalizeH="0" baseline="0" noProof="0" dirty="0">
                <a:ln>
                  <a:noFill/>
                </a:ln>
                <a:solidFill>
                  <a:srgbClr val="000000"/>
                </a:solidFill>
                <a:effectLst/>
                <a:uLnTx/>
                <a:uFillTx/>
                <a:latin typeface="Arial"/>
                <a:ea typeface="+mn-ea"/>
                <a:cs typeface="+mn-cs"/>
              </a:rPr>
              <a:t> flows in Via Prenestina; no interactions </a:t>
            </a:r>
            <a:r>
              <a:rPr kumimoji="0" lang="it-IT" sz="1600" b="0" i="0" u="none" strike="noStrike" kern="1200" cap="none" spc="0" normalizeH="0" baseline="0" noProof="0" dirty="0" err="1">
                <a:ln>
                  <a:noFill/>
                </a:ln>
                <a:solidFill>
                  <a:srgbClr val="000000"/>
                </a:solidFill>
                <a:effectLst/>
                <a:uLnTx/>
                <a:uFillTx/>
                <a:latin typeface="Arial"/>
                <a:ea typeface="+mn-ea"/>
                <a:cs typeface="+mn-cs"/>
              </a:rPr>
              <a:t>between</a:t>
            </a:r>
            <a:r>
              <a:rPr kumimoji="0" lang="it-IT" sz="1600" b="0" i="0" u="none" strike="noStrike" kern="1200" cap="none" spc="0" normalizeH="0" baseline="0" noProof="0" dirty="0">
                <a:ln>
                  <a:noFill/>
                </a:ln>
                <a:solidFill>
                  <a:srgbClr val="000000"/>
                </a:solidFill>
                <a:effectLst/>
                <a:uLnTx/>
                <a:uFillTx/>
                <a:latin typeface="Arial"/>
                <a:ea typeface="+mn-ea"/>
                <a:cs typeface="+mn-cs"/>
              </a:rPr>
              <a:t> </a:t>
            </a:r>
            <a:r>
              <a:rPr kumimoji="0" lang="it-IT" sz="1600" b="0" i="0" u="none" strike="noStrike" kern="1200" cap="none" spc="0" normalizeH="0" baseline="0" noProof="0" dirty="0" err="1">
                <a:ln>
                  <a:noFill/>
                </a:ln>
                <a:solidFill>
                  <a:srgbClr val="000000"/>
                </a:solidFill>
                <a:effectLst/>
                <a:uLnTx/>
                <a:uFillTx/>
                <a:latin typeface="Arial"/>
                <a:ea typeface="+mn-ea"/>
                <a:cs typeface="+mn-cs"/>
              </a:rPr>
              <a:t>trams</a:t>
            </a:r>
            <a:r>
              <a:rPr kumimoji="0" lang="it-IT" sz="1600" b="0" i="0" u="none" strike="noStrike" kern="1200" cap="none" spc="0" normalizeH="0" baseline="0" noProof="0" dirty="0">
                <a:ln>
                  <a:noFill/>
                </a:ln>
                <a:solidFill>
                  <a:srgbClr val="000000"/>
                </a:solidFill>
                <a:effectLst/>
                <a:uLnTx/>
                <a:uFillTx/>
                <a:latin typeface="Arial"/>
                <a:ea typeface="+mn-ea"/>
                <a:cs typeface="+mn-cs"/>
              </a:rPr>
              <a:t> and </a:t>
            </a:r>
            <a:r>
              <a:rPr kumimoji="0" lang="it-IT" sz="1600" b="0" i="0" u="none" strike="noStrike" kern="1200" cap="none" spc="0" normalizeH="0" baseline="0" noProof="0" dirty="0" err="1">
                <a:ln>
                  <a:noFill/>
                </a:ln>
                <a:solidFill>
                  <a:srgbClr val="000000"/>
                </a:solidFill>
                <a:effectLst/>
                <a:uLnTx/>
                <a:uFillTx/>
                <a:latin typeface="Arial"/>
                <a:ea typeface="+mn-ea"/>
                <a:cs typeface="+mn-cs"/>
              </a:rPr>
              <a:t>other</a:t>
            </a:r>
            <a:r>
              <a:rPr kumimoji="0" lang="it-IT" sz="1600" b="0" i="0" u="none" strike="noStrike" kern="1200" cap="none" spc="0" normalizeH="0" baseline="0" noProof="0" dirty="0">
                <a:ln>
                  <a:noFill/>
                </a:ln>
                <a:solidFill>
                  <a:srgbClr val="000000"/>
                </a:solidFill>
                <a:effectLst/>
                <a:uLnTx/>
                <a:uFillTx/>
                <a:latin typeface="Arial"/>
                <a:ea typeface="+mn-ea"/>
                <a:cs typeface="+mn-cs"/>
              </a:rPr>
              <a:t> </a:t>
            </a:r>
            <a:r>
              <a:rPr kumimoji="0" lang="it-IT" sz="1600" b="0" i="0" u="none" strike="noStrike" kern="1200" cap="none" spc="0" normalizeH="0" baseline="0" noProof="0" dirty="0" err="1">
                <a:ln>
                  <a:noFill/>
                </a:ln>
                <a:solidFill>
                  <a:srgbClr val="000000"/>
                </a:solidFill>
                <a:effectLst/>
                <a:uLnTx/>
                <a:uFillTx/>
                <a:latin typeface="Arial"/>
                <a:ea typeface="+mn-ea"/>
                <a:cs typeface="+mn-cs"/>
              </a:rPr>
              <a:t>vehicle</a:t>
            </a:r>
            <a:r>
              <a:rPr lang="it-IT" sz="1600" dirty="0">
                <a:solidFill>
                  <a:srgbClr val="000000"/>
                </a:solidFill>
                <a:latin typeface="Arial"/>
              </a:rPr>
              <a:t>s</a:t>
            </a:r>
            <a:endParaRPr kumimoji="0" lang="it-IT" sz="1600" b="0" i="0" u="none" strike="noStrike" kern="1200" cap="none" spc="0" normalizeH="0" baseline="0" noProof="0" dirty="0">
              <a:ln>
                <a:noFill/>
              </a:ln>
              <a:solidFill>
                <a:srgbClr val="000000"/>
              </a:solidFill>
              <a:effectLst/>
              <a:uLnTx/>
              <a:uFillTx/>
              <a:latin typeface="Arial"/>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it-IT" sz="16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sng" strike="noStrike" kern="1200" cap="none" spc="0" normalizeH="0" baseline="0" noProof="0" dirty="0">
                <a:ln>
                  <a:noFill/>
                </a:ln>
                <a:solidFill>
                  <a:srgbClr val="000000"/>
                </a:solidFill>
                <a:effectLst/>
                <a:uLnTx/>
                <a:uFillTx/>
                <a:latin typeface="Arial"/>
                <a:ea typeface="+mn-ea"/>
                <a:cs typeface="+mn-cs"/>
              </a:rPr>
              <a:t>GEOMETRY OF THE ROADS: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Rectangle 5">
            <a:extLst>
              <a:ext uri="{FF2B5EF4-FFF2-40B4-BE49-F238E27FC236}">
                <a16:creationId xmlns:a16="http://schemas.microsoft.com/office/drawing/2014/main" id="{39B56789-0057-4B88-B29E-5E51E75D9631}"/>
              </a:ext>
            </a:extLst>
          </p:cNvPr>
          <p:cNvSpPr>
            <a:spLocks noChangeArrowheads="1"/>
          </p:cNvSpPr>
          <p:nvPr/>
        </p:nvSpPr>
        <p:spPr bwMode="auto">
          <a:xfrm>
            <a:off x="5672369" y="46743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3" name="Tabella 2">
            <a:extLst>
              <a:ext uri="{FF2B5EF4-FFF2-40B4-BE49-F238E27FC236}">
                <a16:creationId xmlns:a16="http://schemas.microsoft.com/office/drawing/2014/main" id="{33105C03-7623-4B20-9117-60C3FA57D7EE}"/>
              </a:ext>
            </a:extLst>
          </p:cNvPr>
          <p:cNvGraphicFramePr>
            <a:graphicFrameLocks noGrp="1"/>
          </p:cNvGraphicFramePr>
          <p:nvPr>
            <p:extLst>
              <p:ext uri="{D42A27DB-BD31-4B8C-83A1-F6EECF244321}">
                <p14:modId xmlns:p14="http://schemas.microsoft.com/office/powerpoint/2010/main" val="3689850032"/>
              </p:ext>
            </p:extLst>
          </p:nvPr>
        </p:nvGraphicFramePr>
        <p:xfrm>
          <a:off x="1368912" y="3767101"/>
          <a:ext cx="4884420" cy="1888111"/>
        </p:xfrm>
        <a:graphic>
          <a:graphicData uri="http://schemas.openxmlformats.org/drawingml/2006/table">
            <a:tbl>
              <a:tblPr/>
              <a:tblGrid>
                <a:gridCol w="876300">
                  <a:extLst>
                    <a:ext uri="{9D8B030D-6E8A-4147-A177-3AD203B41FA5}">
                      <a16:colId xmlns:a16="http://schemas.microsoft.com/office/drawing/2014/main" val="253380067"/>
                    </a:ext>
                  </a:extLst>
                </a:gridCol>
                <a:gridCol w="1341120">
                  <a:extLst>
                    <a:ext uri="{9D8B030D-6E8A-4147-A177-3AD203B41FA5}">
                      <a16:colId xmlns:a16="http://schemas.microsoft.com/office/drawing/2014/main" val="2642232841"/>
                    </a:ext>
                  </a:extLst>
                </a:gridCol>
                <a:gridCol w="1432560">
                  <a:extLst>
                    <a:ext uri="{9D8B030D-6E8A-4147-A177-3AD203B41FA5}">
                      <a16:colId xmlns:a16="http://schemas.microsoft.com/office/drawing/2014/main" val="3002882482"/>
                    </a:ext>
                  </a:extLst>
                </a:gridCol>
                <a:gridCol w="1234440">
                  <a:extLst>
                    <a:ext uri="{9D8B030D-6E8A-4147-A177-3AD203B41FA5}">
                      <a16:colId xmlns:a16="http://schemas.microsoft.com/office/drawing/2014/main" val="2572296864"/>
                    </a:ext>
                  </a:extLst>
                </a:gridCol>
              </a:tblGrid>
              <a:tr h="304800">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DIRECTION</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STREET NAME</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NUMBER OF LANES</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LANE WIDTH (m)</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673386178"/>
                  </a:ext>
                </a:extLst>
              </a:tr>
              <a:tr h="432164">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EB</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dirty="0">
                          <a:solidFill>
                            <a:srgbClr val="C00000"/>
                          </a:solidFill>
                          <a:effectLst/>
                          <a:latin typeface="Calibri" panose="020F0502020204030204" pitchFamily="34" charset="0"/>
                        </a:rPr>
                        <a:t>Via Prenestina</a:t>
                      </a:r>
                      <a:endParaRPr lang="it-IT" sz="1300" dirty="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2</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3.5</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549066611"/>
                  </a:ext>
                </a:extLst>
              </a:tr>
              <a:tr h="409467">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WB</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Via Prenestina</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2</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dirty="0">
                          <a:solidFill>
                            <a:srgbClr val="C00000"/>
                          </a:solidFill>
                          <a:effectLst/>
                          <a:latin typeface="Calibri" panose="020F0502020204030204" pitchFamily="34" charset="0"/>
                        </a:rPr>
                        <a:t>3.5</a:t>
                      </a:r>
                      <a:endParaRPr lang="it-IT" sz="1300" dirty="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155238575"/>
                  </a:ext>
                </a:extLst>
              </a:tr>
              <a:tr h="304800">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NB</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Via Giacomo Bresadola </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a:solidFill>
                            <a:srgbClr val="C00000"/>
                          </a:solidFill>
                          <a:effectLst/>
                          <a:latin typeface="Calibri" panose="020F0502020204030204" pitchFamily="34" charset="0"/>
                        </a:rPr>
                        <a:t>1</a:t>
                      </a:r>
                      <a:endParaRPr lang="it-IT" sz="130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t">
                        <a:spcBef>
                          <a:spcPts val="1200"/>
                        </a:spcBef>
                        <a:spcAft>
                          <a:spcPts val="0"/>
                        </a:spcAft>
                      </a:pPr>
                      <a:r>
                        <a:rPr lang="it-IT" sz="1300" b="0" i="0" u="none" strike="noStrike" dirty="0">
                          <a:solidFill>
                            <a:srgbClr val="C00000"/>
                          </a:solidFill>
                          <a:effectLst/>
                          <a:latin typeface="Calibri" panose="020F0502020204030204" pitchFamily="34" charset="0"/>
                        </a:rPr>
                        <a:t>3.5</a:t>
                      </a:r>
                      <a:endParaRPr lang="it-IT" sz="1300" dirty="0">
                        <a:solidFill>
                          <a:srgbClr val="C00000"/>
                        </a:solidFill>
                        <a:effectLst/>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790842915"/>
                  </a:ext>
                </a:extLst>
              </a:tr>
            </a:tbl>
          </a:graphicData>
        </a:graphic>
      </p:graphicFrame>
      <p:sp>
        <p:nvSpPr>
          <p:cNvPr id="4" name="Rectangle 3">
            <a:extLst>
              <a:ext uri="{FF2B5EF4-FFF2-40B4-BE49-F238E27FC236}">
                <a16:creationId xmlns:a16="http://schemas.microsoft.com/office/drawing/2014/main" id="{7B1E74DA-4F4C-441C-8D87-7BE0B8E6E191}"/>
              </a:ext>
            </a:extLst>
          </p:cNvPr>
          <p:cNvSpPr>
            <a:spLocks noChangeArrowheads="1"/>
          </p:cNvSpPr>
          <p:nvPr/>
        </p:nvSpPr>
        <p:spPr bwMode="auto">
          <a:xfrm>
            <a:off x="5745872" y="37671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9" name="Picture 2">
            <a:extLst>
              <a:ext uri="{FF2B5EF4-FFF2-40B4-BE49-F238E27FC236}">
                <a16:creationId xmlns:a16="http://schemas.microsoft.com/office/drawing/2014/main" id="{C8013FE9-D008-4C71-8A81-E0653B2CA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3333" y="1359684"/>
            <a:ext cx="4305300" cy="377190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2">
            <a:extLst>
              <a:ext uri="{FF2B5EF4-FFF2-40B4-BE49-F238E27FC236}">
                <a16:creationId xmlns:a16="http://schemas.microsoft.com/office/drawing/2014/main" id="{A08CA18D-BEA5-4ECE-9218-EC6F0C4C643E}"/>
              </a:ext>
            </a:extLst>
          </p:cNvPr>
          <p:cNvSpPr txBox="1"/>
          <p:nvPr/>
        </p:nvSpPr>
        <p:spPr>
          <a:xfrm>
            <a:off x="998179" y="992188"/>
            <a:ext cx="5625886" cy="369332"/>
          </a:xfrm>
          <a:prstGeom prst="rect">
            <a:avLst/>
          </a:prstGeom>
          <a:noFill/>
        </p:spPr>
        <p:txBody>
          <a:bodyPr wrap="square" rtlCol="0">
            <a:spAutoFit/>
          </a:bodyPr>
          <a:lstStyle/>
          <a:p>
            <a:r>
              <a:rPr lang="it-IT" b="1" dirty="0">
                <a:solidFill>
                  <a:schemeClr val="accent2">
                    <a:lumMod val="75000"/>
                  </a:schemeClr>
                </a:solidFill>
                <a:latin typeface="+mj-lt"/>
              </a:rPr>
              <a:t>INTERSECTION DESCRIPTION:</a:t>
            </a:r>
          </a:p>
        </p:txBody>
      </p:sp>
    </p:spTree>
    <p:extLst>
      <p:ext uri="{BB962C8B-B14F-4D97-AF65-F5344CB8AC3E}">
        <p14:creationId xmlns:p14="http://schemas.microsoft.com/office/powerpoint/2010/main" val="3674982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17567C6-FD41-46AC-A9CB-8E28F141E6D4}"/>
              </a:ext>
            </a:extLst>
          </p:cNvPr>
          <p:cNvSpPr>
            <a:spLocks noGrp="1"/>
          </p:cNvSpPr>
          <p:nvPr>
            <p:ph type="title"/>
          </p:nvPr>
        </p:nvSpPr>
        <p:spPr>
          <a:xfrm>
            <a:off x="727874" y="335616"/>
            <a:ext cx="10353333" cy="615553"/>
          </a:xfrm>
        </p:spPr>
        <p:txBody>
          <a:bodyPr/>
          <a:lstStyle/>
          <a:p>
            <a:r>
              <a:rPr lang="it-IT" sz="2000" u="sng" dirty="0"/>
              <a:t>FOURTH JUNCTION ANALYSIS: </a:t>
            </a:r>
            <a:br>
              <a:rPr lang="it-IT" sz="2000" u="sng" dirty="0"/>
            </a:br>
            <a:r>
              <a:rPr lang="it-IT" sz="2000" b="1" dirty="0"/>
              <a:t>VIA PRENESTINA – VIA GIACOMO BRESADOLA</a:t>
            </a:r>
            <a:r>
              <a:rPr lang="it-IT" sz="2000" b="1" dirty="0">
                <a:solidFill>
                  <a:schemeClr val="lt1"/>
                </a:solidFill>
                <a:latin typeface="Arial"/>
                <a:ea typeface="Arial"/>
                <a:cs typeface="Arial"/>
                <a:sym typeface="Arial"/>
              </a:rPr>
              <a:t> Via di Val Chisone</a:t>
            </a:r>
            <a:r>
              <a:rPr lang="it-IT" sz="2000" dirty="0"/>
              <a:t> </a:t>
            </a:r>
          </a:p>
        </p:txBody>
      </p:sp>
      <p:sp>
        <p:nvSpPr>
          <p:cNvPr id="5" name="CasellaDiTesto 4">
            <a:extLst>
              <a:ext uri="{FF2B5EF4-FFF2-40B4-BE49-F238E27FC236}">
                <a16:creationId xmlns:a16="http://schemas.microsoft.com/office/drawing/2014/main" id="{47E5B4C7-0E55-4AE7-858D-F8775B4EF5CE}"/>
              </a:ext>
            </a:extLst>
          </p:cNvPr>
          <p:cNvSpPr txBox="1"/>
          <p:nvPr/>
        </p:nvSpPr>
        <p:spPr>
          <a:xfrm>
            <a:off x="686806" y="1363900"/>
            <a:ext cx="5409194" cy="369332"/>
          </a:xfrm>
          <a:prstGeom prst="rect">
            <a:avLst/>
          </a:prstGeom>
          <a:noFill/>
        </p:spPr>
        <p:txBody>
          <a:bodyPr wrap="square" rtlCol="0">
            <a:spAutoFit/>
          </a:bodyPr>
          <a:lstStyle/>
          <a:p>
            <a:r>
              <a:rPr lang="it-IT" b="1" dirty="0">
                <a:solidFill>
                  <a:schemeClr val="accent2">
                    <a:lumMod val="75000"/>
                  </a:schemeClr>
                </a:solidFill>
                <a:latin typeface="+mj-lt"/>
              </a:rPr>
              <a:t>INPUT DATA AND SIGNAL PHASE DIAGRAM:</a:t>
            </a:r>
          </a:p>
        </p:txBody>
      </p:sp>
      <p:pic>
        <p:nvPicPr>
          <p:cNvPr id="7" name="Immagine 6">
            <a:extLst>
              <a:ext uri="{FF2B5EF4-FFF2-40B4-BE49-F238E27FC236}">
                <a16:creationId xmlns:a16="http://schemas.microsoft.com/office/drawing/2014/main" id="{4A136860-8EDE-4AF6-A7AA-168D18540206}"/>
              </a:ext>
            </a:extLst>
          </p:cNvPr>
          <p:cNvPicPr>
            <a:picLocks noChangeAspect="1"/>
          </p:cNvPicPr>
          <p:nvPr/>
        </p:nvPicPr>
        <p:blipFill>
          <a:blip r:embed="rId2"/>
          <a:stretch>
            <a:fillRect/>
          </a:stretch>
        </p:blipFill>
        <p:spPr>
          <a:xfrm>
            <a:off x="4769963" y="2071479"/>
            <a:ext cx="6497179" cy="1987294"/>
          </a:xfrm>
          <a:prstGeom prst="rect">
            <a:avLst/>
          </a:prstGeom>
        </p:spPr>
      </p:pic>
      <p:sp>
        <p:nvSpPr>
          <p:cNvPr id="9" name="Rectangle 1">
            <a:extLst>
              <a:ext uri="{FF2B5EF4-FFF2-40B4-BE49-F238E27FC236}">
                <a16:creationId xmlns:a16="http://schemas.microsoft.com/office/drawing/2014/main" id="{F6DDF770-81BD-4AEB-AE02-F424CC59D95B}"/>
              </a:ext>
            </a:extLst>
          </p:cNvPr>
          <p:cNvSpPr>
            <a:spLocks noChangeArrowheads="1"/>
          </p:cNvSpPr>
          <p:nvPr/>
        </p:nvSpPr>
        <p:spPr bwMode="auto">
          <a:xfrm>
            <a:off x="2358620" y="2501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aphicFrame>
        <p:nvGraphicFramePr>
          <p:cNvPr id="10" name="Tabella 9">
            <a:extLst>
              <a:ext uri="{FF2B5EF4-FFF2-40B4-BE49-F238E27FC236}">
                <a16:creationId xmlns:a16="http://schemas.microsoft.com/office/drawing/2014/main" id="{DCB09C70-C387-45C5-91CC-E41A809BE013}"/>
              </a:ext>
            </a:extLst>
          </p:cNvPr>
          <p:cNvGraphicFramePr>
            <a:graphicFrameLocks noGrp="1"/>
          </p:cNvGraphicFramePr>
          <p:nvPr>
            <p:extLst>
              <p:ext uri="{D42A27DB-BD31-4B8C-83A1-F6EECF244321}">
                <p14:modId xmlns:p14="http://schemas.microsoft.com/office/powerpoint/2010/main" val="1126102765"/>
              </p:ext>
            </p:extLst>
          </p:nvPr>
        </p:nvGraphicFramePr>
        <p:xfrm>
          <a:off x="1211433" y="2397070"/>
          <a:ext cx="2179970" cy="1336113"/>
        </p:xfrm>
        <a:graphic>
          <a:graphicData uri="http://schemas.openxmlformats.org/drawingml/2006/table">
            <a:tbl>
              <a:tblPr>
                <a:tableStyleId>{5C22544A-7EE6-4342-B048-85BDC9FD1C3A}</a:tableStyleId>
              </a:tblPr>
              <a:tblGrid>
                <a:gridCol w="616984">
                  <a:extLst>
                    <a:ext uri="{9D8B030D-6E8A-4147-A177-3AD203B41FA5}">
                      <a16:colId xmlns:a16="http://schemas.microsoft.com/office/drawing/2014/main" val="503371455"/>
                    </a:ext>
                  </a:extLst>
                </a:gridCol>
                <a:gridCol w="475760">
                  <a:extLst>
                    <a:ext uri="{9D8B030D-6E8A-4147-A177-3AD203B41FA5}">
                      <a16:colId xmlns:a16="http://schemas.microsoft.com/office/drawing/2014/main" val="2845534941"/>
                    </a:ext>
                  </a:extLst>
                </a:gridCol>
                <a:gridCol w="542233">
                  <a:extLst>
                    <a:ext uri="{9D8B030D-6E8A-4147-A177-3AD203B41FA5}">
                      <a16:colId xmlns:a16="http://schemas.microsoft.com/office/drawing/2014/main" val="1443565928"/>
                    </a:ext>
                  </a:extLst>
                </a:gridCol>
                <a:gridCol w="544993">
                  <a:extLst>
                    <a:ext uri="{9D8B030D-6E8A-4147-A177-3AD203B41FA5}">
                      <a16:colId xmlns:a16="http://schemas.microsoft.com/office/drawing/2014/main" val="2882404662"/>
                    </a:ext>
                  </a:extLst>
                </a:gridCol>
              </a:tblGrid>
              <a:tr h="471282">
                <a:tc>
                  <a:txBody>
                    <a:bodyPr/>
                    <a:lstStyle/>
                    <a:p>
                      <a:pPr>
                        <a:lnSpc>
                          <a:spcPct val="107000"/>
                        </a:lnSpc>
                        <a:spcAft>
                          <a:spcPts val="800"/>
                        </a:spcAft>
                      </a:pPr>
                      <a:r>
                        <a:rPr lang="it-IT" sz="1100" dirty="0">
                          <a:effectLst/>
                        </a:rPr>
                        <a:t>PHASE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100" dirty="0">
                          <a:effectLst/>
                        </a:rPr>
                        <a:t>G (s)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lnSpc>
                          <a:spcPct val="107000"/>
                        </a:lnSpc>
                        <a:spcAft>
                          <a:spcPts val="800"/>
                        </a:spcAft>
                      </a:pPr>
                      <a:r>
                        <a:rPr lang="it-IT" sz="1100" dirty="0">
                          <a:effectLst/>
                        </a:rPr>
                        <a:t>Y (s)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7000"/>
                        </a:lnSpc>
                        <a:spcAft>
                          <a:spcPts val="800"/>
                        </a:spcAft>
                      </a:pPr>
                      <a:r>
                        <a:rPr lang="it-IT" sz="1100" dirty="0">
                          <a:effectLst/>
                        </a:rPr>
                        <a:t>R (s)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64896898"/>
                  </a:ext>
                </a:extLst>
              </a:tr>
              <a:tr h="288277">
                <a:tc>
                  <a:txBody>
                    <a:bodyPr/>
                    <a:lstStyle/>
                    <a:p>
                      <a:pPr algn="ctr">
                        <a:lnSpc>
                          <a:spcPct val="107000"/>
                        </a:lnSpc>
                        <a:spcAft>
                          <a:spcPts val="800"/>
                        </a:spcAft>
                      </a:pPr>
                      <a:r>
                        <a:rPr lang="it-IT" sz="1100" dirty="0">
                          <a:effectLst/>
                        </a:rPr>
                        <a:t>1</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76</a:t>
                      </a: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rPr>
                        <a:t>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52</a:t>
                      </a: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3496369"/>
                  </a:ext>
                </a:extLst>
              </a:tr>
              <a:tr h="288277">
                <a:tc>
                  <a:txBody>
                    <a:bodyPr/>
                    <a:lstStyle/>
                    <a:p>
                      <a:pPr algn="ctr">
                        <a:lnSpc>
                          <a:spcPct val="107000"/>
                        </a:lnSpc>
                        <a:spcAft>
                          <a:spcPts val="800"/>
                        </a:spcAft>
                      </a:pPr>
                      <a:r>
                        <a:rPr lang="it-IT" sz="1100" dirty="0">
                          <a:effectLst/>
                        </a:rPr>
                        <a:t>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7000"/>
                        </a:lnSpc>
                        <a:spcAft>
                          <a:spcPts val="800"/>
                        </a:spcAft>
                      </a:pPr>
                      <a:r>
                        <a:rPr lang="it-IT" sz="1100" dirty="0">
                          <a:effectLst/>
                        </a:rPr>
                        <a:t>44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rPr>
                        <a:t>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it-IT" sz="1100" dirty="0">
                          <a:effectLst/>
                        </a:rPr>
                        <a:t>84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260827"/>
                  </a:ext>
                </a:extLst>
              </a:tr>
              <a:tr h="288277">
                <a:tc gridSpan="4">
                  <a:txBody>
                    <a:bodyPr/>
                    <a:lstStyle/>
                    <a:p>
                      <a:pPr algn="ctr">
                        <a:lnSpc>
                          <a:spcPct val="107000"/>
                        </a:lnSpc>
                        <a:spcAft>
                          <a:spcPts val="800"/>
                        </a:spcAft>
                      </a:pPr>
                      <a:r>
                        <a:rPr lang="it-IT" sz="1100" dirty="0">
                          <a:effectLst/>
                        </a:rPr>
                        <a:t>C= 132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956908511"/>
                  </a:ext>
                </a:extLst>
              </a:tr>
            </a:tbl>
          </a:graphicData>
        </a:graphic>
      </p:graphicFrame>
      <p:sp>
        <p:nvSpPr>
          <p:cNvPr id="11" name="CasellaDiTesto 10">
            <a:extLst>
              <a:ext uri="{FF2B5EF4-FFF2-40B4-BE49-F238E27FC236}">
                <a16:creationId xmlns:a16="http://schemas.microsoft.com/office/drawing/2014/main" id="{6D6E653A-3C83-4F4A-9BED-49B7DA63B19E}"/>
              </a:ext>
            </a:extLst>
          </p:cNvPr>
          <p:cNvSpPr txBox="1"/>
          <p:nvPr/>
        </p:nvSpPr>
        <p:spPr>
          <a:xfrm>
            <a:off x="1005964" y="4722611"/>
            <a:ext cx="10075243" cy="923330"/>
          </a:xfrm>
          <a:prstGeom prst="rect">
            <a:avLst/>
          </a:prstGeom>
          <a:noFill/>
        </p:spPr>
        <p:txBody>
          <a:bodyPr wrap="square" rtlCol="0">
            <a:spAutoFit/>
          </a:bodyPr>
          <a:lstStyle/>
          <a:p>
            <a:pPr marL="285750" indent="-285750">
              <a:buFont typeface="Arial" panose="020B0604020202020204" pitchFamily="34" charset="0"/>
              <a:buChar char="•"/>
            </a:pPr>
            <a:r>
              <a:rPr lang="it-IT" dirty="0" err="1"/>
              <a:t>Any</a:t>
            </a:r>
            <a:r>
              <a:rPr lang="it-IT" dirty="0"/>
              <a:t> </a:t>
            </a:r>
            <a:r>
              <a:rPr lang="it-IT" dirty="0" err="1"/>
              <a:t>possibility</a:t>
            </a:r>
            <a:r>
              <a:rPr lang="it-IT" dirty="0"/>
              <a:t> to </a:t>
            </a:r>
            <a:r>
              <a:rPr lang="it-IT" dirty="0" err="1"/>
              <a:t>have</a:t>
            </a:r>
            <a:r>
              <a:rPr lang="it-IT" dirty="0"/>
              <a:t> </a:t>
            </a:r>
            <a:r>
              <a:rPr lang="it-IT" dirty="0" err="1"/>
              <a:t>left</a:t>
            </a:r>
            <a:r>
              <a:rPr lang="it-IT" dirty="0"/>
              <a:t> </a:t>
            </a:r>
            <a:r>
              <a:rPr lang="it-IT" dirty="0" err="1"/>
              <a:t>turning</a:t>
            </a:r>
            <a:r>
              <a:rPr lang="it-IT" dirty="0"/>
              <a:t> </a:t>
            </a:r>
            <a:r>
              <a:rPr lang="it-IT" dirty="0" err="1"/>
              <a:t>manoeuvres</a:t>
            </a:r>
            <a:r>
              <a:rPr lang="it-IT" dirty="0"/>
              <a:t> for East </a:t>
            </a:r>
            <a:r>
              <a:rPr lang="it-IT" dirty="0" err="1"/>
              <a:t>Bound</a:t>
            </a:r>
            <a:r>
              <a:rPr lang="it-IT" dirty="0"/>
              <a:t> and West </a:t>
            </a:r>
            <a:r>
              <a:rPr lang="it-IT" dirty="0" err="1"/>
              <a:t>Bound</a:t>
            </a:r>
            <a:r>
              <a:rPr lang="it-IT" dirty="0"/>
              <a:t> </a:t>
            </a:r>
            <a:r>
              <a:rPr lang="it-IT" dirty="0" err="1"/>
              <a:t>traffic</a:t>
            </a:r>
            <a:r>
              <a:rPr lang="it-IT" dirty="0"/>
              <a:t> flows.</a:t>
            </a:r>
          </a:p>
          <a:p>
            <a:endParaRPr lang="it-IT" dirty="0"/>
          </a:p>
          <a:p>
            <a:pPr marL="285750" indent="-285750">
              <a:buFont typeface="Arial" panose="020B0604020202020204" pitchFamily="34" charset="0"/>
              <a:buChar char="•"/>
            </a:pPr>
            <a:r>
              <a:rPr lang="it-IT" dirty="0" err="1"/>
              <a:t>Permitted</a:t>
            </a:r>
            <a:r>
              <a:rPr lang="it-IT" dirty="0"/>
              <a:t> </a:t>
            </a:r>
            <a:r>
              <a:rPr lang="it-IT" dirty="0" err="1"/>
              <a:t>rigth</a:t>
            </a:r>
            <a:r>
              <a:rPr lang="it-IT" dirty="0"/>
              <a:t> turns in East </a:t>
            </a:r>
            <a:r>
              <a:rPr lang="it-IT" dirty="0" err="1"/>
              <a:t>Bound</a:t>
            </a:r>
            <a:r>
              <a:rPr lang="it-IT" dirty="0"/>
              <a:t> and North </a:t>
            </a:r>
            <a:r>
              <a:rPr lang="it-IT" dirty="0" err="1"/>
              <a:t>Bound</a:t>
            </a:r>
            <a:r>
              <a:rPr lang="it-IT" dirty="0"/>
              <a:t>.</a:t>
            </a:r>
          </a:p>
        </p:txBody>
      </p:sp>
    </p:spTree>
    <p:extLst>
      <p:ext uri="{BB962C8B-B14F-4D97-AF65-F5344CB8AC3E}">
        <p14:creationId xmlns:p14="http://schemas.microsoft.com/office/powerpoint/2010/main" val="2547697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992730-763D-45D1-BF36-0BFB0BD32A1A}"/>
              </a:ext>
            </a:extLst>
          </p:cNvPr>
          <p:cNvSpPr>
            <a:spLocks noGrp="1"/>
          </p:cNvSpPr>
          <p:nvPr>
            <p:ph type="sldNum" sz="quarter" idx="7"/>
          </p:nvPr>
        </p:nvSpPr>
        <p:spPr>
          <a:xfrm>
            <a:off x="11748366" y="6436659"/>
            <a:ext cx="207009" cy="182245"/>
          </a:xfrm>
        </p:spPr>
        <p:txBody>
          <a:bodyPr/>
          <a:lstStyle/>
          <a:p>
            <a:pPr marL="25400">
              <a:lnSpc>
                <a:spcPct val="100000"/>
              </a:lnSpc>
            </a:pPr>
            <a:fld id="{81D60167-4931-47E6-BA6A-407CBD079E47}" type="slidenum">
              <a:rPr lang="en-IN" smtClean="0"/>
              <a:pPr marL="25400">
                <a:lnSpc>
                  <a:spcPct val="100000"/>
                </a:lnSpc>
              </a:pPr>
              <a:t>4</a:t>
            </a:fld>
            <a:endParaRPr lang="en-IN" dirty="0"/>
          </a:p>
        </p:txBody>
      </p:sp>
      <p:sp>
        <p:nvSpPr>
          <p:cNvPr id="5" name="Rectangle 4">
            <a:extLst>
              <a:ext uri="{FF2B5EF4-FFF2-40B4-BE49-F238E27FC236}">
                <a16:creationId xmlns:a16="http://schemas.microsoft.com/office/drawing/2014/main" id="{513A6CF0-39B9-43C8-9E78-9755A28DD4C2}"/>
              </a:ext>
            </a:extLst>
          </p:cNvPr>
          <p:cNvSpPr/>
          <p:nvPr/>
        </p:nvSpPr>
        <p:spPr>
          <a:xfrm>
            <a:off x="451511" y="0"/>
            <a:ext cx="11036275" cy="558743"/>
          </a:xfrm>
          <a:prstGeom prst="rect">
            <a:avLst/>
          </a:prstGeom>
        </p:spPr>
        <p:txBody>
          <a:bodyPr wrap="square">
            <a:spAutoFit/>
          </a:bodyPr>
          <a:lstStyle/>
          <a:p>
            <a:pPr algn="ctr">
              <a:lnSpc>
                <a:spcPct val="115000"/>
              </a:lnSpc>
              <a:spcAft>
                <a:spcPts val="0"/>
              </a:spcAft>
            </a:pPr>
            <a:r>
              <a:rPr lang="en-IN" sz="2800" b="1" spc="-35" dirty="0">
                <a:solidFill>
                  <a:schemeClr val="accent2">
                    <a:lumMod val="75000"/>
                  </a:schemeClr>
                </a:solidFill>
                <a:latin typeface="+mj-lt"/>
                <a:cs typeface="Arial"/>
              </a:rPr>
              <a:t>Objective</a:t>
            </a:r>
          </a:p>
        </p:txBody>
      </p:sp>
      <p:sp>
        <p:nvSpPr>
          <p:cNvPr id="10" name="Rectangle 9">
            <a:extLst>
              <a:ext uri="{FF2B5EF4-FFF2-40B4-BE49-F238E27FC236}">
                <a16:creationId xmlns:a16="http://schemas.microsoft.com/office/drawing/2014/main" id="{6ECA9F7E-0063-4D3D-AA60-4AA7C629F1BD}"/>
              </a:ext>
            </a:extLst>
          </p:cNvPr>
          <p:cNvSpPr/>
          <p:nvPr/>
        </p:nvSpPr>
        <p:spPr>
          <a:xfrm>
            <a:off x="1187166" y="533400"/>
            <a:ext cx="5602967" cy="1120948"/>
          </a:xfrm>
          <a:prstGeom prst="rect">
            <a:avLst/>
          </a:prstGeom>
          <a:effectLst>
            <a:outerShdw blurRad="50800" dist="38100" dir="2700000" algn="tl" rotWithShape="0">
              <a:prstClr val="black">
                <a:alpha val="20000"/>
              </a:prstClr>
            </a:outerShdw>
          </a:effectLst>
        </p:spPr>
        <p:txBody>
          <a:bodyPr wrap="square">
            <a:spAutoFit/>
          </a:bodyPr>
          <a:lstStyle/>
          <a:p>
            <a:pPr marL="28575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primary output of the method is level of service (LOS) </a:t>
            </a:r>
          </a:p>
          <a:p>
            <a:pPr marL="28575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To develop an optimize traffic signal cycle for signalized intersections</a:t>
            </a:r>
          </a:p>
        </p:txBody>
      </p:sp>
      <p:grpSp>
        <p:nvGrpSpPr>
          <p:cNvPr id="15" name="Group 14">
            <a:extLst>
              <a:ext uri="{FF2B5EF4-FFF2-40B4-BE49-F238E27FC236}">
                <a16:creationId xmlns:a16="http://schemas.microsoft.com/office/drawing/2014/main" id="{3B08804F-C01D-44FC-A8F5-7A878AD47F0B}"/>
              </a:ext>
            </a:extLst>
          </p:cNvPr>
          <p:cNvGrpSpPr/>
          <p:nvPr/>
        </p:nvGrpSpPr>
        <p:grpSpPr>
          <a:xfrm>
            <a:off x="1187166" y="3244873"/>
            <a:ext cx="9615699" cy="2774927"/>
            <a:chOff x="1187166" y="2632296"/>
            <a:chExt cx="9615699" cy="2774927"/>
          </a:xfrm>
        </p:grpSpPr>
        <p:sp>
          <p:nvSpPr>
            <p:cNvPr id="7" name="Rectangle 6">
              <a:extLst>
                <a:ext uri="{FF2B5EF4-FFF2-40B4-BE49-F238E27FC236}">
                  <a16:creationId xmlns:a16="http://schemas.microsoft.com/office/drawing/2014/main" id="{C3EBE5A9-2F6B-439B-B63D-326740C161E6}"/>
                </a:ext>
              </a:extLst>
            </p:cNvPr>
            <p:cNvSpPr/>
            <p:nvPr/>
          </p:nvSpPr>
          <p:spPr>
            <a:xfrm>
              <a:off x="1187166" y="2632296"/>
              <a:ext cx="5301451" cy="646331"/>
            </a:xfrm>
            <a:prstGeom prst="rect">
              <a:avLst/>
            </a:prstGeom>
            <a:effectLst>
              <a:outerShdw blurRad="50800" dist="38100" dir="2700000" algn="tl" rotWithShape="0">
                <a:prstClr val="black">
                  <a:alpha val="20000"/>
                </a:prstClr>
              </a:outerShdw>
            </a:effectLst>
          </p:spPr>
          <p:txBody>
            <a:bodyPr wrap="none">
              <a:spAutoFit/>
            </a:bodyPr>
            <a:lstStyle/>
            <a:p>
              <a:r>
                <a:rPr lang="en-IN" b="1" dirty="0">
                  <a:solidFill>
                    <a:srgbClr val="832433"/>
                  </a:solidFill>
                  <a:latin typeface="Arial-BoldMT"/>
                </a:rPr>
                <a:t>Objective function - Intersection average delay</a:t>
              </a:r>
            </a:p>
            <a:p>
              <a:endParaRPr lang="en-IN" dirty="0"/>
            </a:p>
          </p:txBody>
        </p:sp>
        <p:pic>
          <p:nvPicPr>
            <p:cNvPr id="8" name="Picture 7">
              <a:extLst>
                <a:ext uri="{FF2B5EF4-FFF2-40B4-BE49-F238E27FC236}">
                  <a16:creationId xmlns:a16="http://schemas.microsoft.com/office/drawing/2014/main" id="{D9DCD7F7-02EF-4F51-BB70-FF791EB3587F}"/>
                </a:ext>
              </a:extLst>
            </p:cNvPr>
            <p:cNvPicPr>
              <a:picLocks noChangeAspect="1"/>
            </p:cNvPicPr>
            <p:nvPr/>
          </p:nvPicPr>
          <p:blipFill>
            <a:blip r:embed="rId2"/>
            <a:stretch>
              <a:fillRect/>
            </a:stretch>
          </p:blipFill>
          <p:spPr>
            <a:xfrm>
              <a:off x="1352392" y="3352800"/>
              <a:ext cx="3775364" cy="1926145"/>
            </a:xfrm>
            <a:prstGeom prst="rect">
              <a:avLst/>
            </a:prstGeom>
            <a:ln>
              <a:gradFill flip="none" rotWithShape="1">
                <a:gsLst>
                  <a:gs pos="0">
                    <a:schemeClr val="bg1">
                      <a:lumMod val="75000"/>
                    </a:schemeClr>
                  </a:gs>
                  <a:gs pos="74000">
                    <a:schemeClr val="bg1">
                      <a:lumMod val="75000"/>
                    </a:schemeClr>
                  </a:gs>
                  <a:gs pos="83000">
                    <a:schemeClr val="bg1">
                      <a:lumMod val="85000"/>
                    </a:schemeClr>
                  </a:gs>
                  <a:gs pos="100000">
                    <a:schemeClr val="bg1">
                      <a:lumMod val="95000"/>
                    </a:schemeClr>
                  </a:gs>
                </a:gsLst>
                <a:path path="rect">
                  <a:fillToRect l="100000" t="100000"/>
                </a:path>
                <a:tileRect r="-100000" b="-100000"/>
              </a:gradFill>
            </a:ln>
            <a:effectLst>
              <a:innerShdw blurRad="63500" dist="50800">
                <a:prstClr val="black">
                  <a:alpha val="50000"/>
                </a:prstClr>
              </a:innerShdw>
            </a:effectLst>
          </p:spPr>
        </p:pic>
        <p:grpSp>
          <p:nvGrpSpPr>
            <p:cNvPr id="14" name="Group 13">
              <a:extLst>
                <a:ext uri="{FF2B5EF4-FFF2-40B4-BE49-F238E27FC236}">
                  <a16:creationId xmlns:a16="http://schemas.microsoft.com/office/drawing/2014/main" id="{AF914DE0-0F12-4ED3-9FFB-707D678EC44F}"/>
                </a:ext>
              </a:extLst>
            </p:cNvPr>
            <p:cNvGrpSpPr/>
            <p:nvPr/>
          </p:nvGrpSpPr>
          <p:grpSpPr>
            <a:xfrm>
              <a:off x="5389388" y="3200400"/>
              <a:ext cx="5413477" cy="2206823"/>
              <a:chOff x="5389388" y="3200400"/>
              <a:chExt cx="5413477" cy="2206823"/>
            </a:xfrm>
            <a:solidFill>
              <a:schemeClr val="accent6">
                <a:lumMod val="40000"/>
                <a:lumOff val="60000"/>
              </a:schemeClr>
            </a:solidFill>
          </p:grpSpPr>
          <p:sp>
            <p:nvSpPr>
              <p:cNvPr id="11" name="Rectangle 10">
                <a:extLst>
                  <a:ext uri="{FF2B5EF4-FFF2-40B4-BE49-F238E27FC236}">
                    <a16:creationId xmlns:a16="http://schemas.microsoft.com/office/drawing/2014/main" id="{952827F7-85EC-4F2D-BC86-A354E7C8E0ED}"/>
                  </a:ext>
                </a:extLst>
              </p:cNvPr>
              <p:cNvSpPr/>
              <p:nvPr/>
            </p:nvSpPr>
            <p:spPr>
              <a:xfrm>
                <a:off x="5389388" y="3200400"/>
                <a:ext cx="5020926" cy="584775"/>
              </a:xfrm>
              <a:prstGeom prst="rect">
                <a:avLst/>
              </a:prstGeom>
              <a:grpFill/>
              <a:ln>
                <a:noFill/>
              </a:ln>
            </p:spPr>
            <p:txBody>
              <a:bodyPr wrap="none">
                <a:spAutoFit/>
              </a:bodyPr>
              <a:lstStyle/>
              <a:p>
                <a:r>
                  <a:rPr lang="en-IN" sz="1600" dirty="0">
                    <a:latin typeface="Arial" panose="020B0604020202020204" pitchFamily="34" charset="0"/>
                    <a:cs typeface="Arial" panose="020B0604020202020204" pitchFamily="34" charset="0"/>
                  </a:rPr>
                  <a:t>where dij : Delay at each lane group j of each phase I</a:t>
                </a:r>
              </a:p>
              <a:p>
                <a:r>
                  <a:rPr lang="en-IN" sz="1600" dirty="0">
                    <a:latin typeface="Arial" panose="020B0604020202020204" pitchFamily="34" charset="0"/>
                    <a:cs typeface="Arial" panose="020B0604020202020204" pitchFamily="34" charset="0"/>
                  </a:rPr>
                  <a:t>	     given by -</a:t>
                </a:r>
              </a:p>
            </p:txBody>
          </p:sp>
          <p:pic>
            <p:nvPicPr>
              <p:cNvPr id="12" name="Picture 11">
                <a:extLst>
                  <a:ext uri="{FF2B5EF4-FFF2-40B4-BE49-F238E27FC236}">
                    <a16:creationId xmlns:a16="http://schemas.microsoft.com/office/drawing/2014/main" id="{8FE37A13-842D-4233-8469-6572239F47DD}"/>
                  </a:ext>
                </a:extLst>
              </p:cNvPr>
              <p:cNvPicPr>
                <a:picLocks noChangeAspect="1"/>
              </p:cNvPicPr>
              <p:nvPr/>
            </p:nvPicPr>
            <p:blipFill>
              <a:blip r:embed="rId3"/>
              <a:stretch>
                <a:fillRect/>
              </a:stretch>
            </p:blipFill>
            <p:spPr>
              <a:xfrm>
                <a:off x="5671817" y="3886200"/>
                <a:ext cx="5131048" cy="1093473"/>
              </a:xfrm>
              <a:prstGeom prst="rect">
                <a:avLst/>
              </a:prstGeom>
              <a:grpFill/>
              <a:ln>
                <a:noFill/>
              </a:ln>
            </p:spPr>
          </p:pic>
          <p:sp>
            <p:nvSpPr>
              <p:cNvPr id="13" name="Rectangle 12">
                <a:extLst>
                  <a:ext uri="{FF2B5EF4-FFF2-40B4-BE49-F238E27FC236}">
                    <a16:creationId xmlns:a16="http://schemas.microsoft.com/office/drawing/2014/main" id="{ADE707A9-2431-4C5C-A760-4E3EBB7099B7}"/>
                  </a:ext>
                </a:extLst>
              </p:cNvPr>
              <p:cNvSpPr/>
              <p:nvPr/>
            </p:nvSpPr>
            <p:spPr>
              <a:xfrm>
                <a:off x="5389388" y="5068669"/>
                <a:ext cx="3633815" cy="338554"/>
              </a:xfrm>
              <a:prstGeom prst="rect">
                <a:avLst/>
              </a:prstGeom>
              <a:grpFill/>
              <a:ln>
                <a:noFill/>
              </a:ln>
            </p:spPr>
            <p:txBody>
              <a:bodyPr wrap="none">
                <a:spAutoFit/>
              </a:bodyPr>
              <a:lstStyle/>
              <a:p>
                <a:r>
                  <a:rPr lang="en-IN" sz="1600" dirty="0">
                    <a:latin typeface="Arial" panose="020B0604020202020204" pitchFamily="34" charset="0"/>
                    <a:cs typeface="Arial" panose="020B0604020202020204" pitchFamily="34" charset="0"/>
                  </a:rPr>
                  <a:t>           qij : corresponding traffic flows </a:t>
                </a:r>
              </a:p>
            </p:txBody>
          </p:sp>
        </p:grpSp>
      </p:grpSp>
      <p:pic>
        <p:nvPicPr>
          <p:cNvPr id="16" name="Picture 15">
            <a:extLst>
              <a:ext uri="{FF2B5EF4-FFF2-40B4-BE49-F238E27FC236}">
                <a16:creationId xmlns:a16="http://schemas.microsoft.com/office/drawing/2014/main" id="{3A242F9A-BFB0-4DB2-8AF7-0BA25E33F3C5}"/>
              </a:ext>
            </a:extLst>
          </p:cNvPr>
          <p:cNvPicPr>
            <a:picLocks noChangeAspect="1"/>
          </p:cNvPicPr>
          <p:nvPr/>
        </p:nvPicPr>
        <p:blipFill>
          <a:blip r:embed="rId4"/>
          <a:stretch>
            <a:fillRect/>
          </a:stretch>
        </p:blipFill>
        <p:spPr>
          <a:xfrm>
            <a:off x="7283234" y="795292"/>
            <a:ext cx="2775166" cy="2328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214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FD708C69-5843-4253-869C-66B7300839C1}"/>
              </a:ext>
            </a:extLst>
          </p:cNvPr>
          <p:cNvSpPr>
            <a:spLocks noGrp="1"/>
          </p:cNvSpPr>
          <p:nvPr>
            <p:ph type="title"/>
          </p:nvPr>
        </p:nvSpPr>
        <p:spPr>
          <a:xfrm>
            <a:off x="727874" y="335616"/>
            <a:ext cx="10353333" cy="615553"/>
          </a:xfrm>
        </p:spPr>
        <p:txBody>
          <a:bodyPr/>
          <a:lstStyle/>
          <a:p>
            <a:r>
              <a:rPr lang="it-IT" sz="2000" u="sng" dirty="0"/>
              <a:t>FOURTH JUNCTION ANALYSIS: </a:t>
            </a:r>
            <a:br>
              <a:rPr lang="it-IT" sz="2000" u="sng" dirty="0"/>
            </a:br>
            <a:r>
              <a:rPr lang="it-IT" sz="2000" b="1" dirty="0"/>
              <a:t>VIA PRENESTINA – VIA GIACOMO BRESADOLA</a:t>
            </a:r>
            <a:r>
              <a:rPr lang="it-IT" sz="2000" b="1" dirty="0">
                <a:solidFill>
                  <a:schemeClr val="lt1"/>
                </a:solidFill>
                <a:latin typeface="Arial"/>
                <a:ea typeface="Arial"/>
                <a:cs typeface="Arial"/>
                <a:sym typeface="Arial"/>
              </a:rPr>
              <a:t> Via di Val Chisone</a:t>
            </a:r>
            <a:r>
              <a:rPr lang="it-IT" sz="2000" dirty="0"/>
              <a:t> </a:t>
            </a:r>
          </a:p>
        </p:txBody>
      </p:sp>
      <p:sp>
        <p:nvSpPr>
          <p:cNvPr id="5" name="CasellaDiTesto 4">
            <a:extLst>
              <a:ext uri="{FF2B5EF4-FFF2-40B4-BE49-F238E27FC236}">
                <a16:creationId xmlns:a16="http://schemas.microsoft.com/office/drawing/2014/main" id="{AD34C449-9420-4B7C-BDAD-7FE757B8EF4D}"/>
              </a:ext>
            </a:extLst>
          </p:cNvPr>
          <p:cNvSpPr txBox="1"/>
          <p:nvPr/>
        </p:nvSpPr>
        <p:spPr>
          <a:xfrm>
            <a:off x="646502" y="1373176"/>
            <a:ext cx="6600042" cy="369332"/>
          </a:xfrm>
          <a:prstGeom prst="rect">
            <a:avLst/>
          </a:prstGeom>
          <a:noFill/>
        </p:spPr>
        <p:txBody>
          <a:bodyPr wrap="square" rtlCol="0">
            <a:spAutoFit/>
          </a:bodyPr>
          <a:lstStyle/>
          <a:p>
            <a:r>
              <a:rPr lang="it-IT" b="1" dirty="0">
                <a:solidFill>
                  <a:schemeClr val="accent2">
                    <a:lumMod val="75000"/>
                  </a:schemeClr>
                </a:solidFill>
                <a:latin typeface="+mj-lt"/>
              </a:rPr>
              <a:t>VOLUME ADJUSTMENT AND SATURATION FLOW RATE:</a:t>
            </a:r>
          </a:p>
        </p:txBody>
      </p:sp>
      <p:sp>
        <p:nvSpPr>
          <p:cNvPr id="6" name="CasellaDiTesto 5">
            <a:extLst>
              <a:ext uri="{FF2B5EF4-FFF2-40B4-BE49-F238E27FC236}">
                <a16:creationId xmlns:a16="http://schemas.microsoft.com/office/drawing/2014/main" id="{0779AC8B-E802-4A80-A114-9CEFEFE6A870}"/>
              </a:ext>
            </a:extLst>
          </p:cNvPr>
          <p:cNvSpPr txBox="1"/>
          <p:nvPr/>
        </p:nvSpPr>
        <p:spPr>
          <a:xfrm>
            <a:off x="727874" y="1852953"/>
            <a:ext cx="7212166" cy="923330"/>
          </a:xfrm>
          <a:prstGeom prst="rect">
            <a:avLst/>
          </a:prstGeom>
          <a:noFill/>
        </p:spPr>
        <p:txBody>
          <a:bodyPr wrap="square" rtlCol="0">
            <a:spAutoFit/>
          </a:bodyPr>
          <a:lstStyle/>
          <a:p>
            <a:pPr marL="285750" indent="-285750">
              <a:buFont typeface="Arial" panose="020B0604020202020204" pitchFamily="34" charset="0"/>
              <a:buChar char="•"/>
            </a:pPr>
            <a:r>
              <a:rPr lang="it-IT" dirty="0"/>
              <a:t>PEAK HOUR INTERVAL: Morning time interval (18:00 – 19:00)</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TRAFFIC FLOW DATA:</a:t>
            </a:r>
          </a:p>
        </p:txBody>
      </p:sp>
      <p:graphicFrame>
        <p:nvGraphicFramePr>
          <p:cNvPr id="7" name="Tabella 6">
            <a:extLst>
              <a:ext uri="{FF2B5EF4-FFF2-40B4-BE49-F238E27FC236}">
                <a16:creationId xmlns:a16="http://schemas.microsoft.com/office/drawing/2014/main" id="{8A6FF8A0-D854-4A77-86E8-F61420AF306F}"/>
              </a:ext>
            </a:extLst>
          </p:cNvPr>
          <p:cNvGraphicFramePr>
            <a:graphicFrameLocks noGrp="1"/>
          </p:cNvGraphicFramePr>
          <p:nvPr>
            <p:extLst>
              <p:ext uri="{D42A27DB-BD31-4B8C-83A1-F6EECF244321}">
                <p14:modId xmlns:p14="http://schemas.microsoft.com/office/powerpoint/2010/main" val="1532180668"/>
              </p:ext>
            </p:extLst>
          </p:nvPr>
        </p:nvGraphicFramePr>
        <p:xfrm>
          <a:off x="1103116" y="2910840"/>
          <a:ext cx="2369656" cy="1219200"/>
        </p:xfrm>
        <a:graphic>
          <a:graphicData uri="http://schemas.openxmlformats.org/drawingml/2006/table">
            <a:tbl>
              <a:tblPr/>
              <a:tblGrid>
                <a:gridCol w="592414">
                  <a:extLst>
                    <a:ext uri="{9D8B030D-6E8A-4147-A177-3AD203B41FA5}">
                      <a16:colId xmlns:a16="http://schemas.microsoft.com/office/drawing/2014/main" val="4127376349"/>
                    </a:ext>
                  </a:extLst>
                </a:gridCol>
                <a:gridCol w="592414">
                  <a:extLst>
                    <a:ext uri="{9D8B030D-6E8A-4147-A177-3AD203B41FA5}">
                      <a16:colId xmlns:a16="http://schemas.microsoft.com/office/drawing/2014/main" val="252766327"/>
                    </a:ext>
                  </a:extLst>
                </a:gridCol>
                <a:gridCol w="592414">
                  <a:extLst>
                    <a:ext uri="{9D8B030D-6E8A-4147-A177-3AD203B41FA5}">
                      <a16:colId xmlns:a16="http://schemas.microsoft.com/office/drawing/2014/main" val="2998060420"/>
                    </a:ext>
                  </a:extLst>
                </a:gridCol>
                <a:gridCol w="592414">
                  <a:extLst>
                    <a:ext uri="{9D8B030D-6E8A-4147-A177-3AD203B41FA5}">
                      <a16:colId xmlns:a16="http://schemas.microsoft.com/office/drawing/2014/main" val="1745032039"/>
                    </a:ext>
                  </a:extLst>
                </a:gridCol>
              </a:tblGrid>
              <a:tr h="2927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FLOW</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LT</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TH</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RT</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253663557"/>
                  </a:ext>
                </a:extLst>
              </a:tr>
              <a:tr h="2927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NB</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80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15982986"/>
                  </a:ext>
                </a:extLst>
              </a:tr>
              <a:tr h="2927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EB</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dirty="0">
                          <a:solidFill>
                            <a:srgbClr val="C00000"/>
                          </a:solidFill>
                          <a:effectLst/>
                          <a:latin typeface="Calibri" panose="020F0502020204030204" pitchFamily="34" charset="0"/>
                          <a:cs typeface="Calibri" panose="020F0502020204030204" pitchFamily="34" charset="0"/>
                        </a:rPr>
                        <a:t>310</a:t>
                      </a: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860726014"/>
                  </a:ext>
                </a:extLst>
              </a:tr>
              <a:tr h="2927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WB</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27289383"/>
                  </a:ext>
                </a:extLst>
              </a:tr>
            </a:tbl>
          </a:graphicData>
        </a:graphic>
      </p:graphicFrame>
      <p:sp>
        <p:nvSpPr>
          <p:cNvPr id="8" name="Rectangle 1">
            <a:extLst>
              <a:ext uri="{FF2B5EF4-FFF2-40B4-BE49-F238E27FC236}">
                <a16:creationId xmlns:a16="http://schemas.microsoft.com/office/drawing/2014/main" id="{46AC79CA-0FC5-4F5B-AB53-E9685356EBCE}"/>
              </a:ext>
            </a:extLst>
          </p:cNvPr>
          <p:cNvSpPr>
            <a:spLocks noChangeArrowheads="1"/>
          </p:cNvSpPr>
          <p:nvPr/>
        </p:nvSpPr>
        <p:spPr bwMode="auto">
          <a:xfrm>
            <a:off x="5121275" y="2192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aphicFrame>
        <p:nvGraphicFramePr>
          <p:cNvPr id="9" name="Tabella 8">
            <a:extLst>
              <a:ext uri="{FF2B5EF4-FFF2-40B4-BE49-F238E27FC236}">
                <a16:creationId xmlns:a16="http://schemas.microsoft.com/office/drawing/2014/main" id="{5CAA21AF-AADB-4807-A716-A21DD3E7732B}"/>
              </a:ext>
            </a:extLst>
          </p:cNvPr>
          <p:cNvGraphicFramePr>
            <a:graphicFrameLocks noGrp="1"/>
          </p:cNvGraphicFramePr>
          <p:nvPr>
            <p:extLst>
              <p:ext uri="{D42A27DB-BD31-4B8C-83A1-F6EECF244321}">
                <p14:modId xmlns:p14="http://schemas.microsoft.com/office/powerpoint/2010/main" val="77975062"/>
              </p:ext>
            </p:extLst>
          </p:nvPr>
        </p:nvGraphicFramePr>
        <p:xfrm>
          <a:off x="1103116" y="4709042"/>
          <a:ext cx="3503609" cy="1127760"/>
        </p:xfrm>
        <a:graphic>
          <a:graphicData uri="http://schemas.openxmlformats.org/drawingml/2006/table">
            <a:tbl>
              <a:tblPr/>
              <a:tblGrid>
                <a:gridCol w="1401443">
                  <a:extLst>
                    <a:ext uri="{9D8B030D-6E8A-4147-A177-3AD203B41FA5}">
                      <a16:colId xmlns:a16="http://schemas.microsoft.com/office/drawing/2014/main" val="1507900626"/>
                    </a:ext>
                  </a:extLst>
                </a:gridCol>
                <a:gridCol w="700722">
                  <a:extLst>
                    <a:ext uri="{9D8B030D-6E8A-4147-A177-3AD203B41FA5}">
                      <a16:colId xmlns:a16="http://schemas.microsoft.com/office/drawing/2014/main" val="2375004202"/>
                    </a:ext>
                  </a:extLst>
                </a:gridCol>
                <a:gridCol w="700722">
                  <a:extLst>
                    <a:ext uri="{9D8B030D-6E8A-4147-A177-3AD203B41FA5}">
                      <a16:colId xmlns:a16="http://schemas.microsoft.com/office/drawing/2014/main" val="613012036"/>
                    </a:ext>
                  </a:extLst>
                </a:gridCol>
                <a:gridCol w="700722">
                  <a:extLst>
                    <a:ext uri="{9D8B030D-6E8A-4147-A177-3AD203B41FA5}">
                      <a16:colId xmlns:a16="http://schemas.microsoft.com/office/drawing/2014/main" val="3372622695"/>
                    </a:ext>
                  </a:extLst>
                </a:gridCol>
              </a:tblGrid>
              <a:tr h="19050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SATURATION FLOW</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LT</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TH</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RT</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19373124"/>
                  </a:ext>
                </a:extLst>
              </a:tr>
              <a:tr h="200025">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NB</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1780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19399506"/>
                  </a:ext>
                </a:extLst>
              </a:tr>
              <a:tr h="19050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EB</a:t>
                      </a:r>
                      <a:endParaRPr lang="it-IT" sz="140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1474.47</a:t>
                      </a:r>
                      <a:endParaRPr lang="it-IT" sz="1400" dirty="0">
                        <a:solidFill>
                          <a:srgbClr val="C00000"/>
                        </a:solidFill>
                        <a:effectLst/>
                      </a:endParaRPr>
                    </a:p>
                  </a:txBody>
                  <a:tcPr marL="44450" marR="444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9033956"/>
                  </a:ext>
                </a:extLst>
              </a:tr>
            </a:tbl>
          </a:graphicData>
        </a:graphic>
      </p:graphicFrame>
      <p:sp>
        <p:nvSpPr>
          <p:cNvPr id="10" name="Rectangle 2">
            <a:extLst>
              <a:ext uri="{FF2B5EF4-FFF2-40B4-BE49-F238E27FC236}">
                <a16:creationId xmlns:a16="http://schemas.microsoft.com/office/drawing/2014/main" id="{19380290-07A1-4B2D-AEF6-A70013124268}"/>
              </a:ext>
            </a:extLst>
          </p:cNvPr>
          <p:cNvSpPr>
            <a:spLocks noChangeArrowheads="1"/>
          </p:cNvSpPr>
          <p:nvPr/>
        </p:nvSpPr>
        <p:spPr bwMode="auto">
          <a:xfrm>
            <a:off x="4876800" y="2238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1" name="CasellaDiTesto 10">
            <a:extLst>
              <a:ext uri="{FF2B5EF4-FFF2-40B4-BE49-F238E27FC236}">
                <a16:creationId xmlns:a16="http://schemas.microsoft.com/office/drawing/2014/main" id="{769656B4-5A86-473D-AC37-460EB6CA4023}"/>
              </a:ext>
            </a:extLst>
          </p:cNvPr>
          <p:cNvSpPr txBox="1"/>
          <p:nvPr/>
        </p:nvSpPr>
        <p:spPr>
          <a:xfrm>
            <a:off x="694587" y="4210715"/>
            <a:ext cx="5209953" cy="369332"/>
          </a:xfrm>
          <a:prstGeom prst="rect">
            <a:avLst/>
          </a:prstGeom>
          <a:noFill/>
        </p:spPr>
        <p:txBody>
          <a:bodyPr wrap="square" rtlCol="0">
            <a:spAutoFit/>
          </a:bodyPr>
          <a:lstStyle/>
          <a:p>
            <a:pPr marL="285750" indent="-285750">
              <a:buFont typeface="Arial" panose="020B0604020202020204" pitchFamily="34" charset="0"/>
              <a:buChar char="•"/>
            </a:pPr>
            <a:r>
              <a:rPr lang="it-IT" dirty="0"/>
              <a:t>SATURATION FLOW RATE:</a:t>
            </a:r>
          </a:p>
        </p:txBody>
      </p:sp>
      <p:sp>
        <p:nvSpPr>
          <p:cNvPr id="12" name="CasellaDiTesto 11">
            <a:extLst>
              <a:ext uri="{FF2B5EF4-FFF2-40B4-BE49-F238E27FC236}">
                <a16:creationId xmlns:a16="http://schemas.microsoft.com/office/drawing/2014/main" id="{1EA2A47E-D859-4282-9056-06A16445F424}"/>
              </a:ext>
            </a:extLst>
          </p:cNvPr>
          <p:cNvSpPr txBox="1"/>
          <p:nvPr/>
        </p:nvSpPr>
        <p:spPr>
          <a:xfrm>
            <a:off x="4888170" y="2554996"/>
            <a:ext cx="5006502" cy="1882567"/>
          </a:xfrm>
          <a:prstGeom prst="rect">
            <a:avLst/>
          </a:prstGeom>
          <a:noFill/>
        </p:spPr>
        <p:txBody>
          <a:bodyPr wrap="square" rtlCol="0">
            <a:spAutoFit/>
          </a:bodyPr>
          <a:lstStyle/>
          <a:p>
            <a:pPr marL="285750" indent="-285750" rtl="0">
              <a:spcBef>
                <a:spcPts val="0"/>
              </a:spcBef>
              <a:spcAft>
                <a:spcPts val="10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detected data are relating only to the East Bound right turns (from Via </a:t>
            </a:r>
            <a:r>
              <a:rPr lang="en-US" sz="1800" b="0" i="0" u="none" strike="noStrike" dirty="0" err="1">
                <a:solidFill>
                  <a:srgbClr val="000000"/>
                </a:solidFill>
                <a:effectLst/>
                <a:latin typeface="Calibri" panose="020F0502020204030204" pitchFamily="34" charset="0"/>
              </a:rPr>
              <a:t>Prenestina</a:t>
            </a:r>
            <a:r>
              <a:rPr lang="en-US" sz="1800" b="0" i="0" u="none" strike="noStrike" dirty="0">
                <a:solidFill>
                  <a:srgbClr val="000000"/>
                </a:solidFill>
                <a:effectLst/>
                <a:latin typeface="Calibri" panose="020F0502020204030204" pitchFamily="34" charset="0"/>
              </a:rPr>
              <a:t> to Via </a:t>
            </a:r>
            <a:r>
              <a:rPr lang="en-US" sz="1800" b="0" i="0" u="none" strike="noStrike" dirty="0" err="1">
                <a:solidFill>
                  <a:srgbClr val="000000"/>
                </a:solidFill>
                <a:effectLst/>
                <a:latin typeface="Calibri" panose="020F0502020204030204" pitchFamily="34" charset="0"/>
              </a:rPr>
              <a:t>Bresadola</a:t>
            </a:r>
            <a:r>
              <a:rPr lang="en-US" sz="1800" b="0" i="0" u="none" strike="noStrike" dirty="0">
                <a:solidFill>
                  <a:srgbClr val="000000"/>
                </a:solidFill>
                <a:effectLst/>
                <a:latin typeface="Calibri" panose="020F0502020204030204" pitchFamily="34" charset="0"/>
              </a:rPr>
              <a:t>) and to North Bound left turns (from Via </a:t>
            </a:r>
            <a:r>
              <a:rPr lang="en-US" sz="1800" b="0" i="0" u="none" strike="noStrike" dirty="0" err="1">
                <a:solidFill>
                  <a:srgbClr val="000000"/>
                </a:solidFill>
                <a:effectLst/>
                <a:latin typeface="Calibri" panose="020F0502020204030204" pitchFamily="34" charset="0"/>
              </a:rPr>
              <a:t>Bresadola</a:t>
            </a:r>
            <a:r>
              <a:rPr lang="en-US" sz="1800" b="0" i="0" u="none" strike="noStrike" dirty="0">
                <a:solidFill>
                  <a:srgbClr val="000000"/>
                </a:solidFill>
                <a:effectLst/>
                <a:latin typeface="Calibri" panose="020F0502020204030204" pitchFamily="34" charset="0"/>
              </a:rPr>
              <a:t> to Via </a:t>
            </a:r>
            <a:r>
              <a:rPr lang="en-US" sz="1800" b="0" i="0" u="none" strike="noStrike" dirty="0" err="1">
                <a:solidFill>
                  <a:srgbClr val="000000"/>
                </a:solidFill>
                <a:effectLst/>
                <a:latin typeface="Calibri" panose="020F0502020204030204" pitchFamily="34" charset="0"/>
              </a:rPr>
              <a:t>Prenestina</a:t>
            </a:r>
            <a:r>
              <a:rPr lang="en-US" sz="1800" b="0" i="0" u="none" strike="noStrike" dirty="0">
                <a:solidFill>
                  <a:srgbClr val="000000"/>
                </a:solidFill>
                <a:effectLst/>
                <a:latin typeface="Calibri" panose="020F0502020204030204" pitchFamily="34" charset="0"/>
              </a:rPr>
              <a:t>).</a:t>
            </a:r>
            <a:endParaRPr lang="en-US" b="0" dirty="0">
              <a:effectLst/>
            </a:endParaRPr>
          </a:p>
          <a:p>
            <a:br>
              <a:rPr lang="en-US" dirty="0"/>
            </a:br>
            <a:endParaRPr lang="it-IT" dirty="0"/>
          </a:p>
        </p:txBody>
      </p:sp>
      <p:sp>
        <p:nvSpPr>
          <p:cNvPr id="13" name="CasellaDiTesto 12">
            <a:extLst>
              <a:ext uri="{FF2B5EF4-FFF2-40B4-BE49-F238E27FC236}">
                <a16:creationId xmlns:a16="http://schemas.microsoft.com/office/drawing/2014/main" id="{CBFF349D-497C-46DB-BF75-9E4B7507D858}"/>
              </a:ext>
            </a:extLst>
          </p:cNvPr>
          <p:cNvSpPr txBox="1"/>
          <p:nvPr/>
        </p:nvSpPr>
        <p:spPr>
          <a:xfrm>
            <a:off x="4888170" y="3963200"/>
            <a:ext cx="5006502" cy="2103140"/>
          </a:xfrm>
          <a:prstGeom prst="rect">
            <a:avLst/>
          </a:prstGeom>
          <a:noFill/>
        </p:spPr>
        <p:txBody>
          <a:bodyPr wrap="square" rtlCol="0">
            <a:spAutoFit/>
          </a:bodyPr>
          <a:lstStyle/>
          <a:p>
            <a:pPr marL="285750" indent="-285750" rtl="0">
              <a:spcBef>
                <a:spcPts val="0"/>
              </a:spcBef>
              <a:spcAft>
                <a:spcPts val="1000"/>
              </a:spcAft>
              <a:buFont typeface="Arial" panose="020B0604020202020204" pitchFamily="34" charset="0"/>
              <a:buChar char="•"/>
            </a:pPr>
            <a:r>
              <a:rPr lang="en-US" dirty="0">
                <a:solidFill>
                  <a:srgbClr val="000000"/>
                </a:solidFill>
                <a:latin typeface="Calibri" panose="020F0502020204030204" pitchFamily="34" charset="0"/>
              </a:rPr>
              <a:t>The highest traffic flow has been detected in the East Bound approach, while the lower in the North Bound ones;</a:t>
            </a:r>
          </a:p>
          <a:p>
            <a:pPr marL="285750" indent="-285750" rtl="0">
              <a:spcBef>
                <a:spcPts val="0"/>
              </a:spcBef>
              <a:spcAft>
                <a:spcPts val="1000"/>
              </a:spcAft>
              <a:buFont typeface="Arial" panose="020B0604020202020204" pitchFamily="34" charset="0"/>
              <a:buChar char="•"/>
            </a:pPr>
            <a:r>
              <a:rPr lang="en-US" dirty="0">
                <a:solidFill>
                  <a:srgbClr val="000000"/>
                </a:solidFill>
                <a:latin typeface="Calibri" panose="020F0502020204030204" pitchFamily="34" charset="0"/>
              </a:rPr>
              <a:t>The saturation flows are consistent with these data.</a:t>
            </a:r>
          </a:p>
          <a:p>
            <a:pPr rtl="0">
              <a:spcBef>
                <a:spcPts val="0"/>
              </a:spcBef>
              <a:spcAft>
                <a:spcPts val="1000"/>
              </a:spcAft>
            </a:pPr>
            <a:br>
              <a:rPr lang="en-US" sz="1200" dirty="0"/>
            </a:br>
            <a:endParaRPr lang="it-IT" sz="1200" dirty="0"/>
          </a:p>
        </p:txBody>
      </p:sp>
    </p:spTree>
    <p:extLst>
      <p:ext uri="{BB962C8B-B14F-4D97-AF65-F5344CB8AC3E}">
        <p14:creationId xmlns:p14="http://schemas.microsoft.com/office/powerpoint/2010/main" val="1477300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AA1B3D0-57EA-42BF-8B18-BC5845729C46}"/>
              </a:ext>
            </a:extLst>
          </p:cNvPr>
          <p:cNvSpPr>
            <a:spLocks noGrp="1"/>
          </p:cNvSpPr>
          <p:nvPr>
            <p:ph type="title"/>
          </p:nvPr>
        </p:nvSpPr>
        <p:spPr>
          <a:xfrm>
            <a:off x="727874" y="335616"/>
            <a:ext cx="10353333" cy="615553"/>
          </a:xfrm>
        </p:spPr>
        <p:txBody>
          <a:bodyPr/>
          <a:lstStyle/>
          <a:p>
            <a:r>
              <a:rPr lang="it-IT" sz="2000" u="sng" dirty="0"/>
              <a:t>FOURTH JUNCTION ANALYSIS: </a:t>
            </a:r>
            <a:br>
              <a:rPr lang="it-IT" sz="2000" u="sng" dirty="0"/>
            </a:br>
            <a:r>
              <a:rPr lang="it-IT" sz="2000" b="1" dirty="0"/>
              <a:t>VIA PRENESTINA – VIA GIACOMO BRESADOLA</a:t>
            </a:r>
            <a:r>
              <a:rPr lang="it-IT" sz="2000" b="1" dirty="0">
                <a:solidFill>
                  <a:schemeClr val="lt1"/>
                </a:solidFill>
                <a:latin typeface="Arial"/>
                <a:ea typeface="Arial"/>
                <a:cs typeface="Arial"/>
                <a:sym typeface="Arial"/>
              </a:rPr>
              <a:t> Via di Val Chisone</a:t>
            </a:r>
            <a:r>
              <a:rPr lang="it-IT" sz="2000" dirty="0"/>
              <a:t> </a:t>
            </a:r>
          </a:p>
        </p:txBody>
      </p:sp>
      <p:sp>
        <p:nvSpPr>
          <p:cNvPr id="5" name="CasellaDiTesto 4">
            <a:extLst>
              <a:ext uri="{FF2B5EF4-FFF2-40B4-BE49-F238E27FC236}">
                <a16:creationId xmlns:a16="http://schemas.microsoft.com/office/drawing/2014/main" id="{348E776F-6672-45E8-A58A-C652A21DB330}"/>
              </a:ext>
            </a:extLst>
          </p:cNvPr>
          <p:cNvSpPr txBox="1"/>
          <p:nvPr/>
        </p:nvSpPr>
        <p:spPr>
          <a:xfrm>
            <a:off x="643033" y="1337951"/>
            <a:ext cx="5845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srgbClr val="C0504D">
                    <a:lumMod val="75000"/>
                  </a:srgbClr>
                </a:solidFill>
                <a:effectLst/>
                <a:uLnTx/>
                <a:uFillTx/>
                <a:latin typeface="Arial"/>
                <a:ea typeface="+mn-ea"/>
                <a:cs typeface="+mn-cs"/>
              </a:rPr>
              <a:t>DELAYS AND LEVEL OF SERVICE:</a:t>
            </a:r>
          </a:p>
        </p:txBody>
      </p:sp>
      <p:graphicFrame>
        <p:nvGraphicFramePr>
          <p:cNvPr id="6" name="Tabella 5">
            <a:extLst>
              <a:ext uri="{FF2B5EF4-FFF2-40B4-BE49-F238E27FC236}">
                <a16:creationId xmlns:a16="http://schemas.microsoft.com/office/drawing/2014/main" id="{FB9C6D77-8489-4FCC-8523-72E174876F2F}"/>
              </a:ext>
            </a:extLst>
          </p:cNvPr>
          <p:cNvGraphicFramePr>
            <a:graphicFrameLocks noGrp="1"/>
          </p:cNvGraphicFramePr>
          <p:nvPr>
            <p:extLst>
              <p:ext uri="{D42A27DB-BD31-4B8C-83A1-F6EECF244321}">
                <p14:modId xmlns:p14="http://schemas.microsoft.com/office/powerpoint/2010/main" val="2905831040"/>
              </p:ext>
            </p:extLst>
          </p:nvPr>
        </p:nvGraphicFramePr>
        <p:xfrm>
          <a:off x="727874" y="2108862"/>
          <a:ext cx="3163191" cy="1834756"/>
        </p:xfrm>
        <a:graphic>
          <a:graphicData uri="http://schemas.openxmlformats.org/drawingml/2006/table">
            <a:tbl>
              <a:tblPr/>
              <a:tblGrid>
                <a:gridCol w="750906">
                  <a:extLst>
                    <a:ext uri="{9D8B030D-6E8A-4147-A177-3AD203B41FA5}">
                      <a16:colId xmlns:a16="http://schemas.microsoft.com/office/drawing/2014/main" val="3188737192"/>
                    </a:ext>
                  </a:extLst>
                </a:gridCol>
                <a:gridCol w="1210835">
                  <a:extLst>
                    <a:ext uri="{9D8B030D-6E8A-4147-A177-3AD203B41FA5}">
                      <a16:colId xmlns:a16="http://schemas.microsoft.com/office/drawing/2014/main" val="2805486206"/>
                    </a:ext>
                  </a:extLst>
                </a:gridCol>
                <a:gridCol w="600725">
                  <a:extLst>
                    <a:ext uri="{9D8B030D-6E8A-4147-A177-3AD203B41FA5}">
                      <a16:colId xmlns:a16="http://schemas.microsoft.com/office/drawing/2014/main" val="4247784701"/>
                    </a:ext>
                  </a:extLst>
                </a:gridCol>
                <a:gridCol w="600725">
                  <a:extLst>
                    <a:ext uri="{9D8B030D-6E8A-4147-A177-3AD203B41FA5}">
                      <a16:colId xmlns:a16="http://schemas.microsoft.com/office/drawing/2014/main" val="2538054444"/>
                    </a:ext>
                  </a:extLst>
                </a:gridCol>
              </a:tblGrid>
              <a:tr h="458689">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DELAY</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VIA</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DELAY</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a:solidFill>
                            <a:srgbClr val="C00000"/>
                          </a:solidFill>
                          <a:effectLst/>
                          <a:latin typeface="Calibri" panose="020F0502020204030204" pitchFamily="34" charset="0"/>
                        </a:rPr>
                        <a:t>LOS</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61294183"/>
                  </a:ext>
                </a:extLst>
              </a:tr>
              <a:tr h="458689">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NB</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a:solidFill>
                            <a:srgbClr val="C00000"/>
                          </a:solidFill>
                          <a:effectLst/>
                          <a:latin typeface="Calibri" panose="020F0502020204030204" pitchFamily="34" charset="0"/>
                        </a:rPr>
                        <a:t>Bresadola</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32.89</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C</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68676019"/>
                  </a:ext>
                </a:extLst>
              </a:tr>
              <a:tr h="458689">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EB</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Prenestina</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18.17</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B</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794092308"/>
                  </a:ext>
                </a:extLst>
              </a:tr>
              <a:tr h="458689">
                <a:tc gridSpan="2">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INTERSECTION DELAY</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21.19</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C</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05824776"/>
                  </a:ext>
                </a:extLst>
              </a:tr>
            </a:tbl>
          </a:graphicData>
        </a:graphic>
      </p:graphicFrame>
      <p:sp>
        <p:nvSpPr>
          <p:cNvPr id="7" name="Rectangle 1">
            <a:extLst>
              <a:ext uri="{FF2B5EF4-FFF2-40B4-BE49-F238E27FC236}">
                <a16:creationId xmlns:a16="http://schemas.microsoft.com/office/drawing/2014/main" id="{331710E4-84DD-4543-BA3D-B2B9A1F5B94F}"/>
              </a:ext>
            </a:extLst>
          </p:cNvPr>
          <p:cNvSpPr>
            <a:spLocks noChangeArrowheads="1"/>
          </p:cNvSpPr>
          <p:nvPr/>
        </p:nvSpPr>
        <p:spPr bwMode="auto">
          <a:xfrm>
            <a:off x="4811713" y="2192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8" name="Immagine 7">
            <a:extLst>
              <a:ext uri="{FF2B5EF4-FFF2-40B4-BE49-F238E27FC236}">
                <a16:creationId xmlns:a16="http://schemas.microsoft.com/office/drawing/2014/main" id="{801BA632-BF38-429C-B52D-A75D5F590AE2}"/>
              </a:ext>
            </a:extLst>
          </p:cNvPr>
          <p:cNvPicPr>
            <a:picLocks noChangeAspect="1"/>
          </p:cNvPicPr>
          <p:nvPr/>
        </p:nvPicPr>
        <p:blipFill>
          <a:blip r:embed="rId2"/>
          <a:stretch>
            <a:fillRect/>
          </a:stretch>
        </p:blipFill>
        <p:spPr>
          <a:xfrm>
            <a:off x="207389" y="4345197"/>
            <a:ext cx="5476974" cy="1731248"/>
          </a:xfrm>
          <a:prstGeom prst="rect">
            <a:avLst/>
          </a:prstGeom>
        </p:spPr>
      </p:pic>
      <p:sp>
        <p:nvSpPr>
          <p:cNvPr id="9" name="CasellaDiTesto 8">
            <a:extLst>
              <a:ext uri="{FF2B5EF4-FFF2-40B4-BE49-F238E27FC236}">
                <a16:creationId xmlns:a16="http://schemas.microsoft.com/office/drawing/2014/main" id="{71DE50F7-B03D-4242-9E5B-1A66DE8891E4}"/>
              </a:ext>
            </a:extLst>
          </p:cNvPr>
          <p:cNvSpPr txBox="1"/>
          <p:nvPr/>
        </p:nvSpPr>
        <p:spPr>
          <a:xfrm>
            <a:off x="6059222" y="1898250"/>
            <a:ext cx="4848491" cy="3416320"/>
          </a:xfrm>
          <a:prstGeom prst="rect">
            <a:avLst/>
          </a:prstGeom>
          <a:noFill/>
        </p:spPr>
        <p:txBody>
          <a:bodyPr wrap="square" rtlCol="0">
            <a:spAutoFit/>
          </a:bodyPr>
          <a:lstStyle/>
          <a:p>
            <a:pPr marL="285750" indent="-285750">
              <a:buFont typeface="Arial" panose="020B0604020202020204" pitchFamily="34" charset="0"/>
              <a:buChar char="•"/>
            </a:pPr>
            <a:r>
              <a:rPr lang="en-NZ" dirty="0"/>
              <a:t>Important difference in the LOS of the two approaches due to the difference in the relation between flows and green times of the two roads;</a:t>
            </a:r>
          </a:p>
          <a:p>
            <a:pPr marL="285750" indent="-285750">
              <a:buFont typeface="Arial" panose="020B0604020202020204" pitchFamily="34" charset="0"/>
              <a:buChar char="•"/>
            </a:pPr>
            <a:endParaRPr lang="en-NZ" dirty="0"/>
          </a:p>
          <a:p>
            <a:pPr marL="285750" indent="-285750">
              <a:buFont typeface="Arial" panose="020B0604020202020204" pitchFamily="34" charset="0"/>
              <a:buChar char="•"/>
            </a:pPr>
            <a:r>
              <a:rPr lang="en-NZ" dirty="0"/>
              <a:t>The highest delay between the approaches is the NB one, which generates a LOS of type C. However, because of the lower delay resulted by the approach EB the whole junction has a LOS equal to C.</a:t>
            </a:r>
          </a:p>
          <a:p>
            <a:pPr marL="285750" indent="-285750">
              <a:buFont typeface="Arial" panose="020B0604020202020204" pitchFamily="34" charset="0"/>
              <a:buChar char="•"/>
            </a:pPr>
            <a:endParaRPr lang="en-NZ" dirty="0"/>
          </a:p>
          <a:p>
            <a:pPr marL="285750" indent="-285750">
              <a:buFont typeface="Arial" panose="020B0604020202020204" pitchFamily="34" charset="0"/>
              <a:buChar char="•"/>
            </a:pPr>
            <a:endParaRPr lang="en-NZ" dirty="0"/>
          </a:p>
        </p:txBody>
      </p:sp>
    </p:spTree>
    <p:extLst>
      <p:ext uri="{BB962C8B-B14F-4D97-AF65-F5344CB8AC3E}">
        <p14:creationId xmlns:p14="http://schemas.microsoft.com/office/powerpoint/2010/main" val="3603951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7BCADD2-87CC-43C1-BF70-6CE2A71263DE}"/>
              </a:ext>
            </a:extLst>
          </p:cNvPr>
          <p:cNvSpPr>
            <a:spLocks noGrp="1"/>
          </p:cNvSpPr>
          <p:nvPr>
            <p:ph type="title"/>
          </p:nvPr>
        </p:nvSpPr>
        <p:spPr>
          <a:xfrm>
            <a:off x="727874" y="335616"/>
            <a:ext cx="10353333" cy="615553"/>
          </a:xfrm>
        </p:spPr>
        <p:txBody>
          <a:bodyPr/>
          <a:lstStyle/>
          <a:p>
            <a:r>
              <a:rPr lang="it-IT" sz="2000" u="sng" dirty="0"/>
              <a:t>FOURTH JUNCTION ANALYSIS: </a:t>
            </a:r>
            <a:br>
              <a:rPr lang="it-IT" sz="2000" u="sng" dirty="0"/>
            </a:br>
            <a:r>
              <a:rPr lang="it-IT" sz="2000" b="1" dirty="0"/>
              <a:t>VIA PRENESTINA – VIA GIACOMO BRESADOLA</a:t>
            </a:r>
            <a:r>
              <a:rPr lang="it-IT" sz="2000" b="1" dirty="0">
                <a:solidFill>
                  <a:schemeClr val="lt1"/>
                </a:solidFill>
                <a:latin typeface="Arial"/>
                <a:ea typeface="Arial"/>
                <a:cs typeface="Arial"/>
                <a:sym typeface="Arial"/>
              </a:rPr>
              <a:t> Via di Val Chisone</a:t>
            </a:r>
            <a:r>
              <a:rPr lang="it-IT" sz="2000" dirty="0"/>
              <a:t> </a:t>
            </a:r>
          </a:p>
        </p:txBody>
      </p:sp>
      <p:sp>
        <p:nvSpPr>
          <p:cNvPr id="5" name="CasellaDiTesto 4">
            <a:extLst>
              <a:ext uri="{FF2B5EF4-FFF2-40B4-BE49-F238E27FC236}">
                <a16:creationId xmlns:a16="http://schemas.microsoft.com/office/drawing/2014/main" id="{5F6D7A06-75D8-45CD-B169-A4A6640D316B}"/>
              </a:ext>
            </a:extLst>
          </p:cNvPr>
          <p:cNvSpPr txBox="1"/>
          <p:nvPr/>
        </p:nvSpPr>
        <p:spPr>
          <a:xfrm>
            <a:off x="603624" y="1238220"/>
            <a:ext cx="2188151" cy="400110"/>
          </a:xfrm>
          <a:prstGeom prst="rect">
            <a:avLst/>
          </a:prstGeom>
          <a:noFill/>
        </p:spPr>
        <p:txBody>
          <a:bodyPr wrap="square" rtlCol="0">
            <a:spAutoFit/>
          </a:bodyPr>
          <a:lstStyle/>
          <a:p>
            <a:r>
              <a:rPr lang="it-IT" sz="2000" b="1" dirty="0">
                <a:solidFill>
                  <a:schemeClr val="accent2">
                    <a:lumMod val="75000"/>
                  </a:schemeClr>
                </a:solidFill>
              </a:rPr>
              <a:t>OPTIMISATION:</a:t>
            </a:r>
          </a:p>
        </p:txBody>
      </p:sp>
      <p:graphicFrame>
        <p:nvGraphicFramePr>
          <p:cNvPr id="6" name="Tabella 5">
            <a:extLst>
              <a:ext uri="{FF2B5EF4-FFF2-40B4-BE49-F238E27FC236}">
                <a16:creationId xmlns:a16="http://schemas.microsoft.com/office/drawing/2014/main" id="{6E8AF430-0504-49F9-B7E9-BBCB146B20F5}"/>
              </a:ext>
            </a:extLst>
          </p:cNvPr>
          <p:cNvGraphicFramePr>
            <a:graphicFrameLocks noGrp="1"/>
          </p:cNvGraphicFramePr>
          <p:nvPr>
            <p:extLst>
              <p:ext uri="{D42A27DB-BD31-4B8C-83A1-F6EECF244321}">
                <p14:modId xmlns:p14="http://schemas.microsoft.com/office/powerpoint/2010/main" val="531302358"/>
              </p:ext>
            </p:extLst>
          </p:nvPr>
        </p:nvGraphicFramePr>
        <p:xfrm>
          <a:off x="727874" y="1811284"/>
          <a:ext cx="5109507" cy="3527113"/>
        </p:xfrm>
        <a:graphic>
          <a:graphicData uri="http://schemas.openxmlformats.org/drawingml/2006/table">
            <a:tbl>
              <a:tblPr/>
              <a:tblGrid>
                <a:gridCol w="1357657">
                  <a:extLst>
                    <a:ext uri="{9D8B030D-6E8A-4147-A177-3AD203B41FA5}">
                      <a16:colId xmlns:a16="http://schemas.microsoft.com/office/drawing/2014/main" val="2510894963"/>
                    </a:ext>
                  </a:extLst>
                </a:gridCol>
                <a:gridCol w="924781">
                  <a:extLst>
                    <a:ext uri="{9D8B030D-6E8A-4147-A177-3AD203B41FA5}">
                      <a16:colId xmlns:a16="http://schemas.microsoft.com/office/drawing/2014/main" val="306278527"/>
                    </a:ext>
                  </a:extLst>
                </a:gridCol>
                <a:gridCol w="1006412">
                  <a:extLst>
                    <a:ext uri="{9D8B030D-6E8A-4147-A177-3AD203B41FA5}">
                      <a16:colId xmlns:a16="http://schemas.microsoft.com/office/drawing/2014/main" val="3727640776"/>
                    </a:ext>
                  </a:extLst>
                </a:gridCol>
                <a:gridCol w="973308">
                  <a:extLst>
                    <a:ext uri="{9D8B030D-6E8A-4147-A177-3AD203B41FA5}">
                      <a16:colId xmlns:a16="http://schemas.microsoft.com/office/drawing/2014/main" val="4236427978"/>
                    </a:ext>
                  </a:extLst>
                </a:gridCol>
                <a:gridCol w="847349">
                  <a:extLst>
                    <a:ext uri="{9D8B030D-6E8A-4147-A177-3AD203B41FA5}">
                      <a16:colId xmlns:a16="http://schemas.microsoft.com/office/drawing/2014/main" val="950801782"/>
                    </a:ext>
                  </a:extLst>
                </a:gridCol>
              </a:tblGrid>
              <a:tr h="875353">
                <a:tc>
                  <a:txBody>
                    <a:bodyPr/>
                    <a:lstStyle/>
                    <a:p>
                      <a:pPr algn="ctr" rtl="0" fontAlgn="ctr">
                        <a:spcBef>
                          <a:spcPts val="0"/>
                        </a:spcBef>
                        <a:spcAft>
                          <a:spcPts val="0"/>
                        </a:spcAft>
                      </a:pPr>
                      <a:r>
                        <a:rPr lang="it-IT" sz="1400" b="1" i="0" u="none" strike="noStrike" dirty="0" err="1">
                          <a:solidFill>
                            <a:srgbClr val="C00000"/>
                          </a:solidFill>
                          <a:effectLst/>
                          <a:latin typeface="Calibri" panose="020F0502020204030204" pitchFamily="34" charset="0"/>
                        </a:rPr>
                        <a:t>Optimisation</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Current Estimations</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Minimum Cycle</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1" i="0" u="none" strike="noStrike" dirty="0" err="1">
                          <a:solidFill>
                            <a:srgbClr val="C00000"/>
                          </a:solidFill>
                          <a:effectLst/>
                          <a:latin typeface="Calibri" panose="020F0502020204030204" pitchFamily="34" charset="0"/>
                        </a:rPr>
                        <a:t>Webster’s</a:t>
                      </a:r>
                      <a:r>
                        <a:rPr lang="it-IT" sz="1400" b="1" i="0" u="none" strike="noStrike" dirty="0">
                          <a:solidFill>
                            <a:srgbClr val="C00000"/>
                          </a:solidFill>
                          <a:effectLst/>
                          <a:latin typeface="Calibri" panose="020F0502020204030204" pitchFamily="34" charset="0"/>
                        </a:rPr>
                        <a:t> Optimum</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GB" sz="1400" b="1" i="0" u="none" strike="noStrike" cap="none" dirty="0">
                          <a:solidFill>
                            <a:srgbClr val="C00000"/>
                          </a:solidFill>
                          <a:effectLst/>
                          <a:latin typeface="Calibri" panose="020F0502020204030204" pitchFamily="34" charset="0"/>
                          <a:ea typeface="+mn-ea"/>
                          <a:cs typeface="+mn-cs"/>
                          <a:sym typeface="Arial"/>
                        </a:rPr>
                        <a:t>Signal optimisation</a:t>
                      </a:r>
                      <a:r>
                        <a:rPr lang="en-NZ" sz="1400" b="1" i="0" u="none" strike="noStrike" cap="none" dirty="0">
                          <a:solidFill>
                            <a:srgbClr val="C00000"/>
                          </a:solidFill>
                          <a:effectLst/>
                          <a:latin typeface="Calibri" panose="020F0502020204030204" pitchFamily="34" charset="0"/>
                          <a:ea typeface="+mn-ea"/>
                          <a:cs typeface="+mn-cs"/>
                          <a:sym typeface="Arial"/>
                        </a:rPr>
                        <a:t> </a:t>
                      </a:r>
                      <a:endParaRPr lang="it-IT" sz="1400" b="1" i="0" u="none" strike="noStrike" cap="none" dirty="0">
                        <a:solidFill>
                          <a:srgbClr val="C00000"/>
                        </a:solidFill>
                        <a:effectLst/>
                        <a:latin typeface="Calibri" panose="020F0502020204030204" pitchFamily="34" charset="0"/>
                        <a:ea typeface="+mn-ea"/>
                        <a:cs typeface="+mn-cs"/>
                        <a:sym typeface="Arial"/>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1604083"/>
                  </a:ext>
                </a:extLst>
              </a:tr>
              <a:tr h="297620">
                <a:tc>
                  <a:txBody>
                    <a:bodyPr/>
                    <a:lstStyle/>
                    <a:p>
                      <a:pPr algn="ctr" rtl="0" fontAlgn="ctr">
                        <a:spcBef>
                          <a:spcPts val="0"/>
                        </a:spcBef>
                        <a:spcAft>
                          <a:spcPts val="0"/>
                        </a:spcAft>
                      </a:pPr>
                      <a:r>
                        <a:rPr lang="it-IT" sz="1400" b="1" i="0" u="none" strike="noStrike" dirty="0">
                          <a:solidFill>
                            <a:srgbClr val="C00000"/>
                          </a:solidFill>
                          <a:effectLst/>
                          <a:latin typeface="Calibri" panose="020F0502020204030204" pitchFamily="34" charset="0"/>
                        </a:rPr>
                        <a:t>Cycle (s)</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132</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16.749</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32.102</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39.7</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882004225"/>
                  </a:ext>
                </a:extLst>
              </a:tr>
              <a:tr h="2976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g1 (s)</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76</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3.91</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16.56</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22.5</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519893065"/>
                  </a:ext>
                </a:extLst>
              </a:tr>
              <a:tr h="2976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g2 (s)</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44</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0.836</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3.54</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5.3</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0508151"/>
                  </a:ext>
                </a:extLst>
              </a:tr>
              <a:tr h="2976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g1/g2</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1.7</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4.68</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4.68</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4.25</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93119246"/>
                  </a:ext>
                </a:extLst>
              </a:tr>
              <a:tr h="2976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Delay EB</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18.17</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54.91</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6.85</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6.4</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86560636"/>
                  </a:ext>
                </a:extLst>
              </a:tr>
              <a:tr h="2976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Delay NB</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32.89</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103.42</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20.74</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20.2</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702081486"/>
                  </a:ext>
                </a:extLst>
              </a:tr>
              <a:tr h="490197">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Intersection Delay</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21.19</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64.86</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9.7</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9.25</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50566863"/>
                  </a:ext>
                </a:extLst>
              </a:tr>
              <a:tr h="297620">
                <a:tc>
                  <a:txBody>
                    <a:bodyPr/>
                    <a:lstStyle/>
                    <a:p>
                      <a:pPr algn="ctr" rtl="0" fontAlgn="ctr">
                        <a:spcBef>
                          <a:spcPts val="0"/>
                        </a:spcBef>
                        <a:spcAft>
                          <a:spcPts val="0"/>
                        </a:spcAft>
                      </a:pPr>
                      <a:r>
                        <a:rPr lang="it-IT" sz="1400" b="1" i="0" u="none" strike="noStrike">
                          <a:solidFill>
                            <a:srgbClr val="C00000"/>
                          </a:solidFill>
                          <a:effectLst/>
                          <a:latin typeface="Calibri" panose="020F0502020204030204" pitchFamily="34" charset="0"/>
                        </a:rPr>
                        <a:t>LOS</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a:solidFill>
                            <a:srgbClr val="C00000"/>
                          </a:solidFill>
                          <a:effectLst/>
                          <a:latin typeface="Calibri" panose="020F0502020204030204" pitchFamily="34" charset="0"/>
                        </a:rPr>
                        <a:t>C</a:t>
                      </a:r>
                      <a:endParaRPr lang="it-IT" sz="140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E</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A</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it-IT" sz="1400" b="0" i="0" u="none" strike="noStrike" dirty="0">
                          <a:solidFill>
                            <a:srgbClr val="C00000"/>
                          </a:solidFill>
                          <a:effectLst/>
                          <a:latin typeface="Calibri" panose="020F0502020204030204" pitchFamily="34" charset="0"/>
                        </a:rPr>
                        <a:t>A</a:t>
                      </a:r>
                      <a:endParaRPr lang="it-IT" sz="1400" dirty="0">
                        <a:solidFill>
                          <a:srgbClr val="C00000"/>
                        </a:solidFill>
                        <a:effectLst/>
                      </a:endParaRPr>
                    </a:p>
                  </a:txBody>
                  <a:tcPr marL="44450" marR="44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41516330"/>
                  </a:ext>
                </a:extLst>
              </a:tr>
            </a:tbl>
          </a:graphicData>
        </a:graphic>
      </p:graphicFrame>
      <p:sp>
        <p:nvSpPr>
          <p:cNvPr id="7" name="Rectangle 1">
            <a:extLst>
              <a:ext uri="{FF2B5EF4-FFF2-40B4-BE49-F238E27FC236}">
                <a16:creationId xmlns:a16="http://schemas.microsoft.com/office/drawing/2014/main" id="{26059BA7-E02F-480E-B72F-183414A33EF1}"/>
              </a:ext>
            </a:extLst>
          </p:cNvPr>
          <p:cNvSpPr>
            <a:spLocks noChangeArrowheads="1"/>
          </p:cNvSpPr>
          <p:nvPr/>
        </p:nvSpPr>
        <p:spPr bwMode="auto">
          <a:xfrm>
            <a:off x="4343400" y="1209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CasellaDiTesto 7">
            <a:extLst>
              <a:ext uri="{FF2B5EF4-FFF2-40B4-BE49-F238E27FC236}">
                <a16:creationId xmlns:a16="http://schemas.microsoft.com/office/drawing/2014/main" id="{00896ED7-BE99-4A9B-B416-3EE28AD3E1C9}"/>
              </a:ext>
            </a:extLst>
          </p:cNvPr>
          <p:cNvSpPr txBox="1"/>
          <p:nvPr/>
        </p:nvSpPr>
        <p:spPr>
          <a:xfrm>
            <a:off x="6096000" y="1843854"/>
            <a:ext cx="4679004" cy="4247317"/>
          </a:xfrm>
          <a:prstGeom prst="rect">
            <a:avLst/>
          </a:prstGeom>
          <a:noFill/>
        </p:spPr>
        <p:txBody>
          <a:bodyPr wrap="square" rtlCol="0">
            <a:spAutoFit/>
          </a:bodyPr>
          <a:lstStyle/>
          <a:p>
            <a:pPr marL="285750" indent="-285750">
              <a:buFont typeface="Arial" panose="020B0604020202020204" pitchFamily="34" charset="0"/>
              <a:buChar char="•"/>
            </a:pPr>
            <a:r>
              <a:rPr lang="it-IT" dirty="0" err="1"/>
              <a:t>This</a:t>
            </a:r>
            <a:r>
              <a:rPr lang="it-IT" dirty="0"/>
              <a:t> time the </a:t>
            </a:r>
            <a:r>
              <a:rPr lang="it-IT" dirty="0" err="1"/>
              <a:t>current</a:t>
            </a:r>
            <a:r>
              <a:rPr lang="it-IT" dirty="0"/>
              <a:t> situation </a:t>
            </a:r>
            <a:r>
              <a:rPr lang="it-IT" dirty="0" err="1"/>
              <a:t>presents</a:t>
            </a:r>
            <a:r>
              <a:rPr lang="it-IT" dirty="0"/>
              <a:t> a LOS </a:t>
            </a:r>
            <a:r>
              <a:rPr lang="it-IT" dirty="0" err="1"/>
              <a:t>equal</a:t>
            </a:r>
            <a:r>
              <a:rPr lang="it-IT" dirty="0"/>
              <a:t> to C, </a:t>
            </a:r>
            <a:r>
              <a:rPr lang="it-IT" dirty="0" err="1"/>
              <a:t>which</a:t>
            </a:r>
            <a:r>
              <a:rPr lang="it-IT" dirty="0"/>
              <a:t> </a:t>
            </a:r>
            <a:r>
              <a:rPr lang="it-IT" dirty="0" err="1"/>
              <a:t>is</a:t>
            </a:r>
            <a:r>
              <a:rPr lang="it-IT" dirty="0"/>
              <a:t> </a:t>
            </a:r>
            <a:r>
              <a:rPr lang="it-IT" dirty="0" err="1"/>
              <a:t>going</a:t>
            </a:r>
            <a:r>
              <a:rPr lang="it-IT" dirty="0"/>
              <a:t> to be </a:t>
            </a:r>
            <a:r>
              <a:rPr lang="it-IT" dirty="0" err="1"/>
              <a:t>improved</a:t>
            </a:r>
            <a:r>
              <a:rPr lang="it-IT" dirty="0"/>
              <a:t> </a:t>
            </a:r>
            <a:r>
              <a:rPr lang="it-IT" dirty="0" err="1"/>
              <a:t>through</a:t>
            </a:r>
            <a:r>
              <a:rPr lang="it-IT" dirty="0"/>
              <a:t> the </a:t>
            </a:r>
            <a:r>
              <a:rPr lang="it-IT" dirty="0" err="1"/>
              <a:t>optimisation</a:t>
            </a:r>
            <a:r>
              <a:rPr lang="it-IT" dirty="0"/>
              <a:t> </a:t>
            </a:r>
            <a:r>
              <a:rPr lang="it-IT" dirty="0" err="1"/>
              <a:t>process</a:t>
            </a:r>
            <a:r>
              <a:rPr lang="it-IT" dirty="0"/>
              <a: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The minimum cycle provides the higher delay equal to 64.86 second with a corresponding LOS of type 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The delay obtained by Webster’s optimisation is lower (9.7 sec) but bigger than the one obtained by the Signal optimisation process, which result is LOS of type A.</a:t>
            </a:r>
          </a:p>
          <a:p>
            <a:endParaRPr lang="it-IT" dirty="0"/>
          </a:p>
        </p:txBody>
      </p:sp>
    </p:spTree>
    <p:extLst>
      <p:ext uri="{BB962C8B-B14F-4D97-AF65-F5344CB8AC3E}">
        <p14:creationId xmlns:p14="http://schemas.microsoft.com/office/powerpoint/2010/main" val="2407568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CBADE41-873B-4637-9982-CAF616BA74E5}"/>
              </a:ext>
            </a:extLst>
          </p:cNvPr>
          <p:cNvSpPr>
            <a:spLocks noGrp="1"/>
          </p:cNvSpPr>
          <p:nvPr>
            <p:ph type="title"/>
          </p:nvPr>
        </p:nvSpPr>
        <p:spPr>
          <a:xfrm>
            <a:off x="727874" y="335616"/>
            <a:ext cx="10353333" cy="615553"/>
          </a:xfrm>
        </p:spPr>
        <p:txBody>
          <a:bodyPr/>
          <a:lstStyle/>
          <a:p>
            <a:r>
              <a:rPr lang="it-IT" sz="2000" u="sng" dirty="0"/>
              <a:t>FOURTH JUNCTION ANALYSIS: </a:t>
            </a:r>
            <a:br>
              <a:rPr lang="it-IT" sz="2000" u="sng" dirty="0"/>
            </a:br>
            <a:r>
              <a:rPr lang="it-IT" sz="2000" b="1" dirty="0"/>
              <a:t>VIA PRENESTINA – VIA GIACOMO BRESADOLA</a:t>
            </a:r>
            <a:r>
              <a:rPr lang="it-IT" sz="2000" b="1" dirty="0">
                <a:solidFill>
                  <a:schemeClr val="lt1"/>
                </a:solidFill>
                <a:latin typeface="Arial"/>
                <a:ea typeface="Arial"/>
                <a:cs typeface="Arial"/>
                <a:sym typeface="Arial"/>
              </a:rPr>
              <a:t> Via di Val Chisone</a:t>
            </a:r>
            <a:r>
              <a:rPr lang="it-IT" sz="2000" dirty="0"/>
              <a:t> </a:t>
            </a:r>
          </a:p>
        </p:txBody>
      </p:sp>
      <p:sp>
        <p:nvSpPr>
          <p:cNvPr id="5" name="CasellaDiTesto 4">
            <a:extLst>
              <a:ext uri="{FF2B5EF4-FFF2-40B4-BE49-F238E27FC236}">
                <a16:creationId xmlns:a16="http://schemas.microsoft.com/office/drawing/2014/main" id="{D72017D9-C115-4E1A-9D04-D1277BCAE228}"/>
              </a:ext>
            </a:extLst>
          </p:cNvPr>
          <p:cNvSpPr txBox="1"/>
          <p:nvPr/>
        </p:nvSpPr>
        <p:spPr>
          <a:xfrm>
            <a:off x="954144" y="1313799"/>
            <a:ext cx="2855856" cy="400110"/>
          </a:xfrm>
          <a:prstGeom prst="rect">
            <a:avLst/>
          </a:prstGeom>
          <a:noFill/>
        </p:spPr>
        <p:txBody>
          <a:bodyPr wrap="square" rtlCol="0">
            <a:spAutoFit/>
          </a:bodyPr>
          <a:lstStyle/>
          <a:p>
            <a:r>
              <a:rPr lang="it-IT" sz="2000" b="1" dirty="0">
                <a:solidFill>
                  <a:schemeClr val="accent2">
                    <a:lumMod val="75000"/>
                  </a:schemeClr>
                </a:solidFill>
              </a:rPr>
              <a:t>FIRST ITERATION:</a:t>
            </a:r>
          </a:p>
        </p:txBody>
      </p:sp>
      <p:graphicFrame>
        <p:nvGraphicFramePr>
          <p:cNvPr id="7" name="Table 6">
            <a:extLst>
              <a:ext uri="{FF2B5EF4-FFF2-40B4-BE49-F238E27FC236}">
                <a16:creationId xmlns:a16="http://schemas.microsoft.com/office/drawing/2014/main" id="{D87008D2-EFE7-406C-B514-B9F21F7D5FDC}"/>
              </a:ext>
            </a:extLst>
          </p:cNvPr>
          <p:cNvGraphicFramePr>
            <a:graphicFrameLocks noGrp="1"/>
          </p:cNvGraphicFramePr>
          <p:nvPr>
            <p:extLst>
              <p:ext uri="{D42A27DB-BD31-4B8C-83A1-F6EECF244321}">
                <p14:modId xmlns:p14="http://schemas.microsoft.com/office/powerpoint/2010/main" val="704378850"/>
              </p:ext>
            </p:extLst>
          </p:nvPr>
        </p:nvGraphicFramePr>
        <p:xfrm>
          <a:off x="1134282" y="1684355"/>
          <a:ext cx="2148539" cy="4303391"/>
        </p:xfrm>
        <a:graphic>
          <a:graphicData uri="http://schemas.openxmlformats.org/drawingml/2006/table">
            <a:tbl>
              <a:tblPr/>
              <a:tblGrid>
                <a:gridCol w="1114969">
                  <a:extLst>
                    <a:ext uri="{9D8B030D-6E8A-4147-A177-3AD203B41FA5}">
                      <a16:colId xmlns:a16="http://schemas.microsoft.com/office/drawing/2014/main" val="4218131329"/>
                    </a:ext>
                  </a:extLst>
                </a:gridCol>
                <a:gridCol w="1033570">
                  <a:extLst>
                    <a:ext uri="{9D8B030D-6E8A-4147-A177-3AD203B41FA5}">
                      <a16:colId xmlns:a16="http://schemas.microsoft.com/office/drawing/2014/main" val="964631075"/>
                    </a:ext>
                  </a:extLst>
                </a:gridCol>
              </a:tblGrid>
              <a:tr h="570276">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Cycle</a:t>
                      </a:r>
                      <a:endParaRPr lang="en-NZ" sz="1600" dirty="0">
                        <a:solidFill>
                          <a:srgbClr val="C00000"/>
                        </a:solidFill>
                        <a:effectLst/>
                      </a:endParaRPr>
                    </a:p>
                  </a:txBody>
                  <a:tcPr marL="48766" marR="48766"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600" b="1" i="0" u="none" strike="noStrike" dirty="0">
                          <a:solidFill>
                            <a:srgbClr val="C00000"/>
                          </a:solidFill>
                          <a:effectLst/>
                          <a:latin typeface="Calibri" panose="020F0502020204030204" pitchFamily="34" charset="0"/>
                        </a:rPr>
                        <a:t>Delay</a:t>
                      </a:r>
                      <a:endParaRPr lang="en-NZ" sz="1600" dirty="0">
                        <a:solidFill>
                          <a:srgbClr val="C00000"/>
                        </a:solidFill>
                        <a:effectLst/>
                      </a:endParaRPr>
                    </a:p>
                  </a:txBody>
                  <a:tcPr marL="48766" marR="48766"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28712">
                <a:tc>
                  <a:txBody>
                    <a:bodyPr/>
                    <a:lstStyle/>
                    <a:p>
                      <a:pPr algn="ctr" fontAlgn="b"/>
                      <a:r>
                        <a:rPr lang="en-IN" sz="1600" b="0" i="0" u="none" strike="noStrike" dirty="0">
                          <a:solidFill>
                            <a:srgbClr val="C00000"/>
                          </a:solidFill>
                          <a:effectLst/>
                          <a:latin typeface="Calibri" panose="020F0502020204030204" pitchFamily="34" charset="0"/>
                        </a:rPr>
                        <a:t>103.42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64.86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28712">
                <a:tc>
                  <a:txBody>
                    <a:bodyPr/>
                    <a:lstStyle/>
                    <a:p>
                      <a:pPr algn="ctr" fontAlgn="b"/>
                      <a:r>
                        <a:rPr lang="en-IN" sz="1600" b="0" i="0" u="none" strike="noStrike" dirty="0">
                          <a:solidFill>
                            <a:srgbClr val="C00000"/>
                          </a:solidFill>
                          <a:effectLst/>
                          <a:latin typeface="Calibri" panose="020F0502020204030204" pitchFamily="34" charset="0"/>
                        </a:rPr>
                        <a:t>23.60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11.85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32270326"/>
                  </a:ext>
                </a:extLst>
              </a:tr>
              <a:tr h="228712">
                <a:tc>
                  <a:txBody>
                    <a:bodyPr/>
                    <a:lstStyle/>
                    <a:p>
                      <a:pPr algn="ctr" fontAlgn="b"/>
                      <a:r>
                        <a:rPr lang="en-IN" sz="1600" b="0" i="0" u="none" strike="noStrike" dirty="0">
                          <a:solidFill>
                            <a:srgbClr val="C00000"/>
                          </a:solidFill>
                          <a:effectLst/>
                          <a:latin typeface="Calibri" panose="020F0502020204030204" pitchFamily="34" charset="0"/>
                        </a:rPr>
                        <a:t>20.95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10.06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327020752"/>
                  </a:ext>
                </a:extLst>
              </a:tr>
              <a:tr h="228712">
                <a:tc>
                  <a:txBody>
                    <a:bodyPr/>
                    <a:lstStyle/>
                    <a:p>
                      <a:pPr algn="ctr" fontAlgn="b"/>
                      <a:r>
                        <a:rPr lang="en-IN" sz="1600" b="0" i="0" u="none" strike="noStrike" dirty="0">
                          <a:solidFill>
                            <a:srgbClr val="C00000"/>
                          </a:solidFill>
                          <a:effectLst/>
                          <a:latin typeface="Calibri" panose="020F0502020204030204" pitchFamily="34" charset="0"/>
                        </a:rPr>
                        <a:t>21.24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9.33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7826788"/>
                  </a:ext>
                </a:extLst>
              </a:tr>
              <a:tr h="228712">
                <a:tc>
                  <a:txBody>
                    <a:bodyPr/>
                    <a:lstStyle/>
                    <a:p>
                      <a:pPr algn="ctr" fontAlgn="b"/>
                      <a:r>
                        <a:rPr lang="en-IN" sz="1600" b="0" i="0" u="none" strike="noStrike" dirty="0">
                          <a:solidFill>
                            <a:srgbClr val="C00000"/>
                          </a:solidFill>
                          <a:effectLst/>
                          <a:latin typeface="Calibri" panose="020F0502020204030204" pitchFamily="34" charset="0"/>
                        </a:rPr>
                        <a:t>21.41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9.31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663904491"/>
                  </a:ext>
                </a:extLst>
              </a:tr>
              <a:tr h="228712">
                <a:tc>
                  <a:txBody>
                    <a:bodyPr/>
                    <a:lstStyle/>
                    <a:p>
                      <a:pPr algn="ctr" fontAlgn="b"/>
                      <a:r>
                        <a:rPr lang="en-IN" sz="1600" b="0" i="0" u="none" strike="noStrike" dirty="0">
                          <a:solidFill>
                            <a:srgbClr val="C00000"/>
                          </a:solidFill>
                          <a:effectLst/>
                          <a:latin typeface="Calibri" panose="020F0502020204030204" pitchFamily="34" charset="0"/>
                        </a:rPr>
                        <a:t>21.60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9.30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28712">
                <a:tc>
                  <a:txBody>
                    <a:bodyPr/>
                    <a:lstStyle/>
                    <a:p>
                      <a:pPr algn="ctr" fontAlgn="b"/>
                      <a:r>
                        <a:rPr lang="en-IN" sz="1600" b="0" i="0" u="none" strike="noStrike" dirty="0">
                          <a:solidFill>
                            <a:srgbClr val="C00000"/>
                          </a:solidFill>
                          <a:effectLst/>
                          <a:latin typeface="Calibri" panose="020F0502020204030204" pitchFamily="34" charset="0"/>
                        </a:rPr>
                        <a:t>21.81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1600" b="0" i="0" u="none" strike="noStrike" dirty="0">
                          <a:solidFill>
                            <a:srgbClr val="C00000"/>
                          </a:solidFill>
                          <a:effectLst/>
                          <a:latin typeface="Calibri" panose="020F0502020204030204" pitchFamily="34" charset="0"/>
                        </a:rPr>
                        <a:t>9.29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003545186"/>
                  </a:ext>
                </a:extLst>
              </a:tr>
              <a:tr h="228712">
                <a:tc>
                  <a:txBody>
                    <a:bodyPr/>
                    <a:lstStyle/>
                    <a:p>
                      <a:pPr algn="ctr" fontAlgn="b"/>
                      <a:r>
                        <a:rPr lang="en-IN" sz="1600" b="0" i="0" u="none" strike="noStrike" dirty="0">
                          <a:solidFill>
                            <a:srgbClr val="C00000"/>
                          </a:solidFill>
                          <a:effectLst/>
                          <a:latin typeface="Calibri" panose="020F0502020204030204" pitchFamily="34" charset="0"/>
                        </a:rPr>
                        <a:t>22.03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9.30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28712">
                <a:tc>
                  <a:txBody>
                    <a:bodyPr/>
                    <a:lstStyle/>
                    <a:p>
                      <a:pPr algn="ctr" fontAlgn="b"/>
                      <a:r>
                        <a:rPr lang="en-IN" sz="1600" b="0" i="0" u="none" strike="noStrike" dirty="0">
                          <a:solidFill>
                            <a:srgbClr val="C00000"/>
                          </a:solidFill>
                          <a:effectLst/>
                          <a:latin typeface="Calibri" panose="020F0502020204030204" pitchFamily="34" charset="0"/>
                        </a:rPr>
                        <a:t>22.26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9.31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28712">
                <a:tc>
                  <a:txBody>
                    <a:bodyPr/>
                    <a:lstStyle/>
                    <a:p>
                      <a:pPr algn="ctr" fontAlgn="b"/>
                      <a:r>
                        <a:rPr lang="en-IN" sz="1600" b="0" i="0" u="none" strike="noStrike" dirty="0">
                          <a:solidFill>
                            <a:srgbClr val="C00000"/>
                          </a:solidFill>
                          <a:effectLst/>
                          <a:latin typeface="Calibri" panose="020F0502020204030204" pitchFamily="34" charset="0"/>
                        </a:rPr>
                        <a:t>22.50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9.32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28712">
                <a:tc>
                  <a:txBody>
                    <a:bodyPr/>
                    <a:lstStyle/>
                    <a:p>
                      <a:pPr algn="ctr" fontAlgn="b"/>
                      <a:r>
                        <a:rPr lang="en-IN" sz="1600" b="0" i="0" u="none" strike="noStrike" dirty="0">
                          <a:solidFill>
                            <a:srgbClr val="C00000"/>
                          </a:solidFill>
                          <a:effectLst/>
                          <a:latin typeface="Calibri" panose="020F0502020204030204" pitchFamily="34" charset="0"/>
                        </a:rPr>
                        <a:t>22.75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600" b="0" i="0" u="none" strike="noStrike" dirty="0">
                          <a:solidFill>
                            <a:srgbClr val="C00000"/>
                          </a:solidFill>
                          <a:effectLst/>
                          <a:latin typeface="Calibri" panose="020F0502020204030204" pitchFamily="34" charset="0"/>
                        </a:rPr>
                        <a:t>9.34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319355">
                <a:tc>
                  <a:txBody>
                    <a:bodyPr/>
                    <a:lstStyle/>
                    <a:p>
                      <a:pPr algn="ctr" fontAlgn="b"/>
                      <a:r>
                        <a:rPr lang="en-IN" sz="1600" b="0" i="0" u="none" strike="noStrike" dirty="0">
                          <a:solidFill>
                            <a:srgbClr val="C00000"/>
                          </a:solidFill>
                          <a:effectLst/>
                          <a:latin typeface="Calibri" panose="020F0502020204030204" pitchFamily="34" charset="0"/>
                        </a:rPr>
                        <a:t>23.00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9.36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5016670"/>
                  </a:ext>
                </a:extLst>
              </a:tr>
              <a:tr h="228712">
                <a:tc>
                  <a:txBody>
                    <a:bodyPr/>
                    <a:lstStyle/>
                    <a:p>
                      <a:pPr algn="ctr" fontAlgn="b"/>
                      <a:r>
                        <a:rPr lang="en-IN" sz="1600" b="0" i="0" u="none" strike="noStrike" dirty="0">
                          <a:solidFill>
                            <a:srgbClr val="C00000"/>
                          </a:solidFill>
                          <a:effectLst/>
                          <a:latin typeface="Calibri" panose="020F0502020204030204" pitchFamily="34" charset="0"/>
                        </a:rPr>
                        <a:t>23.27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IN" sz="1600" b="0" i="0" u="none" strike="noStrike">
                          <a:solidFill>
                            <a:srgbClr val="C00000"/>
                          </a:solidFill>
                          <a:effectLst/>
                          <a:latin typeface="Calibri" panose="020F0502020204030204" pitchFamily="34" charset="0"/>
                        </a:rPr>
                        <a:t>9.39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09644614"/>
                  </a:ext>
                </a:extLst>
              </a:tr>
              <a:tr h="228712">
                <a:tc>
                  <a:txBody>
                    <a:bodyPr/>
                    <a:lstStyle/>
                    <a:p>
                      <a:pPr algn="ctr" fontAlgn="b"/>
                      <a:r>
                        <a:rPr lang="en-IN" sz="1600" b="0" i="0" u="none" strike="noStrike" dirty="0">
                          <a:solidFill>
                            <a:srgbClr val="C00000"/>
                          </a:solidFill>
                          <a:effectLst/>
                          <a:latin typeface="Calibri" panose="020F0502020204030204" pitchFamily="34" charset="0"/>
                        </a:rPr>
                        <a:t>23.54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IN" sz="1600" b="0" i="0" u="none" strike="noStrike" dirty="0">
                          <a:solidFill>
                            <a:srgbClr val="C00000"/>
                          </a:solidFill>
                          <a:effectLst/>
                          <a:latin typeface="Calibri" panose="020F0502020204030204" pitchFamily="34" charset="0"/>
                        </a:rPr>
                        <a:t>9.42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228712">
                <a:tc>
                  <a:txBody>
                    <a:bodyPr/>
                    <a:lstStyle/>
                    <a:p>
                      <a:pPr algn="ctr" fontAlgn="b"/>
                      <a:r>
                        <a:rPr lang="en-IN" sz="1600" b="0" i="0" u="none" strike="noStrike">
                          <a:solidFill>
                            <a:srgbClr val="C00000"/>
                          </a:solidFill>
                          <a:effectLst/>
                          <a:latin typeface="Calibri" panose="020F0502020204030204" pitchFamily="34" charset="0"/>
                        </a:rPr>
                        <a:t>24.67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IN" sz="1600" b="0" i="0" u="none" strike="noStrike" dirty="0">
                          <a:solidFill>
                            <a:srgbClr val="C00000"/>
                          </a:solidFill>
                          <a:effectLst/>
                          <a:latin typeface="Calibri" panose="020F0502020204030204" pitchFamily="34" charset="0"/>
                        </a:rPr>
                        <a:t>9.57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graphicFrame>
        <p:nvGraphicFramePr>
          <p:cNvPr id="8" name="Grafico 11">
            <a:extLst>
              <a:ext uri="{FF2B5EF4-FFF2-40B4-BE49-F238E27FC236}">
                <a16:creationId xmlns:a16="http://schemas.microsoft.com/office/drawing/2014/main" id="{73D46789-C67D-4D95-B07D-5338BDDEE646}"/>
              </a:ext>
            </a:extLst>
          </p:cNvPr>
          <p:cNvGraphicFramePr>
            <a:graphicFrameLocks/>
          </p:cNvGraphicFramePr>
          <p:nvPr>
            <p:extLst>
              <p:ext uri="{D42A27DB-BD31-4B8C-83A1-F6EECF244321}">
                <p14:modId xmlns:p14="http://schemas.microsoft.com/office/powerpoint/2010/main" val="3952128537"/>
              </p:ext>
            </p:extLst>
          </p:nvPr>
        </p:nvGraphicFramePr>
        <p:xfrm>
          <a:off x="3609472" y="1653876"/>
          <a:ext cx="5793608" cy="3756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04230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6BDF4D9-2A33-4170-9BD4-08DEA46F1115}"/>
              </a:ext>
            </a:extLst>
          </p:cNvPr>
          <p:cNvSpPr>
            <a:spLocks noGrp="1"/>
          </p:cNvSpPr>
          <p:nvPr>
            <p:ph type="title"/>
          </p:nvPr>
        </p:nvSpPr>
        <p:spPr>
          <a:xfrm>
            <a:off x="727874" y="335616"/>
            <a:ext cx="10353333" cy="615553"/>
          </a:xfrm>
        </p:spPr>
        <p:txBody>
          <a:bodyPr/>
          <a:lstStyle/>
          <a:p>
            <a:r>
              <a:rPr lang="it-IT" sz="2000" u="sng" dirty="0"/>
              <a:t>FOURTH JUNCTION ANALYSIS: </a:t>
            </a:r>
            <a:br>
              <a:rPr lang="it-IT" sz="2000" u="sng" dirty="0"/>
            </a:br>
            <a:r>
              <a:rPr lang="it-IT" sz="2000" b="1" dirty="0"/>
              <a:t>VIA PRENESTINA – VIA GIACOMO BRESADOLA</a:t>
            </a:r>
            <a:r>
              <a:rPr lang="it-IT" sz="2000" b="1" dirty="0">
                <a:solidFill>
                  <a:schemeClr val="lt1"/>
                </a:solidFill>
                <a:latin typeface="Arial"/>
                <a:ea typeface="Arial"/>
                <a:cs typeface="Arial"/>
                <a:sym typeface="Arial"/>
              </a:rPr>
              <a:t> Via di Val Chisone</a:t>
            </a:r>
            <a:r>
              <a:rPr lang="it-IT" sz="2000" dirty="0"/>
              <a:t> </a:t>
            </a:r>
          </a:p>
        </p:txBody>
      </p:sp>
      <p:sp>
        <p:nvSpPr>
          <p:cNvPr id="5" name="CasellaDiTesto 4">
            <a:extLst>
              <a:ext uri="{FF2B5EF4-FFF2-40B4-BE49-F238E27FC236}">
                <a16:creationId xmlns:a16="http://schemas.microsoft.com/office/drawing/2014/main" id="{47106C4D-7EC6-4A66-94E3-D9BE93F27B11}"/>
              </a:ext>
            </a:extLst>
          </p:cNvPr>
          <p:cNvSpPr txBox="1"/>
          <p:nvPr/>
        </p:nvSpPr>
        <p:spPr>
          <a:xfrm>
            <a:off x="954144" y="1132484"/>
            <a:ext cx="2855856" cy="400110"/>
          </a:xfrm>
          <a:prstGeom prst="rect">
            <a:avLst/>
          </a:prstGeom>
          <a:noFill/>
        </p:spPr>
        <p:txBody>
          <a:bodyPr wrap="square" rtlCol="0">
            <a:spAutoFit/>
          </a:bodyPr>
          <a:lstStyle/>
          <a:p>
            <a:r>
              <a:rPr lang="it-IT" sz="2000" b="1" dirty="0">
                <a:solidFill>
                  <a:schemeClr val="accent2">
                    <a:lumMod val="75000"/>
                  </a:schemeClr>
                </a:solidFill>
              </a:rPr>
              <a:t>SECOND ITERATION:</a:t>
            </a:r>
          </a:p>
        </p:txBody>
      </p:sp>
      <p:graphicFrame>
        <p:nvGraphicFramePr>
          <p:cNvPr id="6" name="Table 5">
            <a:extLst>
              <a:ext uri="{FF2B5EF4-FFF2-40B4-BE49-F238E27FC236}">
                <a16:creationId xmlns:a16="http://schemas.microsoft.com/office/drawing/2014/main" id="{32409277-4A17-468A-BB3B-FA14ADCD0CB0}"/>
              </a:ext>
            </a:extLst>
          </p:cNvPr>
          <p:cNvGraphicFramePr>
            <a:graphicFrameLocks noGrp="1"/>
          </p:cNvGraphicFramePr>
          <p:nvPr>
            <p:extLst>
              <p:ext uri="{D42A27DB-BD31-4B8C-83A1-F6EECF244321}">
                <p14:modId xmlns:p14="http://schemas.microsoft.com/office/powerpoint/2010/main" val="714065189"/>
              </p:ext>
            </p:extLst>
          </p:nvPr>
        </p:nvGraphicFramePr>
        <p:xfrm>
          <a:off x="1168524" y="1532594"/>
          <a:ext cx="2427095" cy="4564621"/>
        </p:xfrm>
        <a:graphic>
          <a:graphicData uri="http://schemas.openxmlformats.org/drawingml/2006/table">
            <a:tbl>
              <a:tblPr/>
              <a:tblGrid>
                <a:gridCol w="1259524">
                  <a:extLst>
                    <a:ext uri="{9D8B030D-6E8A-4147-A177-3AD203B41FA5}">
                      <a16:colId xmlns:a16="http://schemas.microsoft.com/office/drawing/2014/main" val="4218131329"/>
                    </a:ext>
                  </a:extLst>
                </a:gridCol>
                <a:gridCol w="1167571">
                  <a:extLst>
                    <a:ext uri="{9D8B030D-6E8A-4147-A177-3AD203B41FA5}">
                      <a16:colId xmlns:a16="http://schemas.microsoft.com/office/drawing/2014/main" val="964631075"/>
                    </a:ext>
                  </a:extLst>
                </a:gridCol>
              </a:tblGrid>
              <a:tr h="640039">
                <a:tc>
                  <a:txBody>
                    <a:bodyPr/>
                    <a:lstStyle/>
                    <a:p>
                      <a:pPr algn="ctr" rtl="0" fontAlgn="ctr">
                        <a:spcBef>
                          <a:spcPts val="0"/>
                        </a:spcBef>
                        <a:spcAft>
                          <a:spcPts val="0"/>
                        </a:spcAft>
                      </a:pPr>
                      <a:r>
                        <a:rPr lang="en-NZ" sz="1800" b="1" i="0" u="none" strike="noStrike" dirty="0">
                          <a:solidFill>
                            <a:srgbClr val="C00000"/>
                          </a:solidFill>
                          <a:effectLst/>
                          <a:latin typeface="Calibri" panose="020F0502020204030204" pitchFamily="34" charset="0"/>
                        </a:rPr>
                        <a:t>g1/g2</a:t>
                      </a:r>
                      <a:endParaRPr lang="en-NZ" sz="18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800" b="1" i="0" u="none" strike="noStrike" dirty="0">
                          <a:solidFill>
                            <a:srgbClr val="C00000"/>
                          </a:solidFill>
                          <a:effectLst/>
                          <a:latin typeface="Calibri" panose="020F0502020204030204" pitchFamily="34" charset="0"/>
                        </a:rPr>
                        <a:t>Delay</a:t>
                      </a:r>
                      <a:endParaRPr lang="en-NZ" sz="1800" dirty="0">
                        <a:solidFill>
                          <a:srgbClr val="C00000"/>
                        </a:solidFill>
                        <a:effectLst/>
                      </a:endParaRPr>
                    </a:p>
                  </a:txBody>
                  <a:tcPr marL="44333" marR="44333"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56691">
                <a:tc>
                  <a:txBody>
                    <a:bodyPr/>
                    <a:lstStyle/>
                    <a:p>
                      <a:pPr algn="ctr" fontAlgn="b"/>
                      <a:r>
                        <a:rPr lang="en-IN" sz="1800" b="0" i="0" u="none" strike="noStrike" dirty="0">
                          <a:solidFill>
                            <a:srgbClr val="C00000"/>
                          </a:solidFill>
                          <a:effectLst/>
                          <a:latin typeface="Calibri" panose="020F0502020204030204" pitchFamily="34" charset="0"/>
                        </a:rPr>
                        <a:t>0.1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981.28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56691">
                <a:tc>
                  <a:txBody>
                    <a:bodyPr/>
                    <a:lstStyle/>
                    <a:p>
                      <a:pPr algn="ctr" fontAlgn="b"/>
                      <a:r>
                        <a:rPr lang="en-IN" sz="1800" b="0" i="0" u="none" strike="noStrike" dirty="0">
                          <a:solidFill>
                            <a:srgbClr val="C00000"/>
                          </a:solidFill>
                          <a:effectLst/>
                          <a:latin typeface="Calibri" panose="020F0502020204030204" pitchFamily="34" charset="0"/>
                        </a:rPr>
                        <a:t>0.5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50.76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77842265"/>
                  </a:ext>
                </a:extLst>
              </a:tr>
              <a:tr h="256691">
                <a:tc>
                  <a:txBody>
                    <a:bodyPr/>
                    <a:lstStyle/>
                    <a:p>
                      <a:pPr algn="ctr" fontAlgn="b"/>
                      <a:r>
                        <a:rPr lang="en-IN" sz="1800" b="0" i="0" u="none" strike="noStrike" dirty="0">
                          <a:solidFill>
                            <a:srgbClr val="C00000"/>
                          </a:solidFill>
                          <a:effectLst/>
                          <a:latin typeface="Calibri" panose="020F0502020204030204" pitchFamily="34" charset="0"/>
                        </a:rPr>
                        <a:t>0.85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18.62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589268014"/>
                  </a:ext>
                </a:extLst>
              </a:tr>
              <a:tr h="256691">
                <a:tc>
                  <a:txBody>
                    <a:bodyPr/>
                    <a:lstStyle/>
                    <a:p>
                      <a:pPr algn="ctr" fontAlgn="b"/>
                      <a:r>
                        <a:rPr lang="en-IN" sz="1800" b="0" i="0" u="none" strike="noStrike">
                          <a:solidFill>
                            <a:srgbClr val="C00000"/>
                          </a:solidFill>
                          <a:effectLst/>
                          <a:latin typeface="Calibri" panose="020F0502020204030204" pitchFamily="34" charset="0"/>
                        </a:rPr>
                        <a:t>1.5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12.23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46128448"/>
                  </a:ext>
                </a:extLst>
              </a:tr>
              <a:tr h="256691">
                <a:tc>
                  <a:txBody>
                    <a:bodyPr/>
                    <a:lstStyle/>
                    <a:p>
                      <a:pPr algn="ctr" fontAlgn="b"/>
                      <a:r>
                        <a:rPr lang="en-IN" sz="1800" b="0" i="0" u="none" strike="noStrike">
                          <a:solidFill>
                            <a:srgbClr val="C00000"/>
                          </a:solidFill>
                          <a:effectLst/>
                          <a:latin typeface="Calibri" panose="020F0502020204030204" pitchFamily="34" charset="0"/>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9.99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56691">
                <a:tc>
                  <a:txBody>
                    <a:bodyPr/>
                    <a:lstStyle/>
                    <a:p>
                      <a:pPr algn="ctr" fontAlgn="b"/>
                      <a:r>
                        <a:rPr lang="en-IN" sz="1800" b="0" i="0" u="none" strike="noStrike">
                          <a:solidFill>
                            <a:srgbClr val="C00000"/>
                          </a:solidFill>
                          <a:effectLst/>
                          <a:latin typeface="Calibri" panose="020F0502020204030204" pitchFamily="34" charset="0"/>
                        </a:rPr>
                        <a:t>3.5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9.35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56691">
                <a:tc>
                  <a:txBody>
                    <a:bodyPr/>
                    <a:lstStyle/>
                    <a:p>
                      <a:pPr algn="ctr" fontAlgn="b"/>
                      <a:r>
                        <a:rPr lang="en-IN" sz="1800" b="0" i="0" u="none" strike="noStrike">
                          <a:solidFill>
                            <a:srgbClr val="C00000"/>
                          </a:solidFill>
                          <a:effectLst/>
                          <a:latin typeface="Calibri" panose="020F0502020204030204" pitchFamily="34" charset="0"/>
                        </a:rPr>
                        <a:t>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56691">
                <a:tc>
                  <a:txBody>
                    <a:bodyPr/>
                    <a:lstStyle/>
                    <a:p>
                      <a:pPr algn="ctr" fontAlgn="b"/>
                      <a:r>
                        <a:rPr lang="en-IN" sz="1800" b="0" i="0" u="none" strike="noStrike">
                          <a:solidFill>
                            <a:srgbClr val="C00000"/>
                          </a:solidFill>
                          <a:effectLst/>
                          <a:latin typeface="Calibri" panose="020F0502020204030204" pitchFamily="34" charset="0"/>
                        </a:rPr>
                        <a:t>4.05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5298646"/>
                  </a:ext>
                </a:extLst>
              </a:tr>
              <a:tr h="256691">
                <a:tc>
                  <a:txBody>
                    <a:bodyPr/>
                    <a:lstStyle/>
                    <a:p>
                      <a:pPr algn="ctr" fontAlgn="b"/>
                      <a:r>
                        <a:rPr lang="en-IN" sz="1800" b="0" i="0" u="none" strike="noStrike">
                          <a:solidFill>
                            <a:srgbClr val="C00000"/>
                          </a:solidFill>
                          <a:effectLst/>
                          <a:latin typeface="Calibri" panose="020F0502020204030204" pitchFamily="34" charset="0"/>
                        </a:rPr>
                        <a:t>4.1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56691">
                <a:tc>
                  <a:txBody>
                    <a:bodyPr/>
                    <a:lstStyle/>
                    <a:p>
                      <a:pPr algn="ctr" fontAlgn="b"/>
                      <a:r>
                        <a:rPr lang="en-IN" sz="1800" b="0" i="0" u="none" strike="noStrike">
                          <a:solidFill>
                            <a:srgbClr val="C00000"/>
                          </a:solidFill>
                          <a:effectLst/>
                          <a:latin typeface="Calibri" panose="020F0502020204030204" pitchFamily="34" charset="0"/>
                        </a:rPr>
                        <a:t>4.15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358422">
                <a:tc>
                  <a:txBody>
                    <a:bodyPr/>
                    <a:lstStyle/>
                    <a:p>
                      <a:pPr algn="ctr" fontAlgn="b"/>
                      <a:r>
                        <a:rPr lang="en-IN" sz="1800" b="0" i="0" u="none" strike="noStrike" dirty="0">
                          <a:solidFill>
                            <a:srgbClr val="C00000"/>
                          </a:solidFill>
                          <a:effectLst/>
                          <a:latin typeface="Calibri" panose="020F0502020204030204" pitchFamily="34" charset="0"/>
                        </a:rPr>
                        <a:t>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IN" sz="1800" b="0" i="0" u="none" strike="noStrike" dirty="0">
                          <a:solidFill>
                            <a:srgbClr val="C00000"/>
                          </a:solidFill>
                          <a:effectLst/>
                          <a:latin typeface="Calibri" panose="020F0502020204030204" pitchFamily="34" charset="0"/>
                        </a:rPr>
                        <a:t>9.25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5016670"/>
                  </a:ext>
                </a:extLst>
              </a:tr>
              <a:tr h="256691">
                <a:tc>
                  <a:txBody>
                    <a:bodyPr/>
                    <a:lstStyle/>
                    <a:p>
                      <a:pPr algn="ctr" fontAlgn="b"/>
                      <a:r>
                        <a:rPr lang="en-IN" sz="1800" b="0" i="0" u="none" strike="noStrike">
                          <a:solidFill>
                            <a:srgbClr val="C00000"/>
                          </a:solidFill>
                          <a:effectLst/>
                          <a:latin typeface="Calibri" panose="020F0502020204030204" pitchFamily="34" charset="0"/>
                        </a:rPr>
                        <a:t>4.25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09644614"/>
                  </a:ext>
                </a:extLst>
              </a:tr>
              <a:tr h="256691">
                <a:tc>
                  <a:txBody>
                    <a:bodyPr/>
                    <a:lstStyle/>
                    <a:p>
                      <a:pPr algn="ctr" fontAlgn="b"/>
                      <a:r>
                        <a:rPr lang="en-IN" sz="1800" b="0" i="0" u="none" strike="noStrike">
                          <a:solidFill>
                            <a:srgbClr val="C00000"/>
                          </a:solidFill>
                          <a:effectLst/>
                          <a:latin typeface="Calibri" panose="020F0502020204030204" pitchFamily="34" charset="0"/>
                        </a:rPr>
                        <a:t>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88075847"/>
                  </a:ext>
                </a:extLst>
              </a:tr>
              <a:tr h="256691">
                <a:tc>
                  <a:txBody>
                    <a:bodyPr/>
                    <a:lstStyle/>
                    <a:p>
                      <a:pPr algn="ctr" fontAlgn="b"/>
                      <a:r>
                        <a:rPr lang="en-IN" sz="1800" b="0" i="0" u="none" strike="noStrike">
                          <a:solidFill>
                            <a:srgbClr val="C00000"/>
                          </a:solidFill>
                          <a:effectLst/>
                          <a:latin typeface="Calibri" panose="020F0502020204030204" pitchFamily="34" charset="0"/>
                        </a:rPr>
                        <a:t>4.35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33164374"/>
                  </a:ext>
                </a:extLst>
              </a:tr>
            </a:tbl>
          </a:graphicData>
        </a:graphic>
      </p:graphicFrame>
      <p:graphicFrame>
        <p:nvGraphicFramePr>
          <p:cNvPr id="7" name="Grafico 12">
            <a:extLst>
              <a:ext uri="{FF2B5EF4-FFF2-40B4-BE49-F238E27FC236}">
                <a16:creationId xmlns:a16="http://schemas.microsoft.com/office/drawing/2014/main" id="{59FFC24B-30A3-442D-91F2-6AED5B97F959}"/>
              </a:ext>
            </a:extLst>
          </p:cNvPr>
          <p:cNvGraphicFramePr>
            <a:graphicFrameLocks/>
          </p:cNvGraphicFramePr>
          <p:nvPr>
            <p:extLst>
              <p:ext uri="{D42A27DB-BD31-4B8C-83A1-F6EECF244321}">
                <p14:modId xmlns:p14="http://schemas.microsoft.com/office/powerpoint/2010/main" val="3337077537"/>
              </p:ext>
            </p:extLst>
          </p:nvPr>
        </p:nvGraphicFramePr>
        <p:xfrm>
          <a:off x="3810000" y="1653876"/>
          <a:ext cx="5269500" cy="35734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63581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E1639CF-ABAF-425B-9D29-424AA72F99AC}"/>
              </a:ext>
            </a:extLst>
          </p:cNvPr>
          <p:cNvSpPr>
            <a:spLocks noGrp="1"/>
          </p:cNvSpPr>
          <p:nvPr>
            <p:ph type="title"/>
          </p:nvPr>
        </p:nvSpPr>
        <p:spPr>
          <a:xfrm>
            <a:off x="727874" y="347067"/>
            <a:ext cx="10353333" cy="615553"/>
          </a:xfrm>
        </p:spPr>
        <p:txBody>
          <a:bodyPr/>
          <a:lstStyle/>
          <a:p>
            <a:r>
              <a:rPr lang="it-IT" sz="2000" u="sng" dirty="0"/>
              <a:t>FOURTH JUNCTION ANALYSIS: </a:t>
            </a:r>
            <a:br>
              <a:rPr lang="it-IT" sz="2000" u="sng" dirty="0"/>
            </a:br>
            <a:r>
              <a:rPr lang="it-IT" sz="2000" b="1" dirty="0"/>
              <a:t>VIA PRENESTINA – VIA GIACOMO BRESADOLA</a:t>
            </a:r>
            <a:r>
              <a:rPr lang="it-IT" sz="2000" b="1" dirty="0">
                <a:solidFill>
                  <a:schemeClr val="lt1"/>
                </a:solidFill>
                <a:latin typeface="Arial"/>
                <a:ea typeface="Arial"/>
                <a:cs typeface="Arial"/>
                <a:sym typeface="Arial"/>
              </a:rPr>
              <a:t> Via di Val Chisone</a:t>
            </a:r>
            <a:r>
              <a:rPr lang="it-IT" sz="2000" dirty="0"/>
              <a:t> </a:t>
            </a:r>
          </a:p>
        </p:txBody>
      </p:sp>
      <p:sp>
        <p:nvSpPr>
          <p:cNvPr id="5" name="CasellaDiTesto 4">
            <a:extLst>
              <a:ext uri="{FF2B5EF4-FFF2-40B4-BE49-F238E27FC236}">
                <a16:creationId xmlns:a16="http://schemas.microsoft.com/office/drawing/2014/main" id="{E6112176-ED6E-4D90-9D87-E8EAD2B7DA67}"/>
              </a:ext>
            </a:extLst>
          </p:cNvPr>
          <p:cNvSpPr txBox="1"/>
          <p:nvPr/>
        </p:nvSpPr>
        <p:spPr>
          <a:xfrm>
            <a:off x="954144" y="1313799"/>
            <a:ext cx="2855856" cy="400110"/>
          </a:xfrm>
          <a:prstGeom prst="rect">
            <a:avLst/>
          </a:prstGeom>
          <a:noFill/>
        </p:spPr>
        <p:txBody>
          <a:bodyPr wrap="square" rtlCol="0">
            <a:spAutoFit/>
          </a:bodyPr>
          <a:lstStyle/>
          <a:p>
            <a:r>
              <a:rPr lang="it-IT" sz="2000" b="1" dirty="0">
                <a:solidFill>
                  <a:schemeClr val="accent2">
                    <a:lumMod val="75000"/>
                  </a:schemeClr>
                </a:solidFill>
              </a:rPr>
              <a:t>THIRD ITERATION:</a:t>
            </a:r>
          </a:p>
        </p:txBody>
      </p:sp>
      <p:graphicFrame>
        <p:nvGraphicFramePr>
          <p:cNvPr id="7" name="Grafico 13">
            <a:extLst>
              <a:ext uri="{FF2B5EF4-FFF2-40B4-BE49-F238E27FC236}">
                <a16:creationId xmlns:a16="http://schemas.microsoft.com/office/drawing/2014/main" id="{CEF47FC5-2341-4C42-AC10-FDA80DB259C6}"/>
              </a:ext>
            </a:extLst>
          </p:cNvPr>
          <p:cNvGraphicFramePr>
            <a:graphicFrameLocks/>
          </p:cNvGraphicFramePr>
          <p:nvPr>
            <p:extLst>
              <p:ext uri="{D42A27DB-BD31-4B8C-83A1-F6EECF244321}">
                <p14:modId xmlns:p14="http://schemas.microsoft.com/office/powerpoint/2010/main" val="3148046710"/>
              </p:ext>
            </p:extLst>
          </p:nvPr>
        </p:nvGraphicFramePr>
        <p:xfrm>
          <a:off x="3810000" y="1653876"/>
          <a:ext cx="5547360" cy="36953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E633E4C5-90D8-411A-95D2-9262E16EB4F4}"/>
              </a:ext>
            </a:extLst>
          </p:cNvPr>
          <p:cNvGraphicFramePr>
            <a:graphicFrameLocks noGrp="1"/>
          </p:cNvGraphicFramePr>
          <p:nvPr>
            <p:extLst>
              <p:ext uri="{D42A27DB-BD31-4B8C-83A1-F6EECF244321}">
                <p14:modId xmlns:p14="http://schemas.microsoft.com/office/powerpoint/2010/main" val="101798363"/>
              </p:ext>
            </p:extLst>
          </p:nvPr>
        </p:nvGraphicFramePr>
        <p:xfrm>
          <a:off x="1103802" y="1698669"/>
          <a:ext cx="2148539" cy="4181471"/>
        </p:xfrm>
        <a:graphic>
          <a:graphicData uri="http://schemas.openxmlformats.org/drawingml/2006/table">
            <a:tbl>
              <a:tblPr/>
              <a:tblGrid>
                <a:gridCol w="1114969">
                  <a:extLst>
                    <a:ext uri="{9D8B030D-6E8A-4147-A177-3AD203B41FA5}">
                      <a16:colId xmlns:a16="http://schemas.microsoft.com/office/drawing/2014/main" val="4218131329"/>
                    </a:ext>
                  </a:extLst>
                </a:gridCol>
                <a:gridCol w="1033570">
                  <a:extLst>
                    <a:ext uri="{9D8B030D-6E8A-4147-A177-3AD203B41FA5}">
                      <a16:colId xmlns:a16="http://schemas.microsoft.com/office/drawing/2014/main" val="964631075"/>
                    </a:ext>
                  </a:extLst>
                </a:gridCol>
              </a:tblGrid>
              <a:tr h="570276">
                <a:tc>
                  <a:txBody>
                    <a:bodyPr/>
                    <a:lstStyle/>
                    <a:p>
                      <a:pPr algn="ctr" rtl="0" fontAlgn="ctr">
                        <a:spcBef>
                          <a:spcPts val="0"/>
                        </a:spcBef>
                        <a:spcAft>
                          <a:spcPts val="0"/>
                        </a:spcAft>
                      </a:pPr>
                      <a:r>
                        <a:rPr lang="en-NZ" sz="1800" b="1" i="0" u="none" strike="noStrike" dirty="0">
                          <a:solidFill>
                            <a:srgbClr val="C00000"/>
                          </a:solidFill>
                          <a:effectLst/>
                          <a:latin typeface="Calibri" panose="020F0502020204030204" pitchFamily="34" charset="0"/>
                        </a:rPr>
                        <a:t>Cycle</a:t>
                      </a:r>
                      <a:endParaRPr lang="en-NZ" sz="1800" dirty="0">
                        <a:solidFill>
                          <a:srgbClr val="C00000"/>
                        </a:solidFill>
                        <a:effectLst/>
                      </a:endParaRPr>
                    </a:p>
                  </a:txBody>
                  <a:tcPr marL="48766" marR="48766"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rtl="0" fontAlgn="ctr">
                        <a:spcBef>
                          <a:spcPts val="0"/>
                        </a:spcBef>
                        <a:spcAft>
                          <a:spcPts val="0"/>
                        </a:spcAft>
                      </a:pPr>
                      <a:r>
                        <a:rPr lang="en-NZ" sz="1800" b="1" i="0" u="none" strike="noStrike" dirty="0">
                          <a:solidFill>
                            <a:srgbClr val="C00000"/>
                          </a:solidFill>
                          <a:effectLst/>
                          <a:latin typeface="Calibri" panose="020F0502020204030204" pitchFamily="34" charset="0"/>
                        </a:rPr>
                        <a:t>Delay</a:t>
                      </a:r>
                      <a:endParaRPr lang="en-NZ" sz="1800" dirty="0">
                        <a:solidFill>
                          <a:srgbClr val="C00000"/>
                        </a:solidFill>
                        <a:effectLst/>
                      </a:endParaRPr>
                    </a:p>
                  </a:txBody>
                  <a:tcPr marL="48766" marR="48766" marT="45600" marB="45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06160331"/>
                  </a:ext>
                </a:extLst>
              </a:tr>
              <a:tr h="228712">
                <a:tc>
                  <a:txBody>
                    <a:bodyPr/>
                    <a:lstStyle/>
                    <a:p>
                      <a:pPr algn="ctr" fontAlgn="b"/>
                      <a:r>
                        <a:rPr lang="en-IN" sz="1800" b="0" i="0" u="none" strike="noStrike" dirty="0">
                          <a:solidFill>
                            <a:srgbClr val="C00000"/>
                          </a:solidFill>
                          <a:effectLst/>
                          <a:latin typeface="Calibri" panose="020F0502020204030204" pitchFamily="34" charset="0"/>
                        </a:rPr>
                        <a:t>80.81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a:solidFill>
                            <a:srgbClr val="C00000"/>
                          </a:solidFill>
                          <a:effectLst/>
                          <a:latin typeface="Calibri" panose="020F0502020204030204" pitchFamily="34" charset="0"/>
                        </a:rPr>
                        <a:t>64.23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3039849"/>
                  </a:ext>
                </a:extLst>
              </a:tr>
              <a:tr h="228712">
                <a:tc>
                  <a:txBody>
                    <a:bodyPr/>
                    <a:lstStyle/>
                    <a:p>
                      <a:pPr algn="ctr" fontAlgn="b"/>
                      <a:r>
                        <a:rPr lang="en-IN" sz="1800" b="0" i="0" u="none" strike="noStrike" dirty="0">
                          <a:solidFill>
                            <a:srgbClr val="C00000"/>
                          </a:solidFill>
                          <a:effectLst/>
                          <a:latin typeface="Calibri" panose="020F0502020204030204" pitchFamily="34" charset="0"/>
                        </a:rPr>
                        <a:t>32.43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a:solidFill>
                            <a:srgbClr val="C00000"/>
                          </a:solidFill>
                          <a:effectLst/>
                          <a:latin typeface="Calibri" panose="020F0502020204030204" pitchFamily="34" charset="0"/>
                        </a:rPr>
                        <a:t>19.26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32270326"/>
                  </a:ext>
                </a:extLst>
              </a:tr>
              <a:tr h="228712">
                <a:tc>
                  <a:txBody>
                    <a:bodyPr/>
                    <a:lstStyle/>
                    <a:p>
                      <a:pPr algn="ctr" fontAlgn="b"/>
                      <a:r>
                        <a:rPr lang="en-IN" sz="1800" b="0" i="0" u="none" strike="noStrike" dirty="0">
                          <a:solidFill>
                            <a:srgbClr val="C00000"/>
                          </a:solidFill>
                          <a:effectLst/>
                          <a:latin typeface="Calibri" panose="020F0502020204030204" pitchFamily="34" charset="0"/>
                        </a:rPr>
                        <a:t>23.06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13.10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327020752"/>
                  </a:ext>
                </a:extLst>
              </a:tr>
              <a:tr h="228712">
                <a:tc>
                  <a:txBody>
                    <a:bodyPr/>
                    <a:lstStyle/>
                    <a:p>
                      <a:pPr algn="ctr" fontAlgn="b"/>
                      <a:r>
                        <a:rPr lang="en-IN" sz="1800" b="0" i="0" u="none" strike="noStrike">
                          <a:solidFill>
                            <a:srgbClr val="C00000"/>
                          </a:solidFill>
                          <a:effectLst/>
                          <a:latin typeface="Calibri" panose="020F0502020204030204" pitchFamily="34" charset="0"/>
                        </a:rPr>
                        <a:t>19.40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10.34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7826788"/>
                  </a:ext>
                </a:extLst>
              </a:tr>
              <a:tr h="228712">
                <a:tc>
                  <a:txBody>
                    <a:bodyPr/>
                    <a:lstStyle/>
                    <a:p>
                      <a:pPr algn="ctr" fontAlgn="b"/>
                      <a:r>
                        <a:rPr lang="en-IN" sz="1800" b="0" i="0" u="none" strike="noStrike">
                          <a:solidFill>
                            <a:srgbClr val="C00000"/>
                          </a:solidFill>
                          <a:effectLst/>
                          <a:latin typeface="Calibri" panose="020F0502020204030204" pitchFamily="34" charset="0"/>
                        </a:rPr>
                        <a:t>19.20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9.44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663904491"/>
                  </a:ext>
                </a:extLst>
              </a:tr>
              <a:tr h="228712">
                <a:tc>
                  <a:txBody>
                    <a:bodyPr/>
                    <a:lstStyle/>
                    <a:p>
                      <a:pPr algn="ctr" fontAlgn="b"/>
                      <a:r>
                        <a:rPr lang="en-IN" sz="1800" b="0" i="0" u="none" strike="noStrike">
                          <a:solidFill>
                            <a:srgbClr val="C00000"/>
                          </a:solidFill>
                          <a:effectLst/>
                          <a:latin typeface="Calibri" panose="020F0502020204030204" pitchFamily="34" charset="0"/>
                        </a:rPr>
                        <a:t>19.82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756765"/>
                  </a:ext>
                </a:extLst>
              </a:tr>
              <a:tr h="228712">
                <a:tc>
                  <a:txBody>
                    <a:bodyPr/>
                    <a:lstStyle/>
                    <a:p>
                      <a:pPr algn="ctr" fontAlgn="b"/>
                      <a:r>
                        <a:rPr lang="en-IN" sz="1800" b="0" i="0" u="none" strike="noStrike" dirty="0">
                          <a:solidFill>
                            <a:srgbClr val="C00000"/>
                          </a:solidFill>
                          <a:effectLst/>
                          <a:latin typeface="Calibri" panose="020F0502020204030204" pitchFamily="34" charset="0"/>
                        </a:rPr>
                        <a:t>20.02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03545186"/>
                  </a:ext>
                </a:extLst>
              </a:tr>
              <a:tr h="228712">
                <a:tc>
                  <a:txBody>
                    <a:bodyPr/>
                    <a:lstStyle/>
                    <a:p>
                      <a:pPr algn="ctr" fontAlgn="b"/>
                      <a:r>
                        <a:rPr lang="en-IN" sz="1800" b="0" i="0" u="none" strike="noStrike" dirty="0">
                          <a:solidFill>
                            <a:srgbClr val="C00000"/>
                          </a:solidFill>
                          <a:effectLst/>
                          <a:latin typeface="Calibri" panose="020F0502020204030204" pitchFamily="34" charset="0"/>
                        </a:rPr>
                        <a:t>20.23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3209138"/>
                  </a:ext>
                </a:extLst>
              </a:tr>
              <a:tr h="228712">
                <a:tc>
                  <a:txBody>
                    <a:bodyPr/>
                    <a:lstStyle/>
                    <a:p>
                      <a:pPr algn="ctr" fontAlgn="b"/>
                      <a:r>
                        <a:rPr lang="en-IN" sz="1800" b="0" i="0" u="none" strike="noStrike" dirty="0">
                          <a:solidFill>
                            <a:srgbClr val="C00000"/>
                          </a:solidFill>
                          <a:effectLst/>
                          <a:latin typeface="Calibri" panose="020F0502020204030204" pitchFamily="34" charset="0"/>
                        </a:rPr>
                        <a:t>20.45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1800" b="0" i="0" u="none" strike="noStrike" dirty="0">
                          <a:solidFill>
                            <a:srgbClr val="C00000"/>
                          </a:solidFill>
                          <a:effectLst/>
                          <a:latin typeface="Calibri" panose="020F0502020204030204" pitchFamily="34" charset="0"/>
                        </a:rPr>
                        <a:t>9.25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145298646"/>
                  </a:ext>
                </a:extLst>
              </a:tr>
              <a:tr h="228712">
                <a:tc>
                  <a:txBody>
                    <a:bodyPr/>
                    <a:lstStyle/>
                    <a:p>
                      <a:pPr algn="ctr" fontAlgn="b"/>
                      <a:r>
                        <a:rPr lang="en-IN" sz="1800" b="0" i="0" u="none" strike="noStrike">
                          <a:solidFill>
                            <a:srgbClr val="C00000"/>
                          </a:solidFill>
                          <a:effectLst/>
                          <a:latin typeface="Calibri" panose="020F0502020204030204" pitchFamily="34" charset="0"/>
                        </a:rPr>
                        <a:t>20.68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343653656"/>
                  </a:ext>
                </a:extLst>
              </a:tr>
              <a:tr h="228712">
                <a:tc>
                  <a:txBody>
                    <a:bodyPr/>
                    <a:lstStyle/>
                    <a:p>
                      <a:pPr algn="ctr" fontAlgn="b"/>
                      <a:r>
                        <a:rPr lang="en-IN" sz="1800" b="0" i="0" u="none" strike="noStrike">
                          <a:solidFill>
                            <a:srgbClr val="C00000"/>
                          </a:solidFill>
                          <a:effectLst/>
                          <a:latin typeface="Calibri" panose="020F0502020204030204" pitchFamily="34" charset="0"/>
                        </a:rPr>
                        <a:t>20.93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9.27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69474356"/>
                  </a:ext>
                </a:extLst>
              </a:tr>
              <a:tr h="319355">
                <a:tc>
                  <a:txBody>
                    <a:bodyPr/>
                    <a:lstStyle/>
                    <a:p>
                      <a:pPr algn="ctr" fontAlgn="b"/>
                      <a:r>
                        <a:rPr lang="en-IN" sz="1800" b="0" i="0" u="none" strike="noStrike">
                          <a:solidFill>
                            <a:srgbClr val="C00000"/>
                          </a:solidFill>
                          <a:effectLst/>
                          <a:latin typeface="Calibri" panose="020F0502020204030204" pitchFamily="34" charset="0"/>
                        </a:rPr>
                        <a:t>22.25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9.41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5016670"/>
                  </a:ext>
                </a:extLst>
              </a:tr>
              <a:tr h="228712">
                <a:tc>
                  <a:txBody>
                    <a:bodyPr/>
                    <a:lstStyle/>
                    <a:p>
                      <a:pPr algn="ctr" fontAlgn="b"/>
                      <a:r>
                        <a:rPr lang="en-IN" sz="1800" b="0" i="0" u="none" strike="noStrike" dirty="0">
                          <a:solidFill>
                            <a:srgbClr val="C00000"/>
                          </a:solidFill>
                          <a:effectLst/>
                          <a:latin typeface="Calibri" panose="020F0502020204030204" pitchFamily="34" charset="0"/>
                        </a:rPr>
                        <a:t>23.39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IN" sz="1800" b="0" i="0" u="none" strike="noStrike" dirty="0">
                          <a:solidFill>
                            <a:srgbClr val="C00000"/>
                          </a:solidFill>
                          <a:effectLst/>
                          <a:latin typeface="Calibri" panose="020F0502020204030204" pitchFamily="34" charset="0"/>
                        </a:rPr>
                        <a:t>9.57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09644614"/>
                  </a:ext>
                </a:extLst>
              </a:tr>
            </a:tbl>
          </a:graphicData>
        </a:graphic>
      </p:graphicFrame>
    </p:spTree>
    <p:extLst>
      <p:ext uri="{BB962C8B-B14F-4D97-AF65-F5344CB8AC3E}">
        <p14:creationId xmlns:p14="http://schemas.microsoft.com/office/powerpoint/2010/main" val="524324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04800" y="304800"/>
            <a:ext cx="11582400" cy="430887"/>
          </a:xfrm>
          <a:effectLst>
            <a:outerShdw blurRad="50800" dist="38100" dir="2700000" algn="tl" rotWithShape="0">
              <a:prstClr val="black">
                <a:alpha val="20000"/>
              </a:prstClr>
            </a:outerShdw>
          </a:effectLst>
        </p:spPr>
        <p:txBody>
          <a:bodyPr/>
          <a:lstStyle/>
          <a:p>
            <a:pPr algn="ctr" rtl="0"/>
            <a:r>
              <a:rPr lang="it-IT" sz="2800" b="1" dirty="0">
                <a:solidFill>
                  <a:schemeClr val="accent2">
                    <a:lumMod val="75000"/>
                  </a:schemeClr>
                </a:solidFill>
                <a:latin typeface="+mj-lt"/>
                <a:cs typeface="+mj-cs"/>
              </a:rPr>
              <a:t>SYNCHRONISATION</a:t>
            </a:r>
          </a:p>
        </p:txBody>
      </p:sp>
      <p:sp>
        <p:nvSpPr>
          <p:cNvPr id="4" name="Segnaposto piè di pagina 3"/>
          <p:cNvSpPr>
            <a:spLocks noGrp="1"/>
          </p:cNvSpPr>
          <p:nvPr>
            <p:ph type="ftr" sz="quarter" idx="5"/>
          </p:nvPr>
        </p:nvSpPr>
        <p:spPr>
          <a:xfrm>
            <a:off x="1704339" y="6188529"/>
            <a:ext cx="3313429" cy="182245"/>
          </a:xfrm>
          <a:prstGeom prst="rect">
            <a:avLst/>
          </a:prstGeom>
        </p:spPr>
        <p:txBody>
          <a:bodyPr wrap="square" lIns="0" tIns="0" rIns="0" bIns="0">
            <a:spAutoFit/>
          </a:bodyPr>
          <a:lstStyle>
            <a:defPPr>
              <a:defRPr lang="it-IT"/>
            </a:defPPr>
            <a:lvl1pPr marL="0" algn="l" defTabSz="914400" rtl="0" eaLnBrk="1" latinLnBrk="0" hangingPunct="1">
              <a:defRPr sz="11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5"/>
              <a:t>Traffic Engineering and  ITS 2018 /2019</a:t>
            </a:r>
            <a:endParaRPr lang="en-US" spc="-5" dirty="0"/>
          </a:p>
        </p:txBody>
      </p:sp>
      <p:sp>
        <p:nvSpPr>
          <p:cNvPr id="6" name="Segnaposto numero diapositiva 5"/>
          <p:cNvSpPr>
            <a:spLocks noGrp="1"/>
          </p:cNvSpPr>
          <p:nvPr>
            <p:ph type="sldNum" sz="quarter" idx="7"/>
          </p:nvPr>
        </p:nvSpPr>
        <p:spPr>
          <a:xfrm>
            <a:off x="11004295" y="6188529"/>
            <a:ext cx="207009" cy="182245"/>
          </a:xfrm>
          <a:prstGeom prst="rect">
            <a:avLst/>
          </a:prstGeom>
        </p:spPr>
        <p:txBody>
          <a:bodyPr wrap="square" lIns="0" tIns="0" rIns="0" bIns="0">
            <a:spAutoFit/>
          </a:bodyPr>
          <a:lstStyle>
            <a:defPPr>
              <a:defRPr lang="it-IT"/>
            </a:defPPr>
            <a:lvl1pPr marL="0" algn="l" defTabSz="914400" rtl="0" eaLnBrk="1" latinLnBrk="0" hangingPunct="1">
              <a:defRPr sz="11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pPr>
            <a:fld id="{81D60167-4931-47E6-BA6A-407CBD079E47}" type="slidenum">
              <a:rPr lang="en-IN" smtClean="0"/>
              <a:pPr marL="25400">
                <a:lnSpc>
                  <a:spcPct val="100000"/>
                </a:lnSpc>
              </a:pPr>
              <a:t>46</a:t>
            </a:fld>
            <a:endParaRPr lang="it-IT" dirty="0"/>
          </a:p>
        </p:txBody>
      </p:sp>
      <p:pic>
        <p:nvPicPr>
          <p:cNvPr id="7" name="Picture 6">
            <a:extLst>
              <a:ext uri="{FF2B5EF4-FFF2-40B4-BE49-F238E27FC236}">
                <a16:creationId xmlns:a16="http://schemas.microsoft.com/office/drawing/2014/main" id="{FBA6EB3D-6F8A-4FF1-9878-DC2E2215F062}"/>
              </a:ext>
            </a:extLst>
          </p:cNvPr>
          <p:cNvPicPr/>
          <p:nvPr/>
        </p:nvPicPr>
        <p:blipFill>
          <a:blip r:embed="rId2"/>
          <a:stretch>
            <a:fillRect/>
          </a:stretch>
        </p:blipFill>
        <p:spPr>
          <a:xfrm>
            <a:off x="0" y="6096000"/>
            <a:ext cx="2019300" cy="609600"/>
          </a:xfrm>
          <a:prstGeom prst="rect">
            <a:avLst/>
          </a:prstGeom>
        </p:spPr>
      </p:pic>
      <p:sp>
        <p:nvSpPr>
          <p:cNvPr id="3" name="Rectangle 2">
            <a:extLst>
              <a:ext uri="{FF2B5EF4-FFF2-40B4-BE49-F238E27FC236}">
                <a16:creationId xmlns:a16="http://schemas.microsoft.com/office/drawing/2014/main" id="{7350FFF7-9452-4EA9-9E40-09EBED4A4F91}"/>
              </a:ext>
            </a:extLst>
          </p:cNvPr>
          <p:cNvSpPr/>
          <p:nvPr/>
        </p:nvSpPr>
        <p:spPr>
          <a:xfrm>
            <a:off x="1371600" y="838200"/>
            <a:ext cx="9753600" cy="4992392"/>
          </a:xfrm>
          <a:prstGeom prst="rect">
            <a:avLst/>
          </a:prstGeom>
          <a:effectLst>
            <a:outerShdw blurRad="50800" dist="38100" dir="2700000" algn="tl" rotWithShape="0">
              <a:prstClr val="black">
                <a:alpha val="20000"/>
              </a:prstClr>
            </a:outerShdw>
          </a:effectLst>
        </p:spPr>
        <p:txBody>
          <a:bodyPr>
            <a:spAutoFit/>
          </a:bodyPr>
          <a:lstStyle/>
          <a:p>
            <a:pPr marL="28575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Synchronization is a method used in order to improve Level of Service of junction, looking for decrease delay. </a:t>
            </a:r>
          </a:p>
          <a:p>
            <a:pPr marL="28575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goal is to switch on the green light when the vehicles approach the intersection. </a:t>
            </a:r>
          </a:p>
          <a:p>
            <a:pPr marL="28575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In the ideal condition no vehicle has to be stopped, avoiding the delay; but in the real situation the several nodes, which represent the junctions, are not at the same distance.</a:t>
            </a:r>
          </a:p>
          <a:p>
            <a:pPr marL="28575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They can been considered two different types of synchronization:</a:t>
            </a:r>
          </a:p>
          <a:p>
            <a:pPr>
              <a:lnSpc>
                <a:spcPct val="200000"/>
              </a:lnSpc>
            </a:pPr>
            <a:r>
              <a:rPr lang="en-IN" dirty="0">
                <a:latin typeface="Arial" panose="020B0604020202020204" pitchFamily="34" charset="0"/>
                <a:cs typeface="Arial" panose="020B0604020202020204" pitchFamily="34" charset="0"/>
              </a:rPr>
              <a:t> 	• Ideal synchronization (only possible if the junctions had the same spacing A and the 	flow was under a certain value, without variations among the artery);</a:t>
            </a:r>
          </a:p>
          <a:p>
            <a:pPr>
              <a:lnSpc>
                <a:spcPct val="200000"/>
              </a:lnSpc>
            </a:pPr>
            <a:r>
              <a:rPr lang="en-IN" dirty="0">
                <a:latin typeface="Arial" panose="020B0604020202020204" pitchFamily="34" charset="0"/>
                <a:cs typeface="Arial" panose="020B0604020202020204" pitchFamily="34" charset="0"/>
              </a:rPr>
              <a:t>	• Maximum Bandwidth Problem;</a:t>
            </a:r>
          </a:p>
        </p:txBody>
      </p:sp>
      <p:sp>
        <p:nvSpPr>
          <p:cNvPr id="8" name="Date Placeholder 2">
            <a:extLst>
              <a:ext uri="{FF2B5EF4-FFF2-40B4-BE49-F238E27FC236}">
                <a16:creationId xmlns:a16="http://schemas.microsoft.com/office/drawing/2014/main" id="{6740A407-032A-460E-9CF6-0DD49B2CF590}"/>
              </a:ext>
            </a:extLst>
          </p:cNvPr>
          <p:cNvSpPr>
            <a:spLocks noGrp="1"/>
          </p:cNvSpPr>
          <p:nvPr>
            <p:ph type="dt" sz="half" idx="6"/>
          </p:nvPr>
        </p:nvSpPr>
        <p:spPr>
          <a:xfrm>
            <a:off x="6698106" y="6188529"/>
            <a:ext cx="726440" cy="182245"/>
          </a:xfrm>
          <a:prstGeom prst="rect">
            <a:avLst/>
          </a:prstGeom>
        </p:spPr>
        <p:txBody>
          <a:bodyPr wrap="square" lIns="0" tIns="0" rIns="0" bIns="0">
            <a:spAutoFit/>
          </a:bodyPr>
          <a:lstStyle>
            <a:defPPr>
              <a:defRPr lang="it-IT"/>
            </a:defPPr>
            <a:lvl1pPr marL="0" algn="l" defTabSz="914400" rtl="0" eaLnBrk="1" latinLnBrk="0" hangingPunct="1">
              <a:defRPr sz="11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it-IT" spc="-5"/>
              <a:t>18/06/2019</a:t>
            </a:r>
            <a:endParaRPr lang="it-IT" spc="-5" dirty="0"/>
          </a:p>
        </p:txBody>
      </p:sp>
    </p:spTree>
    <p:extLst>
      <p:ext uri="{BB962C8B-B14F-4D97-AF65-F5344CB8AC3E}">
        <p14:creationId xmlns:p14="http://schemas.microsoft.com/office/powerpoint/2010/main" val="2585940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04800" y="304800"/>
            <a:ext cx="11582400" cy="430887"/>
          </a:xfrm>
          <a:effectLst>
            <a:outerShdw blurRad="50800" dist="38100" dir="2700000" algn="tl" rotWithShape="0">
              <a:prstClr val="black">
                <a:alpha val="20000"/>
              </a:prstClr>
            </a:outerShdw>
          </a:effectLst>
        </p:spPr>
        <p:txBody>
          <a:bodyPr/>
          <a:lstStyle/>
          <a:p>
            <a:pPr algn="ctr" rtl="0"/>
            <a:r>
              <a:rPr lang="it-IT" sz="2800" b="1" dirty="0">
                <a:solidFill>
                  <a:schemeClr val="accent2">
                    <a:lumMod val="75000"/>
                  </a:schemeClr>
                </a:solidFill>
                <a:latin typeface="+mj-lt"/>
                <a:cs typeface="+mj-cs"/>
              </a:rPr>
              <a:t>SYNCHRONISATION</a:t>
            </a:r>
          </a:p>
        </p:txBody>
      </p:sp>
      <p:sp>
        <p:nvSpPr>
          <p:cNvPr id="4" name="Segnaposto piè di pagina 3"/>
          <p:cNvSpPr>
            <a:spLocks noGrp="1"/>
          </p:cNvSpPr>
          <p:nvPr>
            <p:ph type="ftr" sz="quarter" idx="5"/>
          </p:nvPr>
        </p:nvSpPr>
        <p:spPr>
          <a:xfrm>
            <a:off x="1704339" y="6188529"/>
            <a:ext cx="3313429" cy="182245"/>
          </a:xfrm>
          <a:prstGeom prst="rect">
            <a:avLst/>
          </a:prstGeom>
        </p:spPr>
        <p:txBody>
          <a:bodyPr wrap="square" lIns="0" tIns="0" rIns="0" bIns="0">
            <a:spAutoFit/>
          </a:bodyPr>
          <a:lstStyle>
            <a:defPPr>
              <a:defRPr lang="it-IT"/>
            </a:defPPr>
            <a:lvl1pPr marL="0" algn="l" defTabSz="914400" rtl="0" eaLnBrk="1" latinLnBrk="0" hangingPunct="1">
              <a:defRPr sz="11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5"/>
              <a:t>Traffic Engineering and  ITS 2018 /2019</a:t>
            </a:r>
            <a:endParaRPr lang="en-US" spc="-5" dirty="0"/>
          </a:p>
        </p:txBody>
      </p:sp>
      <p:sp>
        <p:nvSpPr>
          <p:cNvPr id="6" name="Segnaposto numero diapositiva 5"/>
          <p:cNvSpPr>
            <a:spLocks noGrp="1"/>
          </p:cNvSpPr>
          <p:nvPr>
            <p:ph type="sldNum" sz="quarter" idx="7"/>
          </p:nvPr>
        </p:nvSpPr>
        <p:spPr>
          <a:xfrm>
            <a:off x="11004295" y="6188529"/>
            <a:ext cx="207009" cy="182245"/>
          </a:xfrm>
          <a:prstGeom prst="rect">
            <a:avLst/>
          </a:prstGeom>
        </p:spPr>
        <p:txBody>
          <a:bodyPr wrap="square" lIns="0" tIns="0" rIns="0" bIns="0">
            <a:spAutoFit/>
          </a:bodyPr>
          <a:lstStyle>
            <a:defPPr>
              <a:defRPr lang="it-IT"/>
            </a:defPPr>
            <a:lvl1pPr marL="0" algn="l" defTabSz="914400" rtl="0" eaLnBrk="1" latinLnBrk="0" hangingPunct="1">
              <a:defRPr sz="11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pPr>
            <a:fld id="{81D60167-4931-47E6-BA6A-407CBD079E47}" type="slidenum">
              <a:rPr lang="en-IN" smtClean="0"/>
              <a:pPr marL="25400">
                <a:lnSpc>
                  <a:spcPct val="100000"/>
                </a:lnSpc>
              </a:pPr>
              <a:t>47</a:t>
            </a:fld>
            <a:endParaRPr lang="it-IT" dirty="0"/>
          </a:p>
        </p:txBody>
      </p:sp>
      <p:pic>
        <p:nvPicPr>
          <p:cNvPr id="7" name="Picture 6">
            <a:extLst>
              <a:ext uri="{FF2B5EF4-FFF2-40B4-BE49-F238E27FC236}">
                <a16:creationId xmlns:a16="http://schemas.microsoft.com/office/drawing/2014/main" id="{FBA6EB3D-6F8A-4FF1-9878-DC2E2215F062}"/>
              </a:ext>
            </a:extLst>
          </p:cNvPr>
          <p:cNvPicPr/>
          <p:nvPr/>
        </p:nvPicPr>
        <p:blipFill>
          <a:blip r:embed="rId2"/>
          <a:stretch>
            <a:fillRect/>
          </a:stretch>
        </p:blipFill>
        <p:spPr>
          <a:xfrm>
            <a:off x="0" y="6096000"/>
            <a:ext cx="2019300" cy="609600"/>
          </a:xfrm>
          <a:prstGeom prst="rect">
            <a:avLst/>
          </a:prstGeom>
        </p:spPr>
      </p:pic>
      <p:pic>
        <p:nvPicPr>
          <p:cNvPr id="8" name="Picture 7">
            <a:extLst>
              <a:ext uri="{FF2B5EF4-FFF2-40B4-BE49-F238E27FC236}">
                <a16:creationId xmlns:a16="http://schemas.microsoft.com/office/drawing/2014/main" id="{AE397A7C-D06D-4C84-B326-74978C67D206}"/>
              </a:ext>
            </a:extLst>
          </p:cNvPr>
          <p:cNvPicPr>
            <a:picLocks noChangeAspect="1"/>
          </p:cNvPicPr>
          <p:nvPr/>
        </p:nvPicPr>
        <p:blipFill>
          <a:blip r:embed="rId3"/>
          <a:stretch>
            <a:fillRect/>
          </a:stretch>
        </p:blipFill>
        <p:spPr>
          <a:xfrm>
            <a:off x="228600" y="860416"/>
            <a:ext cx="4079240" cy="27394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a:extLst>
              <a:ext uri="{FF2B5EF4-FFF2-40B4-BE49-F238E27FC236}">
                <a16:creationId xmlns:a16="http://schemas.microsoft.com/office/drawing/2014/main" id="{AD27FF6B-D531-4B52-87D6-FF4FB4197E47}"/>
              </a:ext>
            </a:extLst>
          </p:cNvPr>
          <p:cNvPicPr>
            <a:picLocks noChangeAspect="1"/>
          </p:cNvPicPr>
          <p:nvPr/>
        </p:nvPicPr>
        <p:blipFill>
          <a:blip r:embed="rId4"/>
          <a:stretch>
            <a:fillRect/>
          </a:stretch>
        </p:blipFill>
        <p:spPr>
          <a:xfrm>
            <a:off x="143810" y="3808710"/>
            <a:ext cx="7476190" cy="1704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4E583EE4-C3C0-4E1A-A3E0-AC0844EB319D}"/>
              </a:ext>
            </a:extLst>
          </p:cNvPr>
          <p:cNvPicPr>
            <a:picLocks noChangeAspect="1"/>
          </p:cNvPicPr>
          <p:nvPr/>
        </p:nvPicPr>
        <p:blipFill>
          <a:blip r:embed="rId5"/>
          <a:stretch>
            <a:fillRect/>
          </a:stretch>
        </p:blipFill>
        <p:spPr>
          <a:xfrm>
            <a:off x="7690594" y="1066754"/>
            <a:ext cx="3563228" cy="239918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61C4776-6E87-45CB-A566-63DBAAFAF28F}"/>
              </a:ext>
            </a:extLst>
          </p:cNvPr>
          <p:cNvPicPr>
            <a:picLocks noChangeAspect="1"/>
          </p:cNvPicPr>
          <p:nvPr/>
        </p:nvPicPr>
        <p:blipFill>
          <a:blip r:embed="rId6"/>
          <a:stretch>
            <a:fillRect/>
          </a:stretch>
        </p:blipFill>
        <p:spPr>
          <a:xfrm>
            <a:off x="7727701" y="3705035"/>
            <a:ext cx="3549899" cy="2314765"/>
          </a:xfrm>
          <a:prstGeom prst="rect">
            <a:avLst/>
          </a:prstGeom>
          <a:ln>
            <a:noFill/>
          </a:ln>
          <a:effectLst>
            <a:outerShdw blurRad="292100" dist="139700" dir="2700000" algn="tl" rotWithShape="0">
              <a:srgbClr val="333333">
                <a:alpha val="65000"/>
              </a:srgbClr>
            </a:outerShdw>
          </a:effectLst>
        </p:spPr>
      </p:pic>
      <p:cxnSp>
        <p:nvCxnSpPr>
          <p:cNvPr id="16" name="Connector: Elbow 15">
            <a:extLst>
              <a:ext uri="{FF2B5EF4-FFF2-40B4-BE49-F238E27FC236}">
                <a16:creationId xmlns:a16="http://schemas.microsoft.com/office/drawing/2014/main" id="{72719BEF-B2F6-45CC-9DF9-A257A6D0314B}"/>
              </a:ext>
            </a:extLst>
          </p:cNvPr>
          <p:cNvCxnSpPr>
            <a:cxnSpLocks/>
          </p:cNvCxnSpPr>
          <p:nvPr/>
        </p:nvCxnSpPr>
        <p:spPr>
          <a:xfrm flipV="1">
            <a:off x="7029519" y="3226184"/>
            <a:ext cx="661075" cy="582529"/>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4E4C000E-9144-4C60-84F3-8F73AE42B538}"/>
              </a:ext>
            </a:extLst>
          </p:cNvPr>
          <p:cNvCxnSpPr>
            <a:cxnSpLocks/>
          </p:cNvCxnSpPr>
          <p:nvPr/>
        </p:nvCxnSpPr>
        <p:spPr>
          <a:xfrm>
            <a:off x="7239000" y="5334000"/>
            <a:ext cx="48870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3" name="Date Placeholder 2">
            <a:extLst>
              <a:ext uri="{FF2B5EF4-FFF2-40B4-BE49-F238E27FC236}">
                <a16:creationId xmlns:a16="http://schemas.microsoft.com/office/drawing/2014/main" id="{F51FF538-E306-45F4-909C-B3ABAE74C6A2}"/>
              </a:ext>
            </a:extLst>
          </p:cNvPr>
          <p:cNvSpPr>
            <a:spLocks noGrp="1"/>
          </p:cNvSpPr>
          <p:nvPr>
            <p:ph type="dt" sz="half" idx="6"/>
          </p:nvPr>
        </p:nvSpPr>
        <p:spPr>
          <a:xfrm>
            <a:off x="6698106" y="6188529"/>
            <a:ext cx="726440" cy="182245"/>
          </a:xfrm>
          <a:prstGeom prst="rect">
            <a:avLst/>
          </a:prstGeom>
        </p:spPr>
        <p:txBody>
          <a:bodyPr wrap="square" lIns="0" tIns="0" rIns="0" bIns="0">
            <a:spAutoFit/>
          </a:bodyPr>
          <a:lstStyle>
            <a:defPPr>
              <a:defRPr lang="it-IT"/>
            </a:defPPr>
            <a:lvl1pPr marL="0" algn="l" defTabSz="914400" rtl="0" eaLnBrk="1" latinLnBrk="0" hangingPunct="1">
              <a:defRPr sz="11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it-IT" spc="-5"/>
              <a:t>18/06/2019</a:t>
            </a:r>
            <a:endParaRPr lang="it-IT" spc="-5" dirty="0"/>
          </a:p>
        </p:txBody>
      </p:sp>
    </p:spTree>
    <p:extLst>
      <p:ext uri="{BB962C8B-B14F-4D97-AF65-F5344CB8AC3E}">
        <p14:creationId xmlns:p14="http://schemas.microsoft.com/office/powerpoint/2010/main" val="1669706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CCCFA1-F19C-4AAB-AC83-F9AF83716E4B}"/>
              </a:ext>
            </a:extLst>
          </p:cNvPr>
          <p:cNvSpPr>
            <a:spLocks noGrp="1"/>
          </p:cNvSpPr>
          <p:nvPr>
            <p:ph type="title"/>
          </p:nvPr>
        </p:nvSpPr>
        <p:spPr>
          <a:xfrm>
            <a:off x="1076668" y="354620"/>
            <a:ext cx="10038664" cy="861774"/>
          </a:xfrm>
        </p:spPr>
        <p:txBody>
          <a:bodyPr/>
          <a:lstStyle/>
          <a:p>
            <a:pPr algn="ctr"/>
            <a:r>
              <a:rPr lang="it-IT" b="1" dirty="0">
                <a:solidFill>
                  <a:schemeClr val="accent2">
                    <a:lumMod val="75000"/>
                  </a:schemeClr>
                </a:solidFill>
                <a:latin typeface="Calibri" panose="020F0502020204030204" pitchFamily="34" charset="0"/>
              </a:rPr>
              <a:t>S</a:t>
            </a:r>
            <a:r>
              <a:rPr lang="it-IT" b="1" i="0" strike="noStrike" dirty="0">
                <a:solidFill>
                  <a:schemeClr val="accent2">
                    <a:lumMod val="75000"/>
                  </a:schemeClr>
                </a:solidFill>
                <a:effectLst/>
                <a:latin typeface="Calibri" panose="020F0502020204030204" pitchFamily="34" charset="0"/>
              </a:rPr>
              <a:t>YNCHRONISATION: </a:t>
            </a:r>
            <a:r>
              <a:rPr lang="it-IT" b="1" dirty="0">
                <a:solidFill>
                  <a:schemeClr val="accent2">
                    <a:lumMod val="75000"/>
                  </a:schemeClr>
                </a:solidFill>
                <a:latin typeface="Calibri" panose="020F0502020204030204" pitchFamily="34" charset="0"/>
              </a:rPr>
              <a:t>MAXIMUM BANDWIDTH </a:t>
            </a:r>
            <a:br>
              <a:rPr lang="it-IT" sz="1800" dirty="0">
                <a:effectLst/>
                <a:latin typeface="Times New Roman" panose="02020603050405020304" pitchFamily="18" charset="0"/>
                <a:ea typeface="Times New Roman" panose="02020603050405020304" pitchFamily="18" charset="0"/>
              </a:rPr>
            </a:br>
            <a:endParaRPr lang="it-IT" sz="3200" b="1" dirty="0">
              <a:solidFill>
                <a:schemeClr val="accent2">
                  <a:lumMod val="75000"/>
                </a:schemeClr>
              </a:solidFill>
            </a:endParaRPr>
          </a:p>
        </p:txBody>
      </p:sp>
      <p:pic>
        <p:nvPicPr>
          <p:cNvPr id="1026" name="Picture 2" descr="Immagine che contiene testo, mappa&#10;&#10;Descrizione generata automaticamente">
            <a:extLst>
              <a:ext uri="{FF2B5EF4-FFF2-40B4-BE49-F238E27FC236}">
                <a16:creationId xmlns:a16="http://schemas.microsoft.com/office/drawing/2014/main" id="{AB7953B6-DD79-426C-952E-C243FE71F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056" y="1746034"/>
            <a:ext cx="4368411" cy="2932498"/>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980618FD-D21F-4101-9526-04832E141BB4}"/>
              </a:ext>
            </a:extLst>
          </p:cNvPr>
          <p:cNvSpPr txBox="1"/>
          <p:nvPr/>
        </p:nvSpPr>
        <p:spPr>
          <a:xfrm>
            <a:off x="816495" y="1084462"/>
            <a:ext cx="643656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Delay at junctions is the most relevant component of travel times in urban road networks;</a:t>
            </a:r>
          </a:p>
          <a:p>
            <a:pPr marL="285750" indent="-285750">
              <a:buFont typeface="Arial" panose="020B0604020202020204" pitchFamily="34" charset="0"/>
              <a:buChar char="•"/>
            </a:pPr>
            <a:r>
              <a:rPr lang="en-US" dirty="0"/>
              <a:t>Signal synchronization sets a relationship among green starts at near junctions with the aim of reducing or, if possible, make nil junction delay.</a:t>
            </a:r>
          </a:p>
          <a:p>
            <a:pPr marL="285750" indent="-285750">
              <a:buFont typeface="Arial" panose="020B0604020202020204" pitchFamily="34" charset="0"/>
              <a:buChar char="•"/>
            </a:pPr>
            <a:endParaRPr lang="en-US" dirty="0">
              <a:highlight>
                <a:srgbClr val="FFFF00"/>
              </a:highlight>
            </a:endParaRPr>
          </a:p>
          <a:p>
            <a:pPr marL="285750" indent="-285750">
              <a:buFont typeface="Arial" panose="020B0604020202020204" pitchFamily="34" charset="0"/>
              <a:buChar char="•"/>
            </a:pPr>
            <a:r>
              <a:rPr lang="en-US" dirty="0"/>
              <a:t>The synchronization problem with </a:t>
            </a:r>
            <a:r>
              <a:rPr lang="en-US" dirty="0" err="1"/>
              <a:t>maximalbandwidth</a:t>
            </a:r>
            <a:r>
              <a:rPr lang="en-US" dirty="0"/>
              <a:t> consists in:</a:t>
            </a:r>
          </a:p>
          <a:p>
            <a:endParaRPr lang="en-US" dirty="0">
              <a:highlight>
                <a:srgbClr val="FFFF00"/>
              </a:highlight>
            </a:endParaRPr>
          </a:p>
          <a:p>
            <a:pPr marL="400050" indent="-400050">
              <a:buFont typeface="+mj-lt"/>
              <a:buAutoNum type="romanUcPeriod"/>
            </a:pPr>
            <a:r>
              <a:rPr lang="en-US" dirty="0"/>
              <a:t> Finding the vector of offset </a:t>
            </a:r>
            <a:r>
              <a:rPr lang="en-US" dirty="0" err="1"/>
              <a:t>θ</a:t>
            </a:r>
            <a:r>
              <a:rPr lang="en-US" baseline="-25000" dirty="0" err="1"/>
              <a:t>ij</a:t>
            </a:r>
            <a:r>
              <a:rPr lang="en-US" dirty="0"/>
              <a:t> that minimizes the delays     of vehicles traveling along the artery;</a:t>
            </a:r>
          </a:p>
          <a:p>
            <a:pPr marL="400050" indent="-400050">
              <a:buFont typeface="+mj-lt"/>
              <a:buAutoNum type="romanUcPeriod"/>
            </a:pPr>
            <a:r>
              <a:rPr lang="en-US" dirty="0"/>
              <a:t>Given:</a:t>
            </a:r>
          </a:p>
          <a:p>
            <a:r>
              <a:rPr lang="en-US" dirty="0"/>
              <a:t>– The distance between consecutive intersections: l</a:t>
            </a:r>
            <a:r>
              <a:rPr lang="en-US" baseline="-25000" dirty="0"/>
              <a:t>i</a:t>
            </a:r>
          </a:p>
          <a:p>
            <a:r>
              <a:rPr lang="en-US" dirty="0"/>
              <a:t>– The signal settings at each intersection: C, </a:t>
            </a:r>
            <a:r>
              <a:rPr lang="en-US" dirty="0" err="1"/>
              <a:t>g</a:t>
            </a:r>
            <a:r>
              <a:rPr lang="en-US" baseline="-25000" dirty="0" err="1"/>
              <a:t>i</a:t>
            </a:r>
            <a:endParaRPr lang="en-US" baseline="-25000" dirty="0"/>
          </a:p>
          <a:p>
            <a:r>
              <a:rPr lang="en-US" dirty="0"/>
              <a:t>– The synchronization speed assuming that vehicles travel at that speed along the artery: v</a:t>
            </a:r>
            <a:endParaRPr lang="it-IT" dirty="0"/>
          </a:p>
        </p:txBody>
      </p:sp>
    </p:spTree>
    <p:extLst>
      <p:ext uri="{BB962C8B-B14F-4D97-AF65-F5344CB8AC3E}">
        <p14:creationId xmlns:p14="http://schemas.microsoft.com/office/powerpoint/2010/main" val="1114119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3D20B0A0-60A9-4864-BC98-BF9A604CF071}"/>
              </a:ext>
            </a:extLst>
          </p:cNvPr>
          <p:cNvSpPr>
            <a:spLocks noGrp="1"/>
          </p:cNvSpPr>
          <p:nvPr>
            <p:ph type="body" idx="1"/>
          </p:nvPr>
        </p:nvSpPr>
        <p:spPr>
          <a:xfrm>
            <a:off x="887515" y="1075588"/>
            <a:ext cx="10132883" cy="553998"/>
          </a:xfrm>
        </p:spPr>
        <p:txBody>
          <a:bodyPr/>
          <a:lstStyle/>
          <a:p>
            <a:pPr marL="514350" indent="-285750">
              <a:buFont typeface="Arial" panose="020B0604020202020204" pitchFamily="34" charset="0"/>
              <a:buChar char="•"/>
            </a:pPr>
            <a:r>
              <a:rPr lang="it-IT" dirty="0" err="1">
                <a:solidFill>
                  <a:srgbClr val="000000"/>
                </a:solidFill>
                <a:latin typeface="Calibri" panose="020F0502020204030204" pitchFamily="34" charset="0"/>
              </a:rPr>
              <a:t>Artery</a:t>
            </a:r>
            <a:r>
              <a:rPr lang="it-IT" dirty="0">
                <a:solidFill>
                  <a:srgbClr val="000000"/>
                </a:solidFill>
                <a:latin typeface="Calibri" panose="020F0502020204030204" pitchFamily="34" charset="0"/>
              </a:rPr>
              <a:t>: Via Prenestina;</a:t>
            </a:r>
          </a:p>
          <a:p>
            <a:pPr marL="514350" indent="-285750">
              <a:buFont typeface="Arial" panose="020B0604020202020204" pitchFamily="34" charset="0"/>
              <a:buChar char="•"/>
            </a:pPr>
            <a:r>
              <a:rPr lang="it-IT" dirty="0">
                <a:solidFill>
                  <a:srgbClr val="000000"/>
                </a:solidFill>
                <a:latin typeface="Calibri" panose="020F0502020204030204" pitchFamily="34" charset="0"/>
              </a:rPr>
              <a:t>O</a:t>
            </a:r>
            <a:r>
              <a:rPr lang="it-IT" sz="1800" b="0" i="0" u="none" strike="noStrike" dirty="0">
                <a:solidFill>
                  <a:srgbClr val="000000"/>
                </a:solidFill>
                <a:effectLst/>
                <a:latin typeface="Calibri" panose="020F0502020204030204" pitchFamily="34" charset="0"/>
              </a:rPr>
              <a:t>rder of the </a:t>
            </a:r>
            <a:r>
              <a:rPr lang="it-IT" sz="1800" b="0" i="0" u="none" strike="noStrike" dirty="0" err="1">
                <a:solidFill>
                  <a:srgbClr val="000000"/>
                </a:solidFill>
                <a:effectLst/>
                <a:latin typeface="Calibri" panose="020F0502020204030204" pitchFamily="34" charset="0"/>
              </a:rPr>
              <a:t>intersections</a:t>
            </a:r>
            <a:r>
              <a:rPr lang="it-IT" sz="1800" b="0" i="0" u="none" strike="noStrike" dirty="0">
                <a:solidFill>
                  <a:srgbClr val="000000"/>
                </a:solidFill>
                <a:effectLst/>
                <a:latin typeface="Calibri" panose="020F0502020204030204" pitchFamily="34" charset="0"/>
              </a:rPr>
              <a:t>: from East </a:t>
            </a:r>
            <a:r>
              <a:rPr lang="it-IT" sz="1800" b="0" i="0" u="none" strike="noStrike" dirty="0" err="1">
                <a:solidFill>
                  <a:srgbClr val="000000"/>
                </a:solidFill>
                <a:effectLst/>
                <a:latin typeface="Calibri" panose="020F0502020204030204" pitchFamily="34" charset="0"/>
              </a:rPr>
              <a:t>Bound</a:t>
            </a:r>
            <a:r>
              <a:rPr lang="it-IT" sz="1800" b="0" i="0" u="none" strike="noStrike" dirty="0">
                <a:solidFill>
                  <a:srgbClr val="000000"/>
                </a:solidFill>
                <a:effectLst/>
                <a:latin typeface="Calibri" panose="020F0502020204030204" pitchFamily="34" charset="0"/>
              </a:rPr>
              <a:t> to West </a:t>
            </a:r>
            <a:r>
              <a:rPr lang="it-IT" sz="1800" b="0" i="0" u="none" strike="noStrike" dirty="0" err="1">
                <a:solidFill>
                  <a:srgbClr val="000000"/>
                </a:solidFill>
                <a:effectLst/>
                <a:latin typeface="Calibri" panose="020F0502020204030204" pitchFamily="34" charset="0"/>
              </a:rPr>
              <a:t>Bound</a:t>
            </a:r>
            <a:r>
              <a:rPr lang="it-IT" sz="1800" b="0" i="0" u="none" strike="noStrike" dirty="0">
                <a:solidFill>
                  <a:srgbClr val="000000"/>
                </a:solidFill>
                <a:effectLst/>
                <a:latin typeface="Calibri" panose="020F0502020204030204" pitchFamily="34" charset="0"/>
              </a:rPr>
              <a:t>;</a:t>
            </a:r>
            <a:endParaRPr lang="it-IT" dirty="0"/>
          </a:p>
        </p:txBody>
      </p:sp>
      <p:sp>
        <p:nvSpPr>
          <p:cNvPr id="4" name="Titolo 1">
            <a:extLst>
              <a:ext uri="{FF2B5EF4-FFF2-40B4-BE49-F238E27FC236}">
                <a16:creationId xmlns:a16="http://schemas.microsoft.com/office/drawing/2014/main" id="{B564F48D-1E11-4C48-98D1-3FAE6BE78F4C}"/>
              </a:ext>
            </a:extLst>
          </p:cNvPr>
          <p:cNvSpPr>
            <a:spLocks noGrp="1"/>
          </p:cNvSpPr>
          <p:nvPr>
            <p:ph type="title"/>
          </p:nvPr>
        </p:nvSpPr>
        <p:spPr>
          <a:xfrm>
            <a:off x="1076325" y="434621"/>
            <a:ext cx="10039350" cy="861774"/>
          </a:xfrm>
        </p:spPr>
        <p:txBody>
          <a:bodyPr/>
          <a:lstStyle/>
          <a:p>
            <a:pPr algn="ctr"/>
            <a:r>
              <a:rPr lang="it-IT" b="1" i="0" strike="noStrike" dirty="0">
                <a:solidFill>
                  <a:schemeClr val="accent2">
                    <a:lumMod val="75000"/>
                  </a:schemeClr>
                </a:solidFill>
                <a:effectLst/>
                <a:latin typeface="Calibri" panose="020F0502020204030204" pitchFamily="34" charset="0"/>
              </a:rPr>
              <a:t>SYNCHRONISATION: </a:t>
            </a:r>
            <a:r>
              <a:rPr lang="it-IT" b="1" dirty="0">
                <a:solidFill>
                  <a:schemeClr val="accent2">
                    <a:lumMod val="75000"/>
                  </a:schemeClr>
                </a:solidFill>
                <a:latin typeface="Calibri" panose="020F0502020204030204" pitchFamily="34" charset="0"/>
              </a:rPr>
              <a:t>MAXIMUM BANDWIDTH </a:t>
            </a:r>
            <a:br>
              <a:rPr lang="it-IT" sz="1800" dirty="0">
                <a:effectLst/>
                <a:latin typeface="Times New Roman" panose="02020603050405020304" pitchFamily="18" charset="0"/>
                <a:ea typeface="Times New Roman" panose="02020603050405020304" pitchFamily="18" charset="0"/>
              </a:rPr>
            </a:br>
            <a:endParaRPr lang="it-IT" sz="3200" b="1" dirty="0">
              <a:solidFill>
                <a:schemeClr val="accent2">
                  <a:lumMod val="75000"/>
                </a:schemeClr>
              </a:solidFill>
            </a:endParaRPr>
          </a:p>
        </p:txBody>
      </p:sp>
      <p:sp>
        <p:nvSpPr>
          <p:cNvPr id="5" name="Google Shape;1135;p87">
            <a:extLst>
              <a:ext uri="{FF2B5EF4-FFF2-40B4-BE49-F238E27FC236}">
                <a16:creationId xmlns:a16="http://schemas.microsoft.com/office/drawing/2014/main" id="{F238D926-632E-4D5B-A16C-9F3501E62121}"/>
              </a:ext>
            </a:extLst>
          </p:cNvPr>
          <p:cNvSpPr txBox="1"/>
          <p:nvPr/>
        </p:nvSpPr>
        <p:spPr>
          <a:xfrm>
            <a:off x="1005304" y="1783204"/>
            <a:ext cx="5638800"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it-IT" sz="1800" dirty="0">
                <a:solidFill>
                  <a:schemeClr val="dk1"/>
                </a:solidFill>
                <a:latin typeface="Calibri"/>
                <a:ea typeface="Calibri"/>
                <a:cs typeface="Calibri"/>
                <a:sym typeface="Calibri"/>
              </a:rPr>
              <a:t>Steps to follow</a:t>
            </a:r>
            <a:endParaRPr dirty="0"/>
          </a:p>
          <a:p>
            <a:pPr marL="342900" marR="0" lvl="0" indent="-342900" algn="l" rtl="0">
              <a:spcBef>
                <a:spcPts val="0"/>
              </a:spcBef>
              <a:spcAft>
                <a:spcPts val="0"/>
              </a:spcAft>
              <a:buClr>
                <a:schemeClr val="dk1"/>
              </a:buClr>
              <a:buSzPts val="1800"/>
              <a:buFont typeface="+mj-lt"/>
              <a:buAutoNum type="arabicPeriod"/>
            </a:pPr>
            <a:r>
              <a:rPr lang="it-IT" sz="1800" dirty="0">
                <a:solidFill>
                  <a:schemeClr val="dk1"/>
                </a:solidFill>
                <a:latin typeface="Calibri"/>
                <a:ea typeface="Calibri"/>
                <a:cs typeface="Calibri"/>
                <a:sym typeface="Calibri"/>
              </a:rPr>
              <a:t>Coordinate first </a:t>
            </a:r>
            <a:r>
              <a:rPr lang="it-IT" sz="1800" dirty="0" err="1">
                <a:solidFill>
                  <a:schemeClr val="dk1"/>
                </a:solidFill>
                <a:latin typeface="Calibri"/>
                <a:ea typeface="Calibri"/>
                <a:cs typeface="Calibri"/>
                <a:sym typeface="Calibri"/>
              </a:rPr>
              <a:t>pair</a:t>
            </a:r>
            <a:r>
              <a:rPr lang="it-IT" sz="1800" dirty="0">
                <a:solidFill>
                  <a:schemeClr val="dk1"/>
                </a:solidFill>
                <a:latin typeface="Calibri"/>
                <a:ea typeface="Calibri"/>
                <a:cs typeface="Calibri"/>
                <a:sym typeface="Calibri"/>
              </a:rPr>
              <a:t> of </a:t>
            </a:r>
            <a:r>
              <a:rPr lang="it-IT" sz="1800" dirty="0" err="1">
                <a:solidFill>
                  <a:schemeClr val="dk1"/>
                </a:solidFill>
                <a:latin typeface="Calibri"/>
                <a:ea typeface="Calibri"/>
                <a:cs typeface="Calibri"/>
                <a:sym typeface="Calibri"/>
              </a:rPr>
              <a:t>signals</a:t>
            </a:r>
            <a:endParaRPr sz="1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mj-lt"/>
              <a:buAutoNum type="arabicPeriod"/>
            </a:pPr>
            <a:r>
              <a:rPr lang="it-IT" sz="1800" dirty="0">
                <a:solidFill>
                  <a:schemeClr val="dk1"/>
                </a:solidFill>
                <a:latin typeface="Calibri"/>
                <a:ea typeface="Calibri"/>
                <a:cs typeface="Calibri"/>
                <a:sym typeface="Calibri"/>
              </a:rPr>
              <a:t>Individuate </a:t>
            </a:r>
            <a:r>
              <a:rPr lang="it-IT" sz="1800" dirty="0" err="1">
                <a:solidFill>
                  <a:schemeClr val="dk1"/>
                </a:solidFill>
                <a:latin typeface="Calibri"/>
                <a:ea typeface="Calibri"/>
                <a:cs typeface="Calibri"/>
                <a:sym typeface="Calibri"/>
              </a:rPr>
              <a:t>ideal</a:t>
            </a:r>
            <a:r>
              <a:rPr lang="it-IT" sz="1800" dirty="0">
                <a:solidFill>
                  <a:schemeClr val="dk1"/>
                </a:solidFill>
                <a:latin typeface="Calibri"/>
                <a:ea typeface="Calibri"/>
                <a:cs typeface="Calibri"/>
                <a:sym typeface="Calibri"/>
              </a:rPr>
              <a:t> System </a:t>
            </a:r>
            <a:r>
              <a:rPr lang="it-IT" sz="1800" dirty="0" err="1">
                <a:solidFill>
                  <a:schemeClr val="dk1"/>
                </a:solidFill>
                <a:latin typeface="Calibri"/>
                <a:ea typeface="Calibri"/>
                <a:cs typeface="Calibri"/>
                <a:sym typeface="Calibri"/>
              </a:rPr>
              <a:t>equivalent</a:t>
            </a:r>
            <a:r>
              <a:rPr lang="it-IT" sz="1800" dirty="0">
                <a:solidFill>
                  <a:schemeClr val="dk1"/>
                </a:solidFill>
                <a:latin typeface="Calibri"/>
                <a:ea typeface="Calibri"/>
                <a:cs typeface="Calibri"/>
                <a:sym typeface="Calibri"/>
              </a:rPr>
              <a:t> to the first </a:t>
            </a:r>
            <a:r>
              <a:rPr lang="it-IT" sz="1800" dirty="0" err="1">
                <a:solidFill>
                  <a:schemeClr val="dk1"/>
                </a:solidFill>
                <a:latin typeface="Calibri"/>
                <a:ea typeface="Calibri"/>
                <a:cs typeface="Calibri"/>
                <a:sym typeface="Calibri"/>
              </a:rPr>
              <a:t>pair</a:t>
            </a:r>
            <a:endParaRPr sz="1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mj-lt"/>
              <a:buAutoNum type="arabicPeriod"/>
            </a:pPr>
            <a:r>
              <a:rPr lang="it-IT" sz="1800" dirty="0">
                <a:solidFill>
                  <a:schemeClr val="dk1"/>
                </a:solidFill>
                <a:latin typeface="Calibri"/>
                <a:ea typeface="Calibri"/>
                <a:cs typeface="Calibri"/>
                <a:sym typeface="Calibri"/>
              </a:rPr>
              <a:t>Coordinate a </a:t>
            </a:r>
            <a:r>
              <a:rPr lang="it-IT" sz="1800" dirty="0" err="1">
                <a:solidFill>
                  <a:schemeClr val="dk1"/>
                </a:solidFill>
                <a:latin typeface="Calibri"/>
                <a:ea typeface="Calibri"/>
                <a:cs typeface="Calibri"/>
                <a:sym typeface="Calibri"/>
              </a:rPr>
              <a:t>third</a:t>
            </a:r>
            <a:r>
              <a:rPr lang="it-IT" sz="1800" dirty="0">
                <a:solidFill>
                  <a:schemeClr val="dk1"/>
                </a:solidFill>
                <a:latin typeface="Calibri"/>
                <a:ea typeface="Calibri"/>
                <a:cs typeface="Calibri"/>
                <a:sym typeface="Calibri"/>
              </a:rPr>
              <a:t> </a:t>
            </a:r>
            <a:r>
              <a:rPr lang="it-IT" sz="1800" dirty="0" err="1">
                <a:solidFill>
                  <a:schemeClr val="dk1"/>
                </a:solidFill>
                <a:latin typeface="Calibri"/>
                <a:ea typeface="Calibri"/>
                <a:cs typeface="Calibri"/>
                <a:sym typeface="Calibri"/>
              </a:rPr>
              <a:t>signal</a:t>
            </a:r>
            <a:r>
              <a:rPr lang="it-IT" sz="1800" dirty="0">
                <a:solidFill>
                  <a:schemeClr val="dk1"/>
                </a:solidFill>
                <a:latin typeface="Calibri"/>
                <a:ea typeface="Calibri"/>
                <a:cs typeface="Calibri"/>
                <a:sym typeface="Calibri"/>
              </a:rPr>
              <a:t> with the </a:t>
            </a:r>
            <a:r>
              <a:rPr lang="it-IT" sz="1800" dirty="0" err="1">
                <a:solidFill>
                  <a:schemeClr val="dk1"/>
                </a:solidFill>
                <a:latin typeface="Calibri"/>
                <a:ea typeface="Calibri"/>
                <a:cs typeface="Calibri"/>
                <a:sym typeface="Calibri"/>
              </a:rPr>
              <a:t>ideal</a:t>
            </a:r>
            <a:r>
              <a:rPr lang="it-IT" sz="1800" dirty="0">
                <a:solidFill>
                  <a:schemeClr val="dk1"/>
                </a:solidFill>
                <a:latin typeface="Calibri"/>
                <a:ea typeface="Calibri"/>
                <a:cs typeface="Calibri"/>
                <a:sym typeface="Calibri"/>
              </a:rPr>
              <a:t> system</a:t>
            </a:r>
            <a:endParaRPr dirty="0"/>
          </a:p>
          <a:p>
            <a:pPr marL="342900" marR="0" lvl="0" indent="-342900" algn="l" rtl="0">
              <a:spcBef>
                <a:spcPts val="0"/>
              </a:spcBef>
              <a:spcAft>
                <a:spcPts val="0"/>
              </a:spcAft>
              <a:buClr>
                <a:schemeClr val="dk1"/>
              </a:buClr>
              <a:buSzPts val="1800"/>
              <a:buFont typeface="+mj-lt"/>
              <a:buAutoNum type="arabicPeriod"/>
            </a:pPr>
            <a:r>
              <a:rPr lang="it-IT" sz="1800" dirty="0">
                <a:solidFill>
                  <a:schemeClr val="dk1"/>
                </a:solidFill>
                <a:latin typeface="Calibri"/>
                <a:ea typeface="Calibri"/>
                <a:cs typeface="Calibri"/>
                <a:sym typeface="Calibri"/>
              </a:rPr>
              <a:t>Individuate a new </a:t>
            </a:r>
            <a:r>
              <a:rPr lang="it-IT" sz="1800" dirty="0" err="1">
                <a:solidFill>
                  <a:schemeClr val="dk1"/>
                </a:solidFill>
                <a:latin typeface="Calibri"/>
                <a:ea typeface="Calibri"/>
                <a:cs typeface="Calibri"/>
                <a:sym typeface="Calibri"/>
              </a:rPr>
              <a:t>ideal</a:t>
            </a:r>
            <a:r>
              <a:rPr lang="it-IT" sz="1800" dirty="0">
                <a:solidFill>
                  <a:schemeClr val="dk1"/>
                </a:solidFill>
                <a:latin typeface="Calibri"/>
                <a:ea typeface="Calibri"/>
                <a:cs typeface="Calibri"/>
                <a:sym typeface="Calibri"/>
              </a:rPr>
              <a:t> system</a:t>
            </a:r>
            <a:endParaRPr dirty="0"/>
          </a:p>
          <a:p>
            <a:pPr marL="342900" marR="0" lvl="0" indent="-342900" algn="l" rtl="0">
              <a:spcBef>
                <a:spcPts val="0"/>
              </a:spcBef>
              <a:spcAft>
                <a:spcPts val="0"/>
              </a:spcAft>
              <a:buClr>
                <a:schemeClr val="dk1"/>
              </a:buClr>
              <a:buSzPts val="1800"/>
              <a:buFont typeface="+mj-lt"/>
              <a:buAutoNum type="arabicPeriod"/>
            </a:pPr>
            <a:r>
              <a:rPr lang="it-IT" sz="1800" dirty="0">
                <a:solidFill>
                  <a:schemeClr val="dk1"/>
                </a:solidFill>
                <a:latin typeface="Calibri"/>
                <a:ea typeface="Calibri"/>
                <a:cs typeface="Calibri"/>
                <a:sym typeface="Calibri"/>
              </a:rPr>
              <a:t>Continue </a:t>
            </a:r>
            <a:r>
              <a:rPr lang="it-IT" sz="1800" dirty="0" err="1">
                <a:solidFill>
                  <a:schemeClr val="dk1"/>
                </a:solidFill>
                <a:latin typeface="Calibri"/>
                <a:ea typeface="Calibri"/>
                <a:cs typeface="Calibri"/>
                <a:sym typeface="Calibri"/>
              </a:rPr>
              <a:t>until</a:t>
            </a:r>
            <a:r>
              <a:rPr lang="it-IT" sz="1800" dirty="0">
                <a:solidFill>
                  <a:schemeClr val="dk1"/>
                </a:solidFill>
                <a:latin typeface="Calibri"/>
                <a:ea typeface="Calibri"/>
                <a:cs typeface="Calibri"/>
                <a:sym typeface="Calibri"/>
              </a:rPr>
              <a:t> </a:t>
            </a:r>
            <a:r>
              <a:rPr lang="it-IT" sz="1800" dirty="0" err="1">
                <a:solidFill>
                  <a:schemeClr val="dk1"/>
                </a:solidFill>
                <a:latin typeface="Calibri"/>
                <a:ea typeface="Calibri"/>
                <a:cs typeface="Calibri"/>
                <a:sym typeface="Calibri"/>
              </a:rPr>
              <a:t>all</a:t>
            </a:r>
            <a:r>
              <a:rPr lang="it-IT" sz="1800" dirty="0">
                <a:solidFill>
                  <a:schemeClr val="dk1"/>
                </a:solidFill>
                <a:latin typeface="Calibri"/>
                <a:ea typeface="Calibri"/>
                <a:cs typeface="Calibri"/>
                <a:sym typeface="Calibri"/>
              </a:rPr>
              <a:t> </a:t>
            </a:r>
            <a:r>
              <a:rPr lang="it-IT" sz="1800" dirty="0" err="1">
                <a:solidFill>
                  <a:schemeClr val="dk1"/>
                </a:solidFill>
                <a:latin typeface="Calibri"/>
                <a:ea typeface="Calibri"/>
                <a:cs typeface="Calibri"/>
                <a:sym typeface="Calibri"/>
              </a:rPr>
              <a:t>nodes</a:t>
            </a:r>
            <a:r>
              <a:rPr lang="it-IT" sz="1800" dirty="0">
                <a:solidFill>
                  <a:schemeClr val="dk1"/>
                </a:solidFill>
                <a:latin typeface="Calibri"/>
                <a:ea typeface="Calibri"/>
                <a:cs typeface="Calibri"/>
                <a:sym typeface="Calibri"/>
              </a:rPr>
              <a:t> are </a:t>
            </a:r>
            <a:r>
              <a:rPr lang="it-IT" sz="1800" dirty="0" err="1">
                <a:solidFill>
                  <a:schemeClr val="dk1"/>
                </a:solidFill>
                <a:latin typeface="Calibri"/>
                <a:ea typeface="Calibri"/>
                <a:cs typeface="Calibri"/>
                <a:sym typeface="Calibri"/>
              </a:rPr>
              <a:t>coordinated</a:t>
            </a:r>
            <a:endParaRPr sz="1800" dirty="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graphicFrame>
        <p:nvGraphicFramePr>
          <p:cNvPr id="2" name="Tabella 1">
            <a:extLst>
              <a:ext uri="{FF2B5EF4-FFF2-40B4-BE49-F238E27FC236}">
                <a16:creationId xmlns:a16="http://schemas.microsoft.com/office/drawing/2014/main" id="{8B4E6DA1-692B-49DA-B2F0-059DA3A1293C}"/>
              </a:ext>
            </a:extLst>
          </p:cNvPr>
          <p:cNvGraphicFramePr>
            <a:graphicFrameLocks noGrp="1"/>
          </p:cNvGraphicFramePr>
          <p:nvPr>
            <p:extLst>
              <p:ext uri="{D42A27DB-BD31-4B8C-83A1-F6EECF244321}">
                <p14:modId xmlns:p14="http://schemas.microsoft.com/office/powerpoint/2010/main" val="4203031181"/>
              </p:ext>
            </p:extLst>
          </p:nvPr>
        </p:nvGraphicFramePr>
        <p:xfrm>
          <a:off x="1076325" y="3879113"/>
          <a:ext cx="1719423" cy="732066"/>
        </p:xfrm>
        <a:graphic>
          <a:graphicData uri="http://schemas.openxmlformats.org/drawingml/2006/table">
            <a:tbl>
              <a:tblPr>
                <a:tableStyleId>{5C22544A-7EE6-4342-B048-85BDC9FD1C3A}</a:tableStyleId>
              </a:tblPr>
              <a:tblGrid>
                <a:gridCol w="1014019">
                  <a:extLst>
                    <a:ext uri="{9D8B030D-6E8A-4147-A177-3AD203B41FA5}">
                      <a16:colId xmlns:a16="http://schemas.microsoft.com/office/drawing/2014/main" val="3520193411"/>
                    </a:ext>
                  </a:extLst>
                </a:gridCol>
                <a:gridCol w="705404">
                  <a:extLst>
                    <a:ext uri="{9D8B030D-6E8A-4147-A177-3AD203B41FA5}">
                      <a16:colId xmlns:a16="http://schemas.microsoft.com/office/drawing/2014/main" val="882898164"/>
                    </a:ext>
                  </a:extLst>
                </a:gridCol>
              </a:tblGrid>
              <a:tr h="264798">
                <a:tc>
                  <a:txBody>
                    <a:bodyPr/>
                    <a:lstStyle/>
                    <a:p>
                      <a:pPr marR="0" algn="ctr" rtl="0" fontAlgn="ctr">
                        <a:lnSpc>
                          <a:spcPct val="100000"/>
                        </a:lnSpc>
                        <a:spcBef>
                          <a:spcPts val="0"/>
                        </a:spcBef>
                        <a:spcAft>
                          <a:spcPts val="0"/>
                        </a:spcAft>
                        <a:buClr>
                          <a:srgbClr val="000000"/>
                        </a:buClr>
                        <a:buFont typeface="Arial"/>
                      </a:pPr>
                      <a:r>
                        <a:rPr lang="it-IT" sz="1000" b="1" i="0" u="none" strike="noStrike" cap="none" dirty="0">
                          <a:solidFill>
                            <a:srgbClr val="C00000"/>
                          </a:solidFill>
                          <a:effectLst/>
                          <a:latin typeface="Calibri" panose="020F0502020204030204" pitchFamily="34" charset="0"/>
                          <a:ea typeface="+mn-ea"/>
                          <a:cs typeface="+mn-cs"/>
                          <a:sym typeface="Arial"/>
                        </a:rPr>
                        <a:t>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R="0" algn="ctr" rtl="0" fontAlgn="ctr">
                        <a:lnSpc>
                          <a:spcPct val="100000"/>
                        </a:lnSpc>
                        <a:spcBef>
                          <a:spcPts val="0"/>
                        </a:spcBef>
                        <a:spcAft>
                          <a:spcPts val="0"/>
                        </a:spcAft>
                        <a:buClr>
                          <a:srgbClr val="000000"/>
                        </a:buClr>
                        <a:buFont typeface="Arial"/>
                      </a:pPr>
                      <a:r>
                        <a:rPr lang="it-IT" sz="1100" b="0" i="0" u="none" strike="noStrike" cap="none" dirty="0">
                          <a:solidFill>
                            <a:srgbClr val="C00000"/>
                          </a:solidFill>
                          <a:effectLst/>
                          <a:latin typeface="Calibri" panose="020F0502020204030204" pitchFamily="34" charset="0"/>
                          <a:ea typeface="+mn-ea"/>
                          <a:cs typeface="+mn-cs"/>
                          <a:sym typeface="Arial"/>
                        </a:rPr>
                        <a:t>792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28010943"/>
                  </a:ext>
                </a:extLst>
              </a:tr>
              <a:tr h="233634">
                <a:tc>
                  <a:txBody>
                    <a:bodyPr/>
                    <a:lstStyle/>
                    <a:p>
                      <a:pPr marR="0" algn="ctr" rtl="0" fontAlgn="ctr">
                        <a:lnSpc>
                          <a:spcPct val="100000"/>
                        </a:lnSpc>
                        <a:spcBef>
                          <a:spcPts val="0"/>
                        </a:spcBef>
                        <a:spcAft>
                          <a:spcPts val="0"/>
                        </a:spcAft>
                        <a:buClr>
                          <a:srgbClr val="000000"/>
                        </a:buClr>
                        <a:buFont typeface="Arial"/>
                      </a:pPr>
                      <a:r>
                        <a:rPr lang="it-IT" sz="1000" b="1" i="0" u="none" strike="noStrike" cap="none" dirty="0">
                          <a:solidFill>
                            <a:srgbClr val="C00000"/>
                          </a:solidFill>
                          <a:effectLst/>
                          <a:latin typeface="Calibri" panose="020F0502020204030204" pitchFamily="34" charset="0"/>
                          <a:ea typeface="+mn-ea"/>
                          <a:cs typeface="+mn-cs"/>
                          <a:sym typeface="Arial"/>
                        </a:rPr>
                        <a:t>A/2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R="0" algn="ctr" rtl="0" fontAlgn="ctr">
                        <a:lnSpc>
                          <a:spcPct val="100000"/>
                        </a:lnSpc>
                        <a:spcBef>
                          <a:spcPts val="0"/>
                        </a:spcBef>
                        <a:spcAft>
                          <a:spcPts val="0"/>
                        </a:spcAft>
                        <a:buClr>
                          <a:srgbClr val="000000"/>
                        </a:buClr>
                        <a:buFont typeface="Arial"/>
                      </a:pPr>
                      <a:r>
                        <a:rPr lang="it-IT" sz="1100" b="0" i="0" u="none" strike="noStrike" cap="none" dirty="0">
                          <a:solidFill>
                            <a:srgbClr val="C00000"/>
                          </a:solidFill>
                          <a:effectLst/>
                          <a:latin typeface="Calibri" panose="020F0502020204030204" pitchFamily="34" charset="0"/>
                          <a:ea typeface="+mn-ea"/>
                          <a:cs typeface="+mn-cs"/>
                          <a:sym typeface="Arial"/>
                        </a:rPr>
                        <a:t>396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98199078"/>
                  </a:ext>
                </a:extLst>
              </a:tr>
              <a:tr h="233634">
                <a:tc>
                  <a:txBody>
                    <a:bodyPr/>
                    <a:lstStyle/>
                    <a:p>
                      <a:pPr marR="0" algn="ctr" rtl="0" fontAlgn="ctr">
                        <a:lnSpc>
                          <a:spcPct val="100000"/>
                        </a:lnSpc>
                        <a:spcBef>
                          <a:spcPts val="0"/>
                        </a:spcBef>
                        <a:spcAft>
                          <a:spcPts val="0"/>
                        </a:spcAft>
                        <a:buClr>
                          <a:srgbClr val="000000"/>
                        </a:buClr>
                        <a:buFont typeface="Arial"/>
                      </a:pPr>
                      <a:r>
                        <a:rPr lang="it-IT" sz="1000" b="1" i="0" u="none" strike="noStrike" cap="none" dirty="0">
                          <a:solidFill>
                            <a:srgbClr val="C00000"/>
                          </a:solidFill>
                          <a:effectLst/>
                          <a:latin typeface="Calibri" panose="020F0502020204030204" pitchFamily="34" charset="0"/>
                          <a:ea typeface="+mn-ea"/>
                          <a:cs typeface="+mn-cs"/>
                          <a:sym typeface="Arial"/>
                        </a:rPr>
                        <a:t>3A/2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R="0" algn="ctr" rtl="0" fontAlgn="ctr">
                        <a:lnSpc>
                          <a:spcPct val="100000"/>
                        </a:lnSpc>
                        <a:spcBef>
                          <a:spcPts val="0"/>
                        </a:spcBef>
                        <a:spcAft>
                          <a:spcPts val="0"/>
                        </a:spcAft>
                        <a:buClr>
                          <a:srgbClr val="000000"/>
                        </a:buClr>
                        <a:buFont typeface="Arial"/>
                      </a:pPr>
                      <a:r>
                        <a:rPr lang="it-IT" sz="1100" b="0" i="0" u="none" strike="noStrike" cap="none" dirty="0">
                          <a:solidFill>
                            <a:srgbClr val="C00000"/>
                          </a:solidFill>
                          <a:effectLst/>
                          <a:latin typeface="Calibri" panose="020F0502020204030204" pitchFamily="34" charset="0"/>
                          <a:ea typeface="+mn-ea"/>
                          <a:cs typeface="+mn-cs"/>
                          <a:sym typeface="Arial"/>
                        </a:rPr>
                        <a:t>1188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87940654"/>
                  </a:ext>
                </a:extLst>
              </a:tr>
            </a:tbl>
          </a:graphicData>
        </a:graphic>
      </p:graphicFrame>
      <p:graphicFrame>
        <p:nvGraphicFramePr>
          <p:cNvPr id="11" name="Tabella 10">
            <a:extLst>
              <a:ext uri="{FF2B5EF4-FFF2-40B4-BE49-F238E27FC236}">
                <a16:creationId xmlns:a16="http://schemas.microsoft.com/office/drawing/2014/main" id="{7444928C-611B-476A-8895-79B9476F78FC}"/>
              </a:ext>
            </a:extLst>
          </p:cNvPr>
          <p:cNvGraphicFramePr>
            <a:graphicFrameLocks noGrp="1"/>
          </p:cNvGraphicFramePr>
          <p:nvPr>
            <p:extLst>
              <p:ext uri="{D42A27DB-BD31-4B8C-83A1-F6EECF244321}">
                <p14:modId xmlns:p14="http://schemas.microsoft.com/office/powerpoint/2010/main" val="3886314341"/>
              </p:ext>
            </p:extLst>
          </p:nvPr>
        </p:nvGraphicFramePr>
        <p:xfrm>
          <a:off x="1076325" y="4732557"/>
          <a:ext cx="1873249" cy="513698"/>
        </p:xfrm>
        <a:graphic>
          <a:graphicData uri="http://schemas.openxmlformats.org/drawingml/2006/table">
            <a:tbl>
              <a:tblPr>
                <a:tableStyleId>{5C22544A-7EE6-4342-B048-85BDC9FD1C3A}</a:tableStyleId>
              </a:tblPr>
              <a:tblGrid>
                <a:gridCol w="783359">
                  <a:extLst>
                    <a:ext uri="{9D8B030D-6E8A-4147-A177-3AD203B41FA5}">
                      <a16:colId xmlns:a16="http://schemas.microsoft.com/office/drawing/2014/main" val="3520193411"/>
                    </a:ext>
                  </a:extLst>
                </a:gridCol>
                <a:gridCol w="544945">
                  <a:extLst>
                    <a:ext uri="{9D8B030D-6E8A-4147-A177-3AD203B41FA5}">
                      <a16:colId xmlns:a16="http://schemas.microsoft.com/office/drawing/2014/main" val="882898164"/>
                    </a:ext>
                  </a:extLst>
                </a:gridCol>
                <a:gridCol w="544945">
                  <a:extLst>
                    <a:ext uri="{9D8B030D-6E8A-4147-A177-3AD203B41FA5}">
                      <a16:colId xmlns:a16="http://schemas.microsoft.com/office/drawing/2014/main" val="2370044991"/>
                    </a:ext>
                  </a:extLst>
                </a:gridCol>
              </a:tblGrid>
              <a:tr h="233499">
                <a:tc>
                  <a:txBody>
                    <a:bodyPr/>
                    <a:lstStyle/>
                    <a:p>
                      <a:pPr marR="0" algn="ctr" rtl="0" fontAlgn="ctr">
                        <a:lnSpc>
                          <a:spcPct val="100000"/>
                        </a:lnSpc>
                        <a:spcBef>
                          <a:spcPts val="0"/>
                        </a:spcBef>
                        <a:spcAft>
                          <a:spcPts val="0"/>
                        </a:spcAft>
                        <a:buClr>
                          <a:srgbClr val="000000"/>
                        </a:buClr>
                        <a:buFont typeface="Arial"/>
                      </a:pPr>
                      <a:r>
                        <a:rPr lang="it-IT" sz="1000" b="1" i="0" u="none" strike="noStrike" cap="none" dirty="0">
                          <a:solidFill>
                            <a:srgbClr val="C00000"/>
                          </a:solidFill>
                          <a:effectLst/>
                          <a:latin typeface="Calibri" panose="020F0502020204030204" pitchFamily="34" charset="0"/>
                          <a:ea typeface="+mn-ea"/>
                          <a:cs typeface="+mn-cs"/>
                          <a:sym typeface="Arial"/>
                        </a:rPr>
                        <a:t>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R="0" algn="ctr" rtl="0" fontAlgn="ctr">
                        <a:lnSpc>
                          <a:spcPct val="100000"/>
                        </a:lnSpc>
                        <a:spcBef>
                          <a:spcPts val="0"/>
                        </a:spcBef>
                        <a:spcAft>
                          <a:spcPts val="0"/>
                        </a:spcAft>
                        <a:buClr>
                          <a:srgbClr val="000000"/>
                        </a:buClr>
                        <a:buFont typeface="Arial"/>
                      </a:pPr>
                      <a:r>
                        <a:rPr lang="it-IT" sz="1100" b="0" i="0" u="none" strike="noStrike" cap="none" dirty="0">
                          <a:solidFill>
                            <a:srgbClr val="C00000"/>
                          </a:solidFill>
                          <a:effectLst/>
                          <a:latin typeface="Calibri" panose="020F0502020204030204" pitchFamily="34" charset="0"/>
                          <a:ea typeface="+mn-ea"/>
                          <a:cs typeface="+mn-cs"/>
                          <a:sym typeface="Arial"/>
                        </a:rPr>
                        <a:t>132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R="0" algn="ctr" rtl="0" fontAlgn="ctr">
                        <a:lnSpc>
                          <a:spcPct val="100000"/>
                        </a:lnSpc>
                        <a:spcBef>
                          <a:spcPts val="0"/>
                        </a:spcBef>
                        <a:spcAft>
                          <a:spcPts val="0"/>
                        </a:spcAft>
                        <a:buClr>
                          <a:srgbClr val="000000"/>
                        </a:buClr>
                        <a:buFont typeface="Arial"/>
                      </a:pPr>
                      <a:r>
                        <a:rPr lang="it-IT" sz="1100" b="0" i="0" u="none" strike="noStrike" cap="none" dirty="0">
                          <a:solidFill>
                            <a:srgbClr val="C00000"/>
                          </a:solidFill>
                          <a:effectLst/>
                          <a:latin typeface="Calibri" panose="020F0502020204030204" pitchFamily="34" charset="0"/>
                          <a:ea typeface="+mn-ea"/>
                          <a:cs typeface="+mn-cs"/>
                          <a:sym typeface="Arial"/>
                        </a:rPr>
                        <a:t>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28010943"/>
                  </a:ext>
                </a:extLst>
              </a:tr>
              <a:tr h="280199">
                <a:tc>
                  <a:txBody>
                    <a:bodyPr/>
                    <a:lstStyle/>
                    <a:p>
                      <a:pPr marR="0" algn="ctr" rtl="0" fontAlgn="ctr">
                        <a:lnSpc>
                          <a:spcPct val="100000"/>
                        </a:lnSpc>
                        <a:spcBef>
                          <a:spcPts val="0"/>
                        </a:spcBef>
                        <a:spcAft>
                          <a:spcPts val="0"/>
                        </a:spcAft>
                        <a:buClr>
                          <a:srgbClr val="000000"/>
                        </a:buClr>
                        <a:buFont typeface="Arial"/>
                      </a:pPr>
                      <a:r>
                        <a:rPr lang="it-IT" sz="1000" b="1" i="0" u="none" strike="noStrike" cap="none" dirty="0">
                          <a:solidFill>
                            <a:srgbClr val="C00000"/>
                          </a:solidFill>
                          <a:effectLst/>
                          <a:latin typeface="Calibri" panose="020F0502020204030204" pitchFamily="34" charset="0"/>
                          <a:ea typeface="+mn-ea"/>
                          <a:cs typeface="+mn-cs"/>
                          <a:sym typeface="Arial"/>
                        </a:rPr>
                        <a:t>v</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R="0" algn="ctr" rtl="0" fontAlgn="ctr">
                        <a:lnSpc>
                          <a:spcPct val="100000"/>
                        </a:lnSpc>
                        <a:spcBef>
                          <a:spcPts val="0"/>
                        </a:spcBef>
                        <a:spcAft>
                          <a:spcPts val="0"/>
                        </a:spcAft>
                        <a:buClr>
                          <a:srgbClr val="000000"/>
                        </a:buClr>
                        <a:buFont typeface="Arial"/>
                      </a:pPr>
                      <a:r>
                        <a:rPr lang="it-IT" sz="1100" b="0" i="0" u="none" strike="noStrike" cap="none" dirty="0">
                          <a:solidFill>
                            <a:srgbClr val="C00000"/>
                          </a:solidFill>
                          <a:effectLst/>
                          <a:latin typeface="Calibri" panose="020F0502020204030204" pitchFamily="34" charset="0"/>
                          <a:ea typeface="+mn-ea"/>
                          <a:cs typeface="+mn-cs"/>
                          <a:sym typeface="Arial"/>
                        </a:rPr>
                        <a:t>12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R="0" algn="ctr" rtl="0" fontAlgn="ctr">
                        <a:lnSpc>
                          <a:spcPct val="100000"/>
                        </a:lnSpc>
                        <a:spcBef>
                          <a:spcPts val="0"/>
                        </a:spcBef>
                        <a:spcAft>
                          <a:spcPts val="0"/>
                        </a:spcAft>
                        <a:buClr>
                          <a:srgbClr val="000000"/>
                        </a:buClr>
                        <a:buFont typeface="Arial"/>
                      </a:pPr>
                      <a:r>
                        <a:rPr lang="it-IT" sz="1100" b="0" i="0" u="none" strike="noStrike" cap="none" dirty="0">
                          <a:solidFill>
                            <a:srgbClr val="C00000"/>
                          </a:solidFill>
                          <a:effectLst/>
                          <a:latin typeface="Calibri" panose="020F0502020204030204" pitchFamily="34" charset="0"/>
                          <a:ea typeface="+mn-ea"/>
                          <a:cs typeface="+mn-cs"/>
                          <a:sym typeface="Arial"/>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98199078"/>
                  </a:ext>
                </a:extLst>
              </a:tr>
            </a:tbl>
          </a:graphicData>
        </a:graphic>
      </p:graphicFrame>
      <p:graphicFrame>
        <p:nvGraphicFramePr>
          <p:cNvPr id="6" name="Table 5">
            <a:extLst>
              <a:ext uri="{FF2B5EF4-FFF2-40B4-BE49-F238E27FC236}">
                <a16:creationId xmlns:a16="http://schemas.microsoft.com/office/drawing/2014/main" id="{1C809E4A-C8FD-49A9-944F-02552628E301}"/>
              </a:ext>
            </a:extLst>
          </p:cNvPr>
          <p:cNvGraphicFramePr>
            <a:graphicFrameLocks noGrp="1"/>
          </p:cNvGraphicFramePr>
          <p:nvPr>
            <p:extLst>
              <p:ext uri="{D42A27DB-BD31-4B8C-83A1-F6EECF244321}">
                <p14:modId xmlns:p14="http://schemas.microsoft.com/office/powerpoint/2010/main" val="2124463100"/>
              </p:ext>
            </p:extLst>
          </p:nvPr>
        </p:nvGraphicFramePr>
        <p:xfrm>
          <a:off x="3558968" y="3952049"/>
          <a:ext cx="6170272" cy="1318260"/>
        </p:xfrm>
        <a:graphic>
          <a:graphicData uri="http://schemas.openxmlformats.org/drawingml/2006/table">
            <a:tbl>
              <a:tblPr>
                <a:tableStyleId>{5C22544A-7EE6-4342-B048-85BDC9FD1C3A}</a:tableStyleId>
              </a:tblPr>
              <a:tblGrid>
                <a:gridCol w="1520687">
                  <a:extLst>
                    <a:ext uri="{9D8B030D-6E8A-4147-A177-3AD203B41FA5}">
                      <a16:colId xmlns:a16="http://schemas.microsoft.com/office/drawing/2014/main" val="2915182473"/>
                    </a:ext>
                  </a:extLst>
                </a:gridCol>
                <a:gridCol w="929917">
                  <a:extLst>
                    <a:ext uri="{9D8B030D-6E8A-4147-A177-3AD203B41FA5}">
                      <a16:colId xmlns:a16="http://schemas.microsoft.com/office/drawing/2014/main" val="2025965590"/>
                    </a:ext>
                  </a:extLst>
                </a:gridCol>
                <a:gridCol w="929917">
                  <a:extLst>
                    <a:ext uri="{9D8B030D-6E8A-4147-A177-3AD203B41FA5}">
                      <a16:colId xmlns:a16="http://schemas.microsoft.com/office/drawing/2014/main" val="827160089"/>
                    </a:ext>
                  </a:extLst>
                </a:gridCol>
                <a:gridCol w="929917">
                  <a:extLst>
                    <a:ext uri="{9D8B030D-6E8A-4147-A177-3AD203B41FA5}">
                      <a16:colId xmlns:a16="http://schemas.microsoft.com/office/drawing/2014/main" val="469728432"/>
                    </a:ext>
                  </a:extLst>
                </a:gridCol>
                <a:gridCol w="929917">
                  <a:extLst>
                    <a:ext uri="{9D8B030D-6E8A-4147-A177-3AD203B41FA5}">
                      <a16:colId xmlns:a16="http://schemas.microsoft.com/office/drawing/2014/main" val="1876636589"/>
                    </a:ext>
                  </a:extLst>
                </a:gridCol>
                <a:gridCol w="929917">
                  <a:extLst>
                    <a:ext uri="{9D8B030D-6E8A-4147-A177-3AD203B41FA5}">
                      <a16:colId xmlns:a16="http://schemas.microsoft.com/office/drawing/2014/main" val="373026414"/>
                    </a:ext>
                  </a:extLst>
                </a:gridCol>
              </a:tblGrid>
              <a:tr h="198120">
                <a:tc>
                  <a:txBody>
                    <a:bodyPr/>
                    <a:lstStyle/>
                    <a:p>
                      <a:pPr algn="ctr" fontAlgn="ctr"/>
                      <a:r>
                        <a:rPr lang="en-IN" sz="1100" u="none" strike="noStrike" dirty="0">
                          <a:solidFill>
                            <a:srgbClr val="C00000"/>
                          </a:solidFill>
                          <a:effectLst/>
                        </a:rPr>
                        <a:t>Junction</a:t>
                      </a:r>
                      <a:endParaRPr lang="en-IN" sz="1100" b="1"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100" u="none" strike="noStrike">
                          <a:solidFill>
                            <a:srgbClr val="C00000"/>
                          </a:solidFill>
                          <a:effectLst/>
                        </a:rPr>
                        <a:t>Distance from previous Point(m)</a:t>
                      </a:r>
                      <a:endParaRPr lang="en-US" sz="1100" b="1"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Progressive Distance(m)</a:t>
                      </a:r>
                      <a:endParaRPr lang="en-IN" sz="1100" b="1"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C00000"/>
                          </a:solidFill>
                          <a:effectLst/>
                        </a:rPr>
                        <a:t>Cycle Time(s)</a:t>
                      </a:r>
                      <a:endParaRPr lang="en-IN" sz="1100" b="1"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Green Time(s)</a:t>
                      </a:r>
                      <a:endParaRPr lang="en-IN" sz="1100" b="1"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g/C</a:t>
                      </a:r>
                      <a:endParaRPr lang="en-IN" sz="1100" b="1"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150231596"/>
                  </a:ext>
                </a:extLst>
              </a:tr>
              <a:tr h="198120">
                <a:tc>
                  <a:txBody>
                    <a:bodyPr/>
                    <a:lstStyle/>
                    <a:p>
                      <a:pPr algn="ctr" fontAlgn="ctr"/>
                      <a:r>
                        <a:rPr lang="en-IN" sz="1100" u="none" strike="noStrike" dirty="0">
                          <a:solidFill>
                            <a:srgbClr val="C00000"/>
                          </a:solidFill>
                          <a:effectLst/>
                        </a:rPr>
                        <a:t>1</a:t>
                      </a:r>
                      <a:endParaRPr lang="en-IN" sz="1100" b="0"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C00000"/>
                          </a:solidFill>
                          <a:effectLst/>
                        </a:rPr>
                        <a:t>0</a:t>
                      </a:r>
                      <a:endParaRPr lang="en-IN" sz="1100" b="0"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C00000"/>
                          </a:solidFill>
                          <a:effectLst/>
                        </a:rPr>
                        <a:t>0</a:t>
                      </a:r>
                      <a:endParaRPr lang="en-IN" sz="1100" b="0"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C00000"/>
                          </a:solidFill>
                          <a:effectLst/>
                        </a:rPr>
                        <a:t>132</a:t>
                      </a:r>
                      <a:endParaRPr lang="en-IN" sz="1100" b="0"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C00000"/>
                          </a:solidFill>
                          <a:effectLst/>
                        </a:rPr>
                        <a:t>76</a:t>
                      </a:r>
                      <a:endParaRPr lang="en-IN" sz="1100" b="0"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C00000"/>
                          </a:solidFill>
                          <a:effectLst/>
                        </a:rPr>
                        <a:t>0.58</a:t>
                      </a:r>
                      <a:endParaRPr lang="en-IN" sz="1100" b="0"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92440054"/>
                  </a:ext>
                </a:extLst>
              </a:tr>
              <a:tr h="205740">
                <a:tc>
                  <a:txBody>
                    <a:bodyPr/>
                    <a:lstStyle/>
                    <a:p>
                      <a:pPr algn="ctr" fontAlgn="ctr"/>
                      <a:r>
                        <a:rPr lang="en-IN" sz="1100" u="none" strike="noStrike">
                          <a:solidFill>
                            <a:srgbClr val="C00000"/>
                          </a:solidFill>
                          <a:effectLst/>
                        </a:rPr>
                        <a:t>2</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100" u="none" strike="noStrike">
                          <a:solidFill>
                            <a:srgbClr val="C00000"/>
                          </a:solidFill>
                          <a:effectLst/>
                        </a:rPr>
                        <a:t>330</a:t>
                      </a:r>
                      <a:endParaRPr lang="en-IN" sz="1100" b="0" i="0" u="none" strike="noStrike">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330</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128</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75</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C00000"/>
                          </a:solidFill>
                          <a:effectLst/>
                        </a:rPr>
                        <a:t>0.59</a:t>
                      </a:r>
                      <a:endParaRPr lang="en-IN" sz="1100" b="0"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928621799"/>
                  </a:ext>
                </a:extLst>
              </a:tr>
              <a:tr h="205740">
                <a:tc>
                  <a:txBody>
                    <a:bodyPr/>
                    <a:lstStyle/>
                    <a:p>
                      <a:pPr algn="ctr" fontAlgn="ctr"/>
                      <a:r>
                        <a:rPr lang="en-IN" sz="1100" u="none" strike="noStrike">
                          <a:solidFill>
                            <a:srgbClr val="C00000"/>
                          </a:solidFill>
                          <a:effectLst/>
                        </a:rPr>
                        <a:t>3</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100" u="none" strike="noStrike">
                          <a:solidFill>
                            <a:srgbClr val="C00000"/>
                          </a:solidFill>
                          <a:effectLst/>
                        </a:rPr>
                        <a:t>344</a:t>
                      </a:r>
                      <a:endParaRPr lang="en-IN" sz="1100" b="0" i="0" u="none" strike="noStrike">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674</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132</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48</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C00000"/>
                          </a:solidFill>
                          <a:effectLst/>
                        </a:rPr>
                        <a:t>0.36</a:t>
                      </a:r>
                      <a:endParaRPr lang="en-IN" sz="1100" b="0"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15369701"/>
                  </a:ext>
                </a:extLst>
              </a:tr>
              <a:tr h="205740">
                <a:tc>
                  <a:txBody>
                    <a:bodyPr/>
                    <a:lstStyle/>
                    <a:p>
                      <a:pPr algn="ctr" fontAlgn="ctr"/>
                      <a:r>
                        <a:rPr lang="en-IN" sz="1100" u="none" strike="noStrike">
                          <a:solidFill>
                            <a:srgbClr val="C00000"/>
                          </a:solidFill>
                          <a:effectLst/>
                        </a:rPr>
                        <a:t>4</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b"/>
                      <a:r>
                        <a:rPr lang="en-IN" sz="1100" u="none" strike="noStrike">
                          <a:solidFill>
                            <a:srgbClr val="C00000"/>
                          </a:solidFill>
                          <a:effectLst/>
                        </a:rPr>
                        <a:t>138</a:t>
                      </a:r>
                      <a:endParaRPr lang="en-IN" sz="1100" b="0" i="0" u="none" strike="noStrike">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812</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132</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C00000"/>
                          </a:solidFill>
                          <a:effectLst/>
                        </a:rPr>
                        <a:t>76</a:t>
                      </a:r>
                      <a:endParaRPr lang="en-IN" sz="1100" b="0" i="0" u="none" strike="noStrike">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C00000"/>
                          </a:solidFill>
                          <a:effectLst/>
                        </a:rPr>
                        <a:t>0.58</a:t>
                      </a:r>
                      <a:endParaRPr lang="en-IN" sz="1100" b="0" i="0" u="none" strike="noStrike" dirty="0">
                        <a:solidFill>
                          <a:srgbClr val="C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66637380"/>
                  </a:ext>
                </a:extLst>
              </a:tr>
            </a:tbl>
          </a:graphicData>
        </a:graphic>
      </p:graphicFrame>
    </p:spTree>
    <p:extLst>
      <p:ext uri="{BB962C8B-B14F-4D97-AF65-F5344CB8AC3E}">
        <p14:creationId xmlns:p14="http://schemas.microsoft.com/office/powerpoint/2010/main" val="117337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992730-763D-45D1-BF36-0BFB0BD32A1A}"/>
              </a:ext>
            </a:extLst>
          </p:cNvPr>
          <p:cNvSpPr>
            <a:spLocks noGrp="1"/>
          </p:cNvSpPr>
          <p:nvPr>
            <p:ph type="sldNum" sz="quarter" idx="7"/>
          </p:nvPr>
        </p:nvSpPr>
        <p:spPr>
          <a:xfrm>
            <a:off x="11721471" y="6400800"/>
            <a:ext cx="207009" cy="182245"/>
          </a:xfrm>
        </p:spPr>
        <p:txBody>
          <a:bodyPr/>
          <a:lstStyle/>
          <a:p>
            <a:pPr marL="25400">
              <a:lnSpc>
                <a:spcPct val="100000"/>
              </a:lnSpc>
            </a:pPr>
            <a:fld id="{81D60167-4931-47E6-BA6A-407CBD079E47}" type="slidenum">
              <a:rPr lang="en-IN" smtClean="0"/>
              <a:pPr marL="25400">
                <a:lnSpc>
                  <a:spcPct val="100000"/>
                </a:lnSpc>
              </a:pPr>
              <a:t>5</a:t>
            </a:fld>
            <a:endParaRPr lang="en-IN" dirty="0"/>
          </a:p>
        </p:txBody>
      </p:sp>
      <p:sp>
        <p:nvSpPr>
          <p:cNvPr id="20" name="Rectangle 19">
            <a:extLst>
              <a:ext uri="{FF2B5EF4-FFF2-40B4-BE49-F238E27FC236}">
                <a16:creationId xmlns:a16="http://schemas.microsoft.com/office/drawing/2014/main" id="{13324AF3-18A3-48E5-91A4-602A960A6049}"/>
              </a:ext>
            </a:extLst>
          </p:cNvPr>
          <p:cNvSpPr/>
          <p:nvPr/>
        </p:nvSpPr>
        <p:spPr>
          <a:xfrm>
            <a:off x="5287638" y="76200"/>
            <a:ext cx="1670264" cy="523220"/>
          </a:xfrm>
          <a:prstGeom prst="rect">
            <a:avLst/>
          </a:prstGeom>
        </p:spPr>
        <p:txBody>
          <a:bodyPr wrap="none">
            <a:spAutoFit/>
          </a:bodyPr>
          <a:lstStyle/>
          <a:p>
            <a:pPr algn="ctr"/>
            <a:r>
              <a:rPr lang="it-IT" sz="2800" b="1" spc="-10" dirty="0">
                <a:solidFill>
                  <a:schemeClr val="accent2">
                    <a:lumMod val="75000"/>
                  </a:schemeClr>
                </a:solidFill>
                <a:latin typeface="+mj-lt"/>
                <a:cs typeface="Arial" panose="020B0604020202020204" pitchFamily="34" charset="0"/>
              </a:rPr>
              <a:t>Attributes</a:t>
            </a:r>
            <a:endParaRPr lang="en-IN" sz="2800" dirty="0">
              <a:solidFill>
                <a:schemeClr val="accent2">
                  <a:lumMod val="75000"/>
                </a:schemeClr>
              </a:solidFill>
              <a:latin typeface="+mj-lt"/>
              <a:cs typeface="Arial" panose="020B0604020202020204" pitchFamily="34" charset="0"/>
            </a:endParaRPr>
          </a:p>
        </p:txBody>
      </p:sp>
      <p:graphicFrame>
        <p:nvGraphicFramePr>
          <p:cNvPr id="11" name="Table 10">
            <a:extLst>
              <a:ext uri="{FF2B5EF4-FFF2-40B4-BE49-F238E27FC236}">
                <a16:creationId xmlns:a16="http://schemas.microsoft.com/office/drawing/2014/main" id="{A8156AA2-B1C5-4853-B035-CA8931B59BA0}"/>
              </a:ext>
            </a:extLst>
          </p:cNvPr>
          <p:cNvGraphicFramePr>
            <a:graphicFrameLocks noGrp="1"/>
          </p:cNvGraphicFramePr>
          <p:nvPr/>
        </p:nvGraphicFramePr>
        <p:xfrm>
          <a:off x="5943600" y="3124200"/>
          <a:ext cx="5143878" cy="1960245"/>
        </p:xfrm>
        <a:graphic>
          <a:graphicData uri="http://schemas.openxmlformats.org/drawingml/2006/table">
            <a:tbl>
              <a:tblPr>
                <a:effectLst>
                  <a:outerShdw blurRad="50800" dist="38100" dir="8100000" algn="tr" rotWithShape="0">
                    <a:prstClr val="black">
                      <a:alpha val="40000"/>
                    </a:prstClr>
                  </a:outerShdw>
                </a:effectLst>
                <a:tableStyleId>{5C22544A-7EE6-4342-B048-85BDC9FD1C3A}</a:tableStyleId>
              </a:tblPr>
              <a:tblGrid>
                <a:gridCol w="534428">
                  <a:extLst>
                    <a:ext uri="{9D8B030D-6E8A-4147-A177-3AD203B41FA5}">
                      <a16:colId xmlns:a16="http://schemas.microsoft.com/office/drawing/2014/main" val="4030657387"/>
                    </a:ext>
                  </a:extLst>
                </a:gridCol>
                <a:gridCol w="4609450">
                  <a:extLst>
                    <a:ext uri="{9D8B030D-6E8A-4147-A177-3AD203B41FA5}">
                      <a16:colId xmlns:a16="http://schemas.microsoft.com/office/drawing/2014/main" val="1366129191"/>
                    </a:ext>
                  </a:extLst>
                </a:gridCol>
              </a:tblGrid>
              <a:tr h="381000">
                <a:tc>
                  <a:txBody>
                    <a:bodyPr/>
                    <a:lstStyle/>
                    <a:p>
                      <a:pPr algn="ctr" fontAlgn="ctr"/>
                      <a:r>
                        <a:rPr lang="en-IN" sz="1100" b="1" u="none" strike="noStrike" dirty="0">
                          <a:solidFill>
                            <a:schemeClr val="bg1"/>
                          </a:solidFill>
                          <a:effectLst/>
                        </a:rPr>
                        <a:t>Arrival Type</a:t>
                      </a:r>
                      <a:endParaRPr lang="en-IN" sz="1100" b="1" i="0" u="none" strike="noStrike" dirty="0">
                        <a:solidFill>
                          <a:schemeClr val="bg1"/>
                        </a:solidFill>
                        <a:effectLst/>
                        <a:latin typeface="Calibri" panose="020F0502020204030204" pitchFamily="34" charset="0"/>
                      </a:endParaRPr>
                    </a:p>
                  </a:txBody>
                  <a:tcPr marL="8659" marR="8659" marT="9525" marB="0" anchor="ctr">
                    <a:solidFill>
                      <a:schemeClr val="tx2">
                        <a:lumMod val="75000"/>
                      </a:schemeClr>
                    </a:solidFill>
                  </a:tcPr>
                </a:tc>
                <a:tc>
                  <a:txBody>
                    <a:bodyPr/>
                    <a:lstStyle/>
                    <a:p>
                      <a:pPr algn="ctr" fontAlgn="ctr"/>
                      <a:r>
                        <a:rPr lang="en-IN" sz="1100" b="1" u="none" strike="noStrike" dirty="0">
                          <a:solidFill>
                            <a:schemeClr val="bg1"/>
                          </a:solidFill>
                          <a:effectLst/>
                        </a:rPr>
                        <a:t>Description</a:t>
                      </a:r>
                      <a:endParaRPr lang="en-IN" sz="1100" b="1" i="0" u="none" strike="noStrike" dirty="0">
                        <a:solidFill>
                          <a:schemeClr val="bg1"/>
                        </a:solidFill>
                        <a:effectLst/>
                        <a:latin typeface="Calibri" panose="020F0502020204030204" pitchFamily="34" charset="0"/>
                      </a:endParaRPr>
                    </a:p>
                  </a:txBody>
                  <a:tcPr marL="8659" marR="8659" marT="9525" marB="0" anchor="ctr">
                    <a:solidFill>
                      <a:schemeClr val="tx2">
                        <a:lumMod val="75000"/>
                      </a:schemeClr>
                    </a:solidFill>
                  </a:tcPr>
                </a:tc>
                <a:extLst>
                  <a:ext uri="{0D108BD9-81ED-4DB2-BD59-A6C34878D82A}">
                    <a16:rowId xmlns:a16="http://schemas.microsoft.com/office/drawing/2014/main" val="1630595293"/>
                  </a:ext>
                </a:extLst>
              </a:tr>
              <a:tr h="228600">
                <a:tc>
                  <a:txBody>
                    <a:bodyPr/>
                    <a:lstStyle/>
                    <a:p>
                      <a:pPr algn="ctr" fontAlgn="ctr"/>
                      <a:r>
                        <a:rPr lang="en-IN" sz="1400" u="none" strike="noStrike" dirty="0">
                          <a:effectLst/>
                        </a:rPr>
                        <a:t>1</a:t>
                      </a:r>
                      <a:endParaRPr lang="en-IN" sz="1400" b="0" i="0" u="none" strike="noStrike" dirty="0">
                        <a:solidFill>
                          <a:srgbClr val="833C0C"/>
                        </a:solidFill>
                        <a:effectLst/>
                        <a:latin typeface="Arial" panose="020B0604020202020204" pitchFamily="34" charset="0"/>
                      </a:endParaRPr>
                    </a:p>
                  </a:txBody>
                  <a:tcPr marL="8659" marR="8659" marT="9525" marB="0" anchor="ctr">
                    <a:solidFill>
                      <a:srgbClr val="FF0000"/>
                    </a:solidFill>
                  </a:tcPr>
                </a:tc>
                <a:tc>
                  <a:txBody>
                    <a:bodyPr/>
                    <a:lstStyle/>
                    <a:p>
                      <a:pPr algn="l" fontAlgn="ctr"/>
                      <a:r>
                        <a:rPr lang="en-IN" sz="1400" u="none" strike="noStrike" dirty="0">
                          <a:effectLst/>
                        </a:rPr>
                        <a:t>Dense platoon- 80% arrived at start of red</a:t>
                      </a:r>
                      <a:endParaRPr lang="en-IN" sz="1400" b="0" i="0" u="none" strike="noStrike" dirty="0">
                        <a:solidFill>
                          <a:srgbClr val="833C0C"/>
                        </a:solidFill>
                        <a:effectLst/>
                        <a:latin typeface="Arial" panose="020B0604020202020204" pitchFamily="34" charset="0"/>
                      </a:endParaRPr>
                    </a:p>
                  </a:txBody>
                  <a:tcPr marL="8659" marR="8659" marT="9525" marB="0" anchor="ctr">
                    <a:solidFill>
                      <a:srgbClr val="FF0000"/>
                    </a:solidFill>
                  </a:tcPr>
                </a:tc>
                <a:extLst>
                  <a:ext uri="{0D108BD9-81ED-4DB2-BD59-A6C34878D82A}">
                    <a16:rowId xmlns:a16="http://schemas.microsoft.com/office/drawing/2014/main" val="1952774798"/>
                  </a:ext>
                </a:extLst>
              </a:tr>
              <a:tr h="228600">
                <a:tc>
                  <a:txBody>
                    <a:bodyPr/>
                    <a:lstStyle/>
                    <a:p>
                      <a:pPr algn="ctr" fontAlgn="ctr"/>
                      <a:r>
                        <a:rPr lang="en-IN" sz="1400" u="none" strike="noStrike" dirty="0">
                          <a:effectLst/>
                        </a:rPr>
                        <a:t>2</a:t>
                      </a:r>
                      <a:endParaRPr lang="en-IN" sz="1400" b="0" i="0" u="none" strike="noStrike" dirty="0">
                        <a:solidFill>
                          <a:srgbClr val="833C0C"/>
                        </a:solidFill>
                        <a:effectLst/>
                        <a:latin typeface="Arial" panose="020B0604020202020204" pitchFamily="34" charset="0"/>
                      </a:endParaRPr>
                    </a:p>
                  </a:txBody>
                  <a:tcPr marL="8659" marR="8659" marT="9525" marB="0" anchor="ctr">
                    <a:solidFill>
                      <a:schemeClr val="accent6">
                        <a:lumMod val="60000"/>
                        <a:lumOff val="40000"/>
                      </a:schemeClr>
                    </a:solidFill>
                  </a:tcPr>
                </a:tc>
                <a:tc>
                  <a:txBody>
                    <a:bodyPr/>
                    <a:lstStyle/>
                    <a:p>
                      <a:pPr algn="l" fontAlgn="ctr"/>
                      <a:r>
                        <a:rPr lang="en-IN" sz="1400" u="none" strike="noStrike" dirty="0">
                          <a:effectLst/>
                        </a:rPr>
                        <a:t>Moderately dense- 40-80% arrived during red</a:t>
                      </a:r>
                      <a:endParaRPr lang="en-IN" sz="1400" b="0" i="0" u="none" strike="noStrike" dirty="0">
                        <a:solidFill>
                          <a:srgbClr val="833C0C"/>
                        </a:solidFill>
                        <a:effectLst/>
                        <a:latin typeface="Arial" panose="020B0604020202020204" pitchFamily="34" charset="0"/>
                      </a:endParaRPr>
                    </a:p>
                  </a:txBody>
                  <a:tcPr marL="8659" marR="8659" marT="9525" marB="0" anchor="ctr">
                    <a:solidFill>
                      <a:schemeClr val="accent6">
                        <a:lumMod val="60000"/>
                        <a:lumOff val="40000"/>
                      </a:schemeClr>
                    </a:solidFill>
                  </a:tcPr>
                </a:tc>
                <a:extLst>
                  <a:ext uri="{0D108BD9-81ED-4DB2-BD59-A6C34878D82A}">
                    <a16:rowId xmlns:a16="http://schemas.microsoft.com/office/drawing/2014/main" val="1519911446"/>
                  </a:ext>
                </a:extLst>
              </a:tr>
              <a:tr h="228600">
                <a:tc>
                  <a:txBody>
                    <a:bodyPr/>
                    <a:lstStyle/>
                    <a:p>
                      <a:pPr algn="ctr" fontAlgn="ctr"/>
                      <a:r>
                        <a:rPr lang="en-IN" sz="1400" u="none" strike="noStrike" dirty="0">
                          <a:effectLst/>
                        </a:rPr>
                        <a:t>3</a:t>
                      </a:r>
                      <a:endParaRPr lang="en-IN" sz="1400" b="0" i="0" u="none" strike="noStrike" dirty="0">
                        <a:solidFill>
                          <a:srgbClr val="806000"/>
                        </a:solidFill>
                        <a:effectLst/>
                        <a:latin typeface="Arial" panose="020B0604020202020204" pitchFamily="34" charset="0"/>
                      </a:endParaRPr>
                    </a:p>
                  </a:txBody>
                  <a:tcPr marL="8659" marR="8659" marT="9525" marB="0" anchor="ctr">
                    <a:solidFill>
                      <a:schemeClr val="bg1">
                        <a:lumMod val="95000"/>
                      </a:schemeClr>
                    </a:solidFill>
                  </a:tcPr>
                </a:tc>
                <a:tc>
                  <a:txBody>
                    <a:bodyPr/>
                    <a:lstStyle/>
                    <a:p>
                      <a:pPr algn="l" fontAlgn="ctr"/>
                      <a:r>
                        <a:rPr lang="en-IN" sz="1400" u="none" strike="noStrike" dirty="0">
                          <a:effectLst/>
                        </a:rPr>
                        <a:t>Less than 40% (highly dispersed platoon)</a:t>
                      </a:r>
                      <a:endParaRPr lang="en-IN" sz="1400" b="0" i="0" u="none" strike="noStrike" dirty="0">
                        <a:solidFill>
                          <a:srgbClr val="806000"/>
                        </a:solidFill>
                        <a:effectLst/>
                        <a:latin typeface="Arial" panose="020B0604020202020204" pitchFamily="34" charset="0"/>
                      </a:endParaRPr>
                    </a:p>
                  </a:txBody>
                  <a:tcPr marL="8659" marR="8659" marT="9525" marB="0" anchor="ctr">
                    <a:solidFill>
                      <a:schemeClr val="bg1">
                        <a:lumMod val="95000"/>
                      </a:schemeClr>
                    </a:solidFill>
                  </a:tcPr>
                </a:tc>
                <a:extLst>
                  <a:ext uri="{0D108BD9-81ED-4DB2-BD59-A6C34878D82A}">
                    <a16:rowId xmlns:a16="http://schemas.microsoft.com/office/drawing/2014/main" val="4192431200"/>
                  </a:ext>
                </a:extLst>
              </a:tr>
              <a:tr h="228600">
                <a:tc>
                  <a:txBody>
                    <a:bodyPr/>
                    <a:lstStyle/>
                    <a:p>
                      <a:pPr algn="ctr" fontAlgn="ctr"/>
                      <a:r>
                        <a:rPr lang="en-IN" sz="1400" u="none" strike="noStrike" dirty="0">
                          <a:effectLst/>
                        </a:rPr>
                        <a:t>4</a:t>
                      </a:r>
                      <a:endParaRPr lang="en-IN" sz="1400" b="0" i="0" u="none" strike="noStrike" dirty="0">
                        <a:solidFill>
                          <a:srgbClr val="375623"/>
                        </a:solidFill>
                        <a:effectLst/>
                        <a:latin typeface="Arial" panose="020B0604020202020204" pitchFamily="34" charset="0"/>
                      </a:endParaRPr>
                    </a:p>
                  </a:txBody>
                  <a:tcPr marL="8659" marR="8659" marT="9525" marB="0" anchor="ctr">
                    <a:solidFill>
                      <a:schemeClr val="accent3">
                        <a:lumMod val="60000"/>
                        <a:lumOff val="40000"/>
                      </a:schemeClr>
                    </a:solidFill>
                  </a:tcPr>
                </a:tc>
                <a:tc>
                  <a:txBody>
                    <a:bodyPr/>
                    <a:lstStyle/>
                    <a:p>
                      <a:pPr algn="l" fontAlgn="ctr"/>
                      <a:r>
                        <a:rPr lang="en-IN" sz="1400" u="none" strike="noStrike" dirty="0">
                          <a:effectLst/>
                        </a:rPr>
                        <a:t>Moderately dense, 40-80% arrived during green</a:t>
                      </a:r>
                      <a:endParaRPr lang="en-IN" sz="1400" b="0" i="0" u="none" strike="noStrike" dirty="0">
                        <a:solidFill>
                          <a:srgbClr val="375623"/>
                        </a:solidFill>
                        <a:effectLst/>
                        <a:latin typeface="Arial" panose="020B0604020202020204" pitchFamily="34" charset="0"/>
                      </a:endParaRPr>
                    </a:p>
                  </a:txBody>
                  <a:tcPr marL="8659" marR="8659" marT="9525" marB="0" anchor="ctr">
                    <a:solidFill>
                      <a:schemeClr val="accent3">
                        <a:lumMod val="60000"/>
                        <a:lumOff val="40000"/>
                      </a:schemeClr>
                    </a:solidFill>
                  </a:tcPr>
                </a:tc>
                <a:extLst>
                  <a:ext uri="{0D108BD9-81ED-4DB2-BD59-A6C34878D82A}">
                    <a16:rowId xmlns:a16="http://schemas.microsoft.com/office/drawing/2014/main" val="692375580"/>
                  </a:ext>
                </a:extLst>
              </a:tr>
              <a:tr h="228600">
                <a:tc>
                  <a:txBody>
                    <a:bodyPr/>
                    <a:lstStyle/>
                    <a:p>
                      <a:pPr algn="ctr" fontAlgn="ctr"/>
                      <a:r>
                        <a:rPr lang="en-IN" sz="1400" u="none" strike="noStrike" dirty="0">
                          <a:effectLst/>
                        </a:rPr>
                        <a:t>5</a:t>
                      </a:r>
                      <a:endParaRPr lang="en-IN" sz="1400" b="0" i="0" u="none" strike="noStrike" dirty="0">
                        <a:solidFill>
                          <a:srgbClr val="375623"/>
                        </a:solidFill>
                        <a:effectLst/>
                        <a:latin typeface="Arial" panose="020B0604020202020204" pitchFamily="34" charset="0"/>
                      </a:endParaRPr>
                    </a:p>
                  </a:txBody>
                  <a:tcPr marL="8659" marR="8659" marT="9525" marB="0" anchor="ctr">
                    <a:solidFill>
                      <a:srgbClr val="92D050"/>
                    </a:solidFill>
                  </a:tcPr>
                </a:tc>
                <a:tc>
                  <a:txBody>
                    <a:bodyPr/>
                    <a:lstStyle/>
                    <a:p>
                      <a:pPr algn="l" fontAlgn="ctr"/>
                      <a:r>
                        <a:rPr lang="en-IN" sz="1400" u="none" strike="noStrike" dirty="0">
                          <a:effectLst/>
                        </a:rPr>
                        <a:t>Dense to moderately dense- 80% arrive at start of green</a:t>
                      </a:r>
                      <a:endParaRPr lang="en-IN" sz="1400" b="0" i="0" u="none" strike="noStrike" dirty="0">
                        <a:solidFill>
                          <a:srgbClr val="375623"/>
                        </a:solidFill>
                        <a:effectLst/>
                        <a:latin typeface="Arial" panose="020B0604020202020204" pitchFamily="34" charset="0"/>
                      </a:endParaRPr>
                    </a:p>
                  </a:txBody>
                  <a:tcPr marL="8659" marR="8659" marT="9525" marB="0" anchor="ctr">
                    <a:solidFill>
                      <a:srgbClr val="92D050"/>
                    </a:solidFill>
                  </a:tcPr>
                </a:tc>
                <a:extLst>
                  <a:ext uri="{0D108BD9-81ED-4DB2-BD59-A6C34878D82A}">
                    <a16:rowId xmlns:a16="http://schemas.microsoft.com/office/drawing/2014/main" val="886048680"/>
                  </a:ext>
                </a:extLst>
              </a:tr>
              <a:tr h="228600">
                <a:tc>
                  <a:txBody>
                    <a:bodyPr/>
                    <a:lstStyle/>
                    <a:p>
                      <a:pPr algn="ctr" fontAlgn="ctr"/>
                      <a:r>
                        <a:rPr lang="en-IN" sz="1400" u="none" strike="noStrike" dirty="0">
                          <a:effectLst/>
                        </a:rPr>
                        <a:t>6</a:t>
                      </a:r>
                      <a:endParaRPr lang="en-IN" sz="1400" b="0" i="0" u="none" strike="noStrike" dirty="0">
                        <a:solidFill>
                          <a:srgbClr val="203764"/>
                        </a:solidFill>
                        <a:effectLst/>
                        <a:latin typeface="Arial" panose="020B0604020202020204" pitchFamily="34" charset="0"/>
                      </a:endParaRPr>
                    </a:p>
                  </a:txBody>
                  <a:tcPr marL="8659" marR="8659" marT="9525" marB="0" anchor="ctr">
                    <a:solidFill>
                      <a:schemeClr val="tx2">
                        <a:lumMod val="40000"/>
                        <a:lumOff val="60000"/>
                      </a:schemeClr>
                    </a:solidFill>
                  </a:tcPr>
                </a:tc>
                <a:tc>
                  <a:txBody>
                    <a:bodyPr/>
                    <a:lstStyle/>
                    <a:p>
                      <a:pPr algn="l" fontAlgn="ctr"/>
                      <a:r>
                        <a:rPr lang="en-IN" sz="1400" u="none" strike="noStrike" dirty="0">
                          <a:effectLst/>
                        </a:rPr>
                        <a:t>Very dense platoons progressing over a no. of closed space I/S</a:t>
                      </a:r>
                      <a:endParaRPr lang="en-IN" sz="1400" b="0" i="0" u="none" strike="noStrike" dirty="0">
                        <a:solidFill>
                          <a:srgbClr val="203764"/>
                        </a:solidFill>
                        <a:effectLst/>
                        <a:latin typeface="Arial" panose="020B0604020202020204" pitchFamily="34" charset="0"/>
                      </a:endParaRPr>
                    </a:p>
                  </a:txBody>
                  <a:tcPr marL="8659" marR="8659" marT="9525" marB="0" anchor="ctr">
                    <a:solidFill>
                      <a:schemeClr val="tx2">
                        <a:lumMod val="40000"/>
                        <a:lumOff val="60000"/>
                      </a:schemeClr>
                    </a:solidFill>
                  </a:tcPr>
                </a:tc>
                <a:extLst>
                  <a:ext uri="{0D108BD9-81ED-4DB2-BD59-A6C34878D82A}">
                    <a16:rowId xmlns:a16="http://schemas.microsoft.com/office/drawing/2014/main" val="2606659942"/>
                  </a:ext>
                </a:extLst>
              </a:tr>
            </a:tbl>
          </a:graphicData>
        </a:graphic>
      </p:graphicFrame>
      <p:cxnSp>
        <p:nvCxnSpPr>
          <p:cNvPr id="13" name="Straight Connector 12">
            <a:extLst>
              <a:ext uri="{FF2B5EF4-FFF2-40B4-BE49-F238E27FC236}">
                <a16:creationId xmlns:a16="http://schemas.microsoft.com/office/drawing/2014/main" id="{5C820D34-F61D-41A6-8196-0C20F9309626}"/>
              </a:ext>
            </a:extLst>
          </p:cNvPr>
          <p:cNvCxnSpPr>
            <a:cxnSpLocks/>
          </p:cNvCxnSpPr>
          <p:nvPr/>
        </p:nvCxnSpPr>
        <p:spPr>
          <a:xfrm flipV="1">
            <a:off x="3314322" y="3200400"/>
            <a:ext cx="2590800" cy="304800"/>
          </a:xfrm>
          <a:prstGeom prst="line">
            <a:avLst/>
          </a:prstGeom>
          <a:ln>
            <a:solidFill>
              <a:schemeClr val="accent1">
                <a:lumMod val="50000"/>
              </a:schemeClr>
            </a:solidFill>
          </a:ln>
        </p:spPr>
        <p:style>
          <a:lnRef idx="2">
            <a:schemeClr val="accent5"/>
          </a:lnRef>
          <a:fillRef idx="0">
            <a:schemeClr val="accent5"/>
          </a:fillRef>
          <a:effectRef idx="1">
            <a:schemeClr val="accent5"/>
          </a:effectRef>
          <a:fontRef idx="minor">
            <a:schemeClr val="tx1"/>
          </a:fontRef>
        </p:style>
      </p:cxnSp>
      <p:cxnSp>
        <p:nvCxnSpPr>
          <p:cNvPr id="24" name="Straight Connector 23">
            <a:extLst>
              <a:ext uri="{FF2B5EF4-FFF2-40B4-BE49-F238E27FC236}">
                <a16:creationId xmlns:a16="http://schemas.microsoft.com/office/drawing/2014/main" id="{6E971CE5-0464-4F56-B05C-6C1420C6F112}"/>
              </a:ext>
            </a:extLst>
          </p:cNvPr>
          <p:cNvCxnSpPr>
            <a:cxnSpLocks/>
          </p:cNvCxnSpPr>
          <p:nvPr/>
        </p:nvCxnSpPr>
        <p:spPr>
          <a:xfrm>
            <a:off x="3314322" y="3657600"/>
            <a:ext cx="2590800" cy="1143000"/>
          </a:xfrm>
          <a:prstGeom prst="line">
            <a:avLst/>
          </a:prstGeom>
          <a:ln>
            <a:solidFill>
              <a:schemeClr val="accent1">
                <a:lumMod val="50000"/>
              </a:schemeClr>
            </a:solidFill>
          </a:ln>
        </p:spPr>
        <p:style>
          <a:lnRef idx="2">
            <a:schemeClr val="accent5"/>
          </a:lnRef>
          <a:fillRef idx="0">
            <a:schemeClr val="accent5"/>
          </a:fillRef>
          <a:effectRef idx="1">
            <a:schemeClr val="accent5"/>
          </a:effectRef>
          <a:fontRef idx="minor">
            <a:schemeClr val="tx1"/>
          </a:fontRef>
        </p:style>
      </p:cxnSp>
      <p:sp>
        <p:nvSpPr>
          <p:cNvPr id="8" name="Rectangle: Rounded Corners 7">
            <a:extLst>
              <a:ext uri="{FF2B5EF4-FFF2-40B4-BE49-F238E27FC236}">
                <a16:creationId xmlns:a16="http://schemas.microsoft.com/office/drawing/2014/main" id="{99FC419F-4FBC-41B1-B2AB-203BD4582B7B}"/>
              </a:ext>
            </a:extLst>
          </p:cNvPr>
          <p:cNvSpPr/>
          <p:nvPr/>
        </p:nvSpPr>
        <p:spPr>
          <a:xfrm>
            <a:off x="2133222" y="3200400"/>
            <a:ext cx="1181100" cy="762000"/>
          </a:xfrm>
          <a:prstGeom prst="roundRect">
            <a:avLst/>
          </a:prstGeom>
          <a:solidFill>
            <a:schemeClr val="tx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b="1" dirty="0">
              <a:solidFill>
                <a:schemeClr val="tx2">
                  <a:lumMod val="75000"/>
                </a:schemeClr>
              </a:solidFill>
              <a:latin typeface="Arial" panose="020B0604020202020204" pitchFamily="34" charset="0"/>
              <a:cs typeface="Arial" panose="020B0604020202020204" pitchFamily="34" charset="0"/>
            </a:endParaRPr>
          </a:p>
          <a:p>
            <a:pPr algn="ctr"/>
            <a:r>
              <a:rPr lang="en-IN" dirty="0">
                <a:solidFill>
                  <a:schemeClr val="bg1"/>
                </a:solidFill>
                <a:latin typeface="Arial" panose="020B0604020202020204" pitchFamily="34" charset="0"/>
                <a:cs typeface="Arial" panose="020B0604020202020204" pitchFamily="34" charset="0"/>
              </a:rPr>
              <a:t>Arrival Type</a:t>
            </a:r>
          </a:p>
          <a:p>
            <a:pPr algn="ctr"/>
            <a:endParaRPr lang="en-IN" dirty="0"/>
          </a:p>
        </p:txBody>
      </p:sp>
      <p:sp>
        <p:nvSpPr>
          <p:cNvPr id="15" name="TextBox 14">
            <a:extLst>
              <a:ext uri="{FF2B5EF4-FFF2-40B4-BE49-F238E27FC236}">
                <a16:creationId xmlns:a16="http://schemas.microsoft.com/office/drawing/2014/main" id="{DB68B70B-695E-4BAC-BE67-7290C787F93E}"/>
              </a:ext>
            </a:extLst>
          </p:cNvPr>
          <p:cNvSpPr txBox="1"/>
          <p:nvPr/>
        </p:nvSpPr>
        <p:spPr>
          <a:xfrm>
            <a:off x="1375064" y="609600"/>
            <a:ext cx="9750136" cy="5909310"/>
          </a:xfrm>
          <a:prstGeom prst="rect">
            <a:avLst/>
          </a:prstGeom>
          <a:noFill/>
          <a:effectLst>
            <a:outerShdw blurRad="50800" dist="38100" dir="2700000" algn="tl" rotWithShape="0">
              <a:prstClr val="black">
                <a:alpha val="20000"/>
              </a:prstClr>
            </a:outerShdw>
          </a:effectLst>
        </p:spPr>
        <p:txBody>
          <a:bodyPr wrap="square" rtlCol="0">
            <a:spAutoFit/>
          </a:bodyPr>
          <a:lstStyle/>
          <a:p>
            <a:pPr marL="285750" indent="-285750" algn="just">
              <a:buFont typeface="Wingdings" panose="05000000000000000000" pitchFamily="2" charset="2"/>
              <a:buChar char="q"/>
            </a:pPr>
            <a:r>
              <a:rPr lang="en-IN" dirty="0">
                <a:latin typeface="Arial" panose="020B0604020202020204" pitchFamily="34" charset="0"/>
                <a:cs typeface="Arial" panose="020B0604020202020204" pitchFamily="34" charset="0"/>
              </a:rPr>
              <a:t>Peak Hour Factor, PHF adjusts volume to match peak 15 minutes</a:t>
            </a:r>
          </a:p>
          <a:p>
            <a:pPr marL="285750" indent="-285750" algn="just">
              <a:buFont typeface="Wingdings" panose="05000000000000000000" pitchFamily="2" charset="2"/>
              <a:buChar char="q"/>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IN" dirty="0">
                <a:latin typeface="Arial" panose="020B0604020202020204" pitchFamily="34" charset="0"/>
                <a:cs typeface="Arial" panose="020B0604020202020204" pitchFamily="34" charset="0"/>
              </a:rPr>
              <a:t>Design Hour Volume, v</a:t>
            </a:r>
            <a:r>
              <a:rPr lang="en-IN" sz="1200" dirty="0">
                <a:latin typeface="Arial" panose="020B0604020202020204" pitchFamily="34" charset="0"/>
                <a:cs typeface="Arial" panose="020B0604020202020204" pitchFamily="34" charset="0"/>
              </a:rPr>
              <a:t>p</a:t>
            </a:r>
            <a:r>
              <a:rPr lang="en-IN" dirty="0"/>
              <a:t> </a:t>
            </a:r>
            <a:r>
              <a:rPr lang="en-IN" dirty="0">
                <a:latin typeface="Arial" panose="020B0604020202020204" pitchFamily="34" charset="0"/>
                <a:cs typeface="Arial" panose="020B0604020202020204" pitchFamily="34" charset="0"/>
              </a:rPr>
              <a:t>is the one hour traffic volume used as the basis of design</a:t>
            </a:r>
          </a:p>
          <a:p>
            <a:pPr algn="just"/>
            <a:r>
              <a:rPr lang="en-IN" dirty="0">
                <a:latin typeface="Arial" panose="020B0604020202020204" pitchFamily="34" charset="0"/>
                <a:cs typeface="Arial" panose="020B0604020202020204" pitchFamily="34" charset="0"/>
              </a:rPr>
              <a:t>	DHV = (Peak-Hour Volume / PHF) </a:t>
            </a:r>
          </a:p>
          <a:p>
            <a:pPr algn="just"/>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IN" dirty="0">
                <a:latin typeface="Arial" panose="020B0604020202020204" pitchFamily="34" charset="0"/>
                <a:cs typeface="Arial" panose="020B0604020202020204" pitchFamily="34" charset="0"/>
              </a:rPr>
              <a:t>Lane Group, set of movements that has same green phase and move together which can be one or more lanes </a:t>
            </a:r>
          </a:p>
          <a:p>
            <a:pPr marL="285750" indent="-285750">
              <a:buFont typeface="Wingdings" panose="05000000000000000000" pitchFamily="2" charset="2"/>
              <a:buChar char="q"/>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IN" dirty="0">
                <a:latin typeface="Arial" panose="020B0604020202020204" pitchFamily="34" charset="0"/>
                <a:cs typeface="Arial" panose="020B0604020202020204" pitchFamily="34" charset="0"/>
              </a:rPr>
              <a:t>Heavy Vehicles, %HV = (Daily number of HV) / ADT</a:t>
            </a:r>
          </a:p>
          <a:p>
            <a:pPr marL="285750" indent="-285750" algn="just">
              <a:buFont typeface="Wingdings" panose="05000000000000000000" pitchFamily="2" charset="2"/>
              <a:buChar char="q"/>
            </a:pPr>
            <a:r>
              <a:rPr lang="en-IN" dirty="0">
                <a:latin typeface="Arial" panose="020B0604020202020204" pitchFamily="34" charset="0"/>
                <a:cs typeface="Arial" panose="020B0604020202020204" pitchFamily="34" charset="0"/>
              </a:rPr>
              <a:t>AT,</a:t>
            </a:r>
          </a:p>
          <a:p>
            <a:pPr marL="285750" indent="-285750" algn="just">
              <a:buFont typeface="Wingdings" panose="05000000000000000000" pitchFamily="2" charset="2"/>
              <a:buChar char="q"/>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IN" dirty="0">
                <a:latin typeface="Arial" panose="020B0604020202020204" pitchFamily="34" charset="0"/>
                <a:cs typeface="Arial" panose="020B0604020202020204" pitchFamily="34" charset="0"/>
              </a:rPr>
              <a:t>Incremental Delay factor, k = 0.5, </a:t>
            </a:r>
          </a:p>
          <a:p>
            <a:pPr algn="just"/>
            <a:r>
              <a:rPr lang="en-IN" dirty="0">
                <a:latin typeface="Arial" panose="020B0604020202020204" pitchFamily="34" charset="0"/>
                <a:cs typeface="Arial" panose="020B0604020202020204" pitchFamily="34" charset="0"/>
              </a:rPr>
              <a:t>    for pre-timed type of signal setting</a:t>
            </a:r>
          </a:p>
          <a:p>
            <a:pPr marL="285750" indent="-285750" algn="just">
              <a:buFont typeface="Wingdings" panose="05000000000000000000" pitchFamily="2" charset="2"/>
              <a:buChar char="q"/>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endParaRPr lang="en-IN" dirty="0"/>
          </a:p>
          <a:p>
            <a:br>
              <a:rPr lang="en-IN" dirty="0"/>
            </a:b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0113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09690" y="328385"/>
            <a:ext cx="2438400" cy="307777"/>
          </a:xfrm>
          <a:solidFill>
            <a:schemeClr val="accent6">
              <a:lumMod val="40000"/>
              <a:lumOff val="60000"/>
            </a:schemeClr>
          </a:solidFill>
          <a:ln>
            <a:solidFill>
              <a:srgbClr val="FFFF00"/>
            </a:solidFill>
          </a:ln>
        </p:spPr>
        <p:txBody>
          <a:bodyPr/>
          <a:lstStyle/>
          <a:p>
            <a:pPr algn="ctr"/>
            <a:r>
              <a:rPr lang="en-US" sz="2000" b="1" dirty="0"/>
              <a:t>Synchronization 1-2</a:t>
            </a:r>
            <a:endParaRPr lang="it-IT" sz="2000" b="1" dirty="0"/>
          </a:p>
        </p:txBody>
      </p:sp>
      <p:sp>
        <p:nvSpPr>
          <p:cNvPr id="4" name="Segnaposto piè di pagina 3"/>
          <p:cNvSpPr>
            <a:spLocks noGrp="1"/>
          </p:cNvSpPr>
          <p:nvPr>
            <p:ph type="ftr" sz="quarter" idx="5"/>
          </p:nvPr>
        </p:nvSpPr>
        <p:spPr>
          <a:xfrm>
            <a:off x="1704339" y="6188529"/>
            <a:ext cx="3313429" cy="182245"/>
          </a:xfrm>
          <a:prstGeom prst="rect">
            <a:avLst/>
          </a:prstGeom>
        </p:spPr>
        <p:txBody>
          <a:bodyPr wrap="square" lIns="0" tIns="0" rIns="0" bIns="0">
            <a:spAutoFit/>
          </a:bodyPr>
          <a:lstStyle>
            <a:defPPr>
              <a:defRPr lang="it-IT"/>
            </a:defPPr>
            <a:lvl1pPr marL="0" algn="l" defTabSz="914400" rtl="0" eaLnBrk="1" latinLnBrk="0" hangingPunct="1">
              <a:defRPr sz="11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5"/>
              <a:t>Traffic Engineering and  ITS 2018 /2019</a:t>
            </a:r>
            <a:endParaRPr lang="en-US" spc="-5" dirty="0"/>
          </a:p>
        </p:txBody>
      </p:sp>
      <p:sp>
        <p:nvSpPr>
          <p:cNvPr id="6" name="Segnaposto numero diapositiva 5"/>
          <p:cNvSpPr>
            <a:spLocks noGrp="1"/>
          </p:cNvSpPr>
          <p:nvPr>
            <p:ph type="sldNum" sz="quarter" idx="7"/>
          </p:nvPr>
        </p:nvSpPr>
        <p:spPr>
          <a:xfrm>
            <a:off x="11004295" y="6188529"/>
            <a:ext cx="207009" cy="182245"/>
          </a:xfrm>
          <a:prstGeom prst="rect">
            <a:avLst/>
          </a:prstGeom>
        </p:spPr>
        <p:txBody>
          <a:bodyPr wrap="square" lIns="0" tIns="0" rIns="0" bIns="0">
            <a:spAutoFit/>
          </a:bodyPr>
          <a:lstStyle>
            <a:defPPr>
              <a:defRPr lang="it-IT"/>
            </a:defPPr>
            <a:lvl1pPr marL="0" algn="l" defTabSz="914400" rtl="0" eaLnBrk="1" latinLnBrk="0" hangingPunct="1">
              <a:defRPr sz="11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pPr>
            <a:fld id="{81D60167-4931-47E6-BA6A-407CBD079E47}" type="slidenum">
              <a:rPr lang="en-IN" smtClean="0"/>
              <a:pPr marL="25400">
                <a:lnSpc>
                  <a:spcPct val="100000"/>
                </a:lnSpc>
              </a:pPr>
              <a:t>50</a:t>
            </a:fld>
            <a:endParaRPr lang="nb-NO" dirty="0"/>
          </a:p>
        </p:txBody>
      </p:sp>
      <p:sp>
        <p:nvSpPr>
          <p:cNvPr id="11" name="Titolo 1"/>
          <p:cNvSpPr txBox="1">
            <a:spLocks/>
          </p:cNvSpPr>
          <p:nvPr/>
        </p:nvSpPr>
        <p:spPr>
          <a:xfrm>
            <a:off x="840527" y="2862903"/>
            <a:ext cx="2918161" cy="307777"/>
          </a:xfrm>
          <a:prstGeom prst="rect">
            <a:avLst/>
          </a:prstGeom>
          <a:solidFill>
            <a:schemeClr val="accent6">
              <a:lumMod val="40000"/>
              <a:lumOff val="60000"/>
            </a:schemeClr>
          </a:solidFill>
          <a:ln>
            <a:solidFill>
              <a:srgbClr val="FFFF00"/>
            </a:solidFill>
          </a:ln>
        </p:spPr>
        <p:txBody>
          <a:bodyPr wrap="square" lIns="0" tIns="0" rIns="0" bIns="0">
            <a:spAutoFit/>
          </a:bodyPr>
          <a:lstStyle>
            <a:lvl1pPr algn="ctr">
              <a:defRPr sz="2000" b="1" i="0">
                <a:solidFill>
                  <a:srgbClr val="822433"/>
                </a:solidFill>
                <a:latin typeface="Arial"/>
                <a:ea typeface="+mj-ea"/>
                <a:cs typeface="Arial"/>
              </a:defRPr>
            </a:lvl1pPr>
          </a:lstStyle>
          <a:p>
            <a:r>
              <a:rPr lang="en-US" dirty="0"/>
              <a:t>Synchronization 1-2-3</a:t>
            </a:r>
            <a:endParaRPr lang="it-IT" dirty="0"/>
          </a:p>
        </p:txBody>
      </p:sp>
      <p:sp>
        <p:nvSpPr>
          <p:cNvPr id="12" name="Titolo 1"/>
          <p:cNvSpPr txBox="1">
            <a:spLocks/>
          </p:cNvSpPr>
          <p:nvPr/>
        </p:nvSpPr>
        <p:spPr>
          <a:xfrm>
            <a:off x="7803701" y="2858421"/>
            <a:ext cx="2918161" cy="307777"/>
          </a:xfrm>
          <a:prstGeom prst="rect">
            <a:avLst/>
          </a:prstGeom>
          <a:solidFill>
            <a:schemeClr val="accent6">
              <a:lumMod val="40000"/>
              <a:lumOff val="60000"/>
            </a:schemeClr>
          </a:solidFill>
          <a:ln>
            <a:solidFill>
              <a:srgbClr val="FFFF00"/>
            </a:solidFill>
          </a:ln>
        </p:spPr>
        <p:txBody>
          <a:bodyPr wrap="square" lIns="0" tIns="0" rIns="0" bIns="0">
            <a:spAutoFit/>
          </a:bodyPr>
          <a:lstStyle>
            <a:lvl1pPr algn="ctr">
              <a:defRPr sz="2000" b="1" i="0">
                <a:solidFill>
                  <a:srgbClr val="822433"/>
                </a:solidFill>
                <a:latin typeface="Arial"/>
                <a:ea typeface="+mj-ea"/>
                <a:cs typeface="Arial"/>
              </a:defRPr>
            </a:lvl1pPr>
          </a:lstStyle>
          <a:p>
            <a:r>
              <a:rPr lang="en-US" dirty="0"/>
              <a:t>Synchronization 1-2-3-4</a:t>
            </a:r>
            <a:endParaRPr lang="it-IT" dirty="0"/>
          </a:p>
        </p:txBody>
      </p:sp>
      <p:pic>
        <p:nvPicPr>
          <p:cNvPr id="23" name="Picture 22">
            <a:extLst>
              <a:ext uri="{FF2B5EF4-FFF2-40B4-BE49-F238E27FC236}">
                <a16:creationId xmlns:a16="http://schemas.microsoft.com/office/drawing/2014/main" id="{7A010EC6-1A55-45C9-8C3D-B318FFB944B0}"/>
              </a:ext>
            </a:extLst>
          </p:cNvPr>
          <p:cNvPicPr/>
          <p:nvPr/>
        </p:nvPicPr>
        <p:blipFill>
          <a:blip r:embed="rId2"/>
          <a:stretch>
            <a:fillRect/>
          </a:stretch>
        </p:blipFill>
        <p:spPr>
          <a:xfrm>
            <a:off x="0" y="6096000"/>
            <a:ext cx="2019300" cy="609600"/>
          </a:xfrm>
          <a:prstGeom prst="rect">
            <a:avLst/>
          </a:prstGeom>
        </p:spPr>
      </p:pic>
      <p:sp>
        <p:nvSpPr>
          <p:cNvPr id="22" name="Date Placeholder 2">
            <a:extLst>
              <a:ext uri="{FF2B5EF4-FFF2-40B4-BE49-F238E27FC236}">
                <a16:creationId xmlns:a16="http://schemas.microsoft.com/office/drawing/2014/main" id="{FAE01AF1-134A-4D6C-A693-2CD7F5EAB7F3}"/>
              </a:ext>
            </a:extLst>
          </p:cNvPr>
          <p:cNvSpPr>
            <a:spLocks noGrp="1"/>
          </p:cNvSpPr>
          <p:nvPr>
            <p:ph type="dt" sz="half" idx="6"/>
          </p:nvPr>
        </p:nvSpPr>
        <p:spPr>
          <a:xfrm>
            <a:off x="6698106" y="6188529"/>
            <a:ext cx="726440" cy="182245"/>
          </a:xfrm>
          <a:prstGeom prst="rect">
            <a:avLst/>
          </a:prstGeom>
        </p:spPr>
        <p:txBody>
          <a:bodyPr wrap="square" lIns="0" tIns="0" rIns="0" bIns="0">
            <a:spAutoFit/>
          </a:bodyPr>
          <a:lstStyle>
            <a:defPPr>
              <a:defRPr lang="it-IT"/>
            </a:defPPr>
            <a:lvl1pPr marL="0" algn="l" defTabSz="914400" rtl="0" eaLnBrk="1" latinLnBrk="0" hangingPunct="1">
              <a:defRPr sz="11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it-IT" spc="-5"/>
              <a:t>18/06/2019</a:t>
            </a:r>
            <a:endParaRPr lang="it-IT" spc="-5" dirty="0"/>
          </a:p>
        </p:txBody>
      </p:sp>
      <p:graphicFrame>
        <p:nvGraphicFramePr>
          <p:cNvPr id="3" name="Table 2">
            <a:extLst>
              <a:ext uri="{FF2B5EF4-FFF2-40B4-BE49-F238E27FC236}">
                <a16:creationId xmlns:a16="http://schemas.microsoft.com/office/drawing/2014/main" id="{8CBA53D8-B0F2-4F32-A612-8CB6144C05EE}"/>
              </a:ext>
            </a:extLst>
          </p:cNvPr>
          <p:cNvGraphicFramePr>
            <a:graphicFrameLocks noGrp="1"/>
          </p:cNvGraphicFramePr>
          <p:nvPr>
            <p:extLst>
              <p:ext uri="{D42A27DB-BD31-4B8C-83A1-F6EECF244321}">
                <p14:modId xmlns:p14="http://schemas.microsoft.com/office/powerpoint/2010/main" val="3550695475"/>
              </p:ext>
            </p:extLst>
          </p:nvPr>
        </p:nvGraphicFramePr>
        <p:xfrm>
          <a:off x="7803701" y="3428999"/>
          <a:ext cx="3070488" cy="2332176"/>
        </p:xfrm>
        <a:graphic>
          <a:graphicData uri="http://schemas.openxmlformats.org/drawingml/2006/table">
            <a:tbl>
              <a:tblPr>
                <a:tableStyleId>{5C22544A-7EE6-4342-B048-85BDC9FD1C3A}</a:tableStyleId>
              </a:tblPr>
              <a:tblGrid>
                <a:gridCol w="1535244">
                  <a:extLst>
                    <a:ext uri="{9D8B030D-6E8A-4147-A177-3AD203B41FA5}">
                      <a16:colId xmlns:a16="http://schemas.microsoft.com/office/drawing/2014/main" val="1045004636"/>
                    </a:ext>
                  </a:extLst>
                </a:gridCol>
                <a:gridCol w="1535244">
                  <a:extLst>
                    <a:ext uri="{9D8B030D-6E8A-4147-A177-3AD203B41FA5}">
                      <a16:colId xmlns:a16="http://schemas.microsoft.com/office/drawing/2014/main" val="3382672374"/>
                    </a:ext>
                  </a:extLst>
                </a:gridCol>
              </a:tblGrid>
              <a:tr h="625706">
                <a:tc gridSpan="2">
                  <a:txBody>
                    <a:bodyPr/>
                    <a:lstStyle/>
                    <a:p>
                      <a:pPr algn="ctr" fontAlgn="ctr"/>
                      <a:r>
                        <a:rPr lang="en-US" sz="1100" u="none" strike="noStrike" dirty="0">
                          <a:solidFill>
                            <a:srgbClr val="FF0000"/>
                          </a:solidFill>
                          <a:effectLst/>
                        </a:rPr>
                        <a:t>Synchronization of signal 4 with the ideal signal x1(1,2;3)</a:t>
                      </a:r>
                      <a:endParaRPr lang="en-US"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n-IN"/>
                    </a:p>
                  </a:txBody>
                  <a:tcPr/>
                </a:tc>
                <a:extLst>
                  <a:ext uri="{0D108BD9-81ED-4DB2-BD59-A6C34878D82A}">
                    <a16:rowId xmlns:a16="http://schemas.microsoft.com/office/drawing/2014/main" val="32923074"/>
                  </a:ext>
                </a:extLst>
              </a:tr>
              <a:tr h="341294">
                <a:tc>
                  <a:txBody>
                    <a:bodyPr/>
                    <a:lstStyle/>
                    <a:p>
                      <a:pPr algn="ctr" fontAlgn="ctr"/>
                      <a:r>
                        <a:rPr lang="en-IN" sz="1100" u="none" strike="noStrike" dirty="0">
                          <a:solidFill>
                            <a:srgbClr val="FF0000"/>
                          </a:solidFill>
                          <a:effectLst/>
                        </a:rPr>
                        <a:t>Uo4</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FF0000"/>
                          </a:solidFill>
                          <a:effectLst/>
                        </a:rPr>
                        <a:t>0.3548</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7081526"/>
                  </a:ext>
                </a:extLst>
              </a:tr>
              <a:tr h="341294">
                <a:tc>
                  <a:txBody>
                    <a:bodyPr/>
                    <a:lstStyle/>
                    <a:p>
                      <a:pPr algn="ctr" fontAlgn="ctr"/>
                      <a:r>
                        <a:rPr lang="en-IN" sz="1100" u="none" strike="noStrike" dirty="0">
                          <a:solidFill>
                            <a:srgbClr val="FF0000"/>
                          </a:solidFill>
                          <a:effectLst/>
                        </a:rPr>
                        <a:t>Mantissa </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FF0000"/>
                          </a:solidFill>
                          <a:effectLst/>
                        </a:rPr>
                        <a:t>0.3548</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3147175"/>
                  </a:ext>
                </a:extLst>
              </a:tr>
              <a:tr h="341294">
                <a:tc>
                  <a:txBody>
                    <a:bodyPr/>
                    <a:lstStyle/>
                    <a:p>
                      <a:pPr algn="ctr" fontAlgn="ctr"/>
                      <a:r>
                        <a:rPr lang="en-IN" sz="1100" u="none" strike="noStrike" dirty="0" err="1">
                          <a:solidFill>
                            <a:srgbClr val="FF0000"/>
                          </a:solidFill>
                          <a:effectLst/>
                        </a:rPr>
                        <a:t>Teta</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FF0000"/>
                          </a:solidFill>
                          <a:effectLst/>
                        </a:rPr>
                        <a:t>0</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05353710"/>
                  </a:ext>
                </a:extLst>
              </a:tr>
              <a:tr h="341294">
                <a:tc>
                  <a:txBody>
                    <a:bodyPr/>
                    <a:lstStyle/>
                    <a:p>
                      <a:pPr algn="ctr" fontAlgn="ctr"/>
                      <a:r>
                        <a:rPr lang="en-IN" sz="1100" u="none" strike="noStrike" dirty="0">
                          <a:solidFill>
                            <a:srgbClr val="FF0000"/>
                          </a:solidFill>
                          <a:effectLst/>
                        </a:rPr>
                        <a:t>b1234</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FF0000"/>
                          </a:solidFill>
                          <a:effectLst/>
                        </a:rPr>
                        <a:t>0.20202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33466241"/>
                  </a:ext>
                </a:extLst>
              </a:tr>
              <a:tr h="341294">
                <a:tc>
                  <a:txBody>
                    <a:bodyPr/>
                    <a:lstStyle/>
                    <a:p>
                      <a:pPr algn="ctr" fontAlgn="ctr"/>
                      <a:r>
                        <a:rPr lang="en-IN" sz="1100" b="0" i="0" u="none" strike="noStrike" dirty="0">
                          <a:solidFill>
                            <a:srgbClr val="FF0000"/>
                          </a:solidFill>
                          <a:effectLst/>
                          <a:latin typeface="Calibri" panose="020F0502020204030204" pitchFamily="34" charset="0"/>
                        </a:rPr>
                        <a:t>Xo4 (m)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FF0000"/>
                          </a:solidFill>
                          <a:effectLst/>
                        </a:rPr>
                        <a:t>531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289053680"/>
                  </a:ext>
                </a:extLst>
              </a:tr>
            </a:tbl>
          </a:graphicData>
        </a:graphic>
      </p:graphicFrame>
      <p:graphicFrame>
        <p:nvGraphicFramePr>
          <p:cNvPr id="5" name="Table 4">
            <a:extLst>
              <a:ext uri="{FF2B5EF4-FFF2-40B4-BE49-F238E27FC236}">
                <a16:creationId xmlns:a16="http://schemas.microsoft.com/office/drawing/2014/main" id="{0BBCDBAA-3B9A-4DB5-AD49-52F1A5A94EDA}"/>
              </a:ext>
            </a:extLst>
          </p:cNvPr>
          <p:cNvGraphicFramePr>
            <a:graphicFrameLocks noGrp="1"/>
          </p:cNvGraphicFramePr>
          <p:nvPr>
            <p:extLst>
              <p:ext uri="{D42A27DB-BD31-4B8C-83A1-F6EECF244321}">
                <p14:modId xmlns:p14="http://schemas.microsoft.com/office/powerpoint/2010/main" val="1884251653"/>
              </p:ext>
            </p:extLst>
          </p:nvPr>
        </p:nvGraphicFramePr>
        <p:xfrm>
          <a:off x="4509689" y="891898"/>
          <a:ext cx="2796546" cy="1797514"/>
        </p:xfrm>
        <a:graphic>
          <a:graphicData uri="http://schemas.openxmlformats.org/drawingml/2006/table">
            <a:tbl>
              <a:tblPr>
                <a:tableStyleId>{5C22544A-7EE6-4342-B048-85BDC9FD1C3A}</a:tableStyleId>
              </a:tblPr>
              <a:tblGrid>
                <a:gridCol w="1398273">
                  <a:extLst>
                    <a:ext uri="{9D8B030D-6E8A-4147-A177-3AD203B41FA5}">
                      <a16:colId xmlns:a16="http://schemas.microsoft.com/office/drawing/2014/main" val="20816079"/>
                    </a:ext>
                  </a:extLst>
                </a:gridCol>
                <a:gridCol w="1398273">
                  <a:extLst>
                    <a:ext uri="{9D8B030D-6E8A-4147-A177-3AD203B41FA5}">
                      <a16:colId xmlns:a16="http://schemas.microsoft.com/office/drawing/2014/main" val="1703974827"/>
                    </a:ext>
                  </a:extLst>
                </a:gridCol>
              </a:tblGrid>
              <a:tr h="335130">
                <a:tc gridSpan="2">
                  <a:txBody>
                    <a:bodyPr/>
                    <a:lstStyle/>
                    <a:p>
                      <a:pPr algn="ctr" fontAlgn="ctr"/>
                      <a:r>
                        <a:rPr lang="en-US" sz="1100" u="none" strike="noStrike" dirty="0">
                          <a:solidFill>
                            <a:srgbClr val="FF0000"/>
                          </a:solidFill>
                          <a:effectLst/>
                        </a:rPr>
                        <a:t>Synchronization of pair of signal 1&amp; 2</a:t>
                      </a:r>
                      <a:endParaRPr lang="en-US"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n-IN"/>
                    </a:p>
                  </a:txBody>
                  <a:tcPr/>
                </a:tc>
                <a:extLst>
                  <a:ext uri="{0D108BD9-81ED-4DB2-BD59-A6C34878D82A}">
                    <a16:rowId xmlns:a16="http://schemas.microsoft.com/office/drawing/2014/main" val="3378945449"/>
                  </a:ext>
                </a:extLst>
              </a:tr>
              <a:tr h="365596">
                <a:tc>
                  <a:txBody>
                    <a:bodyPr/>
                    <a:lstStyle/>
                    <a:p>
                      <a:pPr algn="ctr" fontAlgn="ctr"/>
                      <a:r>
                        <a:rPr lang="en-IN" sz="1100" u="none" strike="noStrike" dirty="0">
                          <a:solidFill>
                            <a:srgbClr val="FF0000"/>
                          </a:solidFill>
                          <a:effectLst/>
                        </a:rPr>
                        <a:t>l12</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a:solidFill>
                            <a:srgbClr val="FF0000"/>
                          </a:solidFill>
                          <a:effectLst/>
                        </a:rPr>
                        <a:t>330</a:t>
                      </a:r>
                      <a:endParaRPr lang="en-IN" sz="1100" b="0" i="0" u="none" strike="noStrike">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62116917"/>
                  </a:ext>
                </a:extLst>
              </a:tr>
              <a:tr h="365596">
                <a:tc>
                  <a:txBody>
                    <a:bodyPr/>
                    <a:lstStyle/>
                    <a:p>
                      <a:pPr algn="ctr" fontAlgn="ctr"/>
                      <a:r>
                        <a:rPr lang="en-IN" sz="1100" u="none" strike="noStrike" dirty="0" err="1">
                          <a:solidFill>
                            <a:srgbClr val="FF0000"/>
                          </a:solidFill>
                          <a:effectLst/>
                        </a:rPr>
                        <a:t>Teta</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FF0000"/>
                          </a:solidFill>
                          <a:effectLst/>
                        </a:rPr>
                        <a:t>0</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62051688"/>
                  </a:ext>
                </a:extLst>
              </a:tr>
              <a:tr h="365596">
                <a:tc>
                  <a:txBody>
                    <a:bodyPr/>
                    <a:lstStyle/>
                    <a:p>
                      <a:pPr algn="ctr" fontAlgn="ctr"/>
                      <a:r>
                        <a:rPr lang="en-IN" sz="1100" u="none" strike="noStrike" dirty="0">
                          <a:solidFill>
                            <a:srgbClr val="FF0000"/>
                          </a:solidFill>
                          <a:effectLst/>
                        </a:rPr>
                        <a:t>b12</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FF0000"/>
                          </a:solidFill>
                          <a:effectLst/>
                        </a:rPr>
                        <a:t>0.3636</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991260953"/>
                  </a:ext>
                </a:extLst>
              </a:tr>
              <a:tr h="365596">
                <a:tc>
                  <a:txBody>
                    <a:bodyPr/>
                    <a:lstStyle/>
                    <a:p>
                      <a:pPr algn="ctr" fontAlgn="ctr"/>
                      <a:r>
                        <a:rPr lang="en-IN" sz="1100" u="none" strike="noStrike" dirty="0">
                          <a:solidFill>
                            <a:srgbClr val="FF0000"/>
                          </a:solidFill>
                          <a:effectLst/>
                        </a:rPr>
                        <a:t>Xo12 (m)</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IN" sz="1100" u="none" strike="noStrike" dirty="0">
                          <a:solidFill>
                            <a:srgbClr val="FF0000"/>
                          </a:solidFill>
                          <a:effectLst/>
                        </a:rPr>
                        <a:t>168</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049864978"/>
                  </a:ext>
                </a:extLst>
              </a:tr>
            </a:tbl>
          </a:graphicData>
        </a:graphic>
      </p:graphicFrame>
      <p:graphicFrame>
        <p:nvGraphicFramePr>
          <p:cNvPr id="7" name="Table 6">
            <a:extLst>
              <a:ext uri="{FF2B5EF4-FFF2-40B4-BE49-F238E27FC236}">
                <a16:creationId xmlns:a16="http://schemas.microsoft.com/office/drawing/2014/main" id="{BA3B8DC0-27C8-43B6-8104-F7D1C12D8066}"/>
              </a:ext>
            </a:extLst>
          </p:cNvPr>
          <p:cNvGraphicFramePr>
            <a:graphicFrameLocks noGrp="1"/>
          </p:cNvGraphicFramePr>
          <p:nvPr>
            <p:extLst>
              <p:ext uri="{D42A27DB-BD31-4B8C-83A1-F6EECF244321}">
                <p14:modId xmlns:p14="http://schemas.microsoft.com/office/powerpoint/2010/main" val="1830045592"/>
              </p:ext>
            </p:extLst>
          </p:nvPr>
        </p:nvGraphicFramePr>
        <p:xfrm>
          <a:off x="840527" y="3429000"/>
          <a:ext cx="3184626" cy="2332175"/>
        </p:xfrm>
        <a:graphic>
          <a:graphicData uri="http://schemas.openxmlformats.org/drawingml/2006/table">
            <a:tbl>
              <a:tblPr>
                <a:tableStyleId>{5C22544A-7EE6-4342-B048-85BDC9FD1C3A}</a:tableStyleId>
              </a:tblPr>
              <a:tblGrid>
                <a:gridCol w="1592313">
                  <a:extLst>
                    <a:ext uri="{9D8B030D-6E8A-4147-A177-3AD203B41FA5}">
                      <a16:colId xmlns:a16="http://schemas.microsoft.com/office/drawing/2014/main" val="2679733565"/>
                    </a:ext>
                  </a:extLst>
                </a:gridCol>
                <a:gridCol w="1592313">
                  <a:extLst>
                    <a:ext uri="{9D8B030D-6E8A-4147-A177-3AD203B41FA5}">
                      <a16:colId xmlns:a16="http://schemas.microsoft.com/office/drawing/2014/main" val="2485496669"/>
                    </a:ext>
                  </a:extLst>
                </a:gridCol>
              </a:tblGrid>
              <a:tr h="625705">
                <a:tc gridSpan="2">
                  <a:txBody>
                    <a:bodyPr/>
                    <a:lstStyle/>
                    <a:p>
                      <a:pPr algn="ctr" fontAlgn="ctr"/>
                      <a:r>
                        <a:rPr lang="en-US" sz="1100" u="none" strike="noStrike" dirty="0">
                          <a:solidFill>
                            <a:srgbClr val="FF0000"/>
                          </a:solidFill>
                          <a:effectLst/>
                        </a:rPr>
                        <a:t>Synchronization of signal 3 with the ideal signal x0(1;2)</a:t>
                      </a:r>
                      <a:endParaRPr lang="en-US"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IN"/>
                    </a:p>
                  </a:txBody>
                  <a:tcPr/>
                </a:tc>
                <a:extLst>
                  <a:ext uri="{0D108BD9-81ED-4DB2-BD59-A6C34878D82A}">
                    <a16:rowId xmlns:a16="http://schemas.microsoft.com/office/drawing/2014/main" val="3393983102"/>
                  </a:ext>
                </a:extLst>
              </a:tr>
              <a:tr h="341294">
                <a:tc>
                  <a:txBody>
                    <a:bodyPr/>
                    <a:lstStyle/>
                    <a:p>
                      <a:pPr algn="ctr" fontAlgn="ctr"/>
                      <a:r>
                        <a:rPr lang="en-IN" sz="1100" u="none" strike="noStrike" dirty="0">
                          <a:solidFill>
                            <a:srgbClr val="FF0000"/>
                          </a:solidFill>
                          <a:effectLst/>
                        </a:rPr>
                        <a:t>Uo3</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ctr"/>
                      <a:r>
                        <a:rPr lang="en-IN" sz="1100" u="none" strike="noStrike" dirty="0">
                          <a:solidFill>
                            <a:srgbClr val="FF0000"/>
                          </a:solidFill>
                          <a:effectLst/>
                        </a:rPr>
                        <a:t>0.63889</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176247519"/>
                  </a:ext>
                </a:extLst>
              </a:tr>
              <a:tr h="341294">
                <a:tc>
                  <a:txBody>
                    <a:bodyPr/>
                    <a:lstStyle/>
                    <a:p>
                      <a:pPr algn="ctr" fontAlgn="ctr"/>
                      <a:r>
                        <a:rPr lang="en-IN" sz="1100" u="none" strike="noStrike" dirty="0">
                          <a:solidFill>
                            <a:srgbClr val="FF0000"/>
                          </a:solidFill>
                          <a:effectLst/>
                        </a:rPr>
                        <a:t>Mantissa </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ctr"/>
                      <a:r>
                        <a:rPr lang="en-IN" sz="1100" u="none" strike="noStrike" dirty="0">
                          <a:solidFill>
                            <a:srgbClr val="FF0000"/>
                          </a:solidFill>
                          <a:effectLst/>
                        </a:rPr>
                        <a:t>0.63889</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73583734"/>
                  </a:ext>
                </a:extLst>
              </a:tr>
              <a:tr h="341294">
                <a:tc>
                  <a:txBody>
                    <a:bodyPr/>
                    <a:lstStyle/>
                    <a:p>
                      <a:pPr algn="ctr" fontAlgn="ctr"/>
                      <a:r>
                        <a:rPr lang="en-IN" sz="1100" u="none" strike="noStrike" dirty="0" err="1">
                          <a:solidFill>
                            <a:srgbClr val="FF0000"/>
                          </a:solidFill>
                          <a:effectLst/>
                        </a:rPr>
                        <a:t>Teta</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ctr"/>
                      <a:r>
                        <a:rPr lang="en-IN" sz="1100" u="none" strike="noStrike" dirty="0">
                          <a:solidFill>
                            <a:srgbClr val="FF0000"/>
                          </a:solidFill>
                          <a:effectLst/>
                        </a:rPr>
                        <a:t>0.5</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48236589"/>
                  </a:ext>
                </a:extLst>
              </a:tr>
              <a:tr h="341294">
                <a:tc>
                  <a:txBody>
                    <a:bodyPr/>
                    <a:lstStyle/>
                    <a:p>
                      <a:pPr algn="ctr" fontAlgn="ctr"/>
                      <a:r>
                        <a:rPr lang="en-IN" sz="1100" u="none" strike="noStrike" dirty="0">
                          <a:solidFill>
                            <a:srgbClr val="FF0000"/>
                          </a:solidFill>
                          <a:effectLst/>
                        </a:rPr>
                        <a:t>b123</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ctr"/>
                      <a:r>
                        <a:rPr lang="en-IN" sz="1100" u="none" strike="noStrike" dirty="0">
                          <a:solidFill>
                            <a:srgbClr val="FF0000"/>
                          </a:solidFill>
                          <a:effectLst/>
                        </a:rPr>
                        <a:t>0.183</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327921524"/>
                  </a:ext>
                </a:extLst>
              </a:tr>
              <a:tr h="341294">
                <a:tc>
                  <a:txBody>
                    <a:bodyPr/>
                    <a:lstStyle/>
                    <a:p>
                      <a:pPr algn="ctr" fontAlgn="ctr"/>
                      <a:r>
                        <a:rPr lang="en-IN" sz="1100" u="none" strike="noStrike" dirty="0">
                          <a:solidFill>
                            <a:srgbClr val="FF0000"/>
                          </a:solidFill>
                          <a:effectLst/>
                        </a:rPr>
                        <a:t>Xo3 (m)</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ctr"/>
                      <a:r>
                        <a:rPr lang="en-IN" sz="1100" u="none" strike="noStrike" dirty="0">
                          <a:solidFill>
                            <a:srgbClr val="FF0000"/>
                          </a:solidFill>
                          <a:effectLst/>
                        </a:rPr>
                        <a:t>531</a:t>
                      </a:r>
                      <a:endParaRPr lang="en-IN" sz="1100" b="0" i="0" u="none" strike="noStrike" dirty="0">
                        <a:solidFill>
                          <a:srgbClr val="FF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45912858"/>
                  </a:ext>
                </a:extLst>
              </a:tr>
            </a:tbl>
          </a:graphicData>
        </a:graphic>
      </p:graphicFrame>
    </p:spTree>
    <p:extLst>
      <p:ext uri="{BB962C8B-B14F-4D97-AF65-F5344CB8AC3E}">
        <p14:creationId xmlns:p14="http://schemas.microsoft.com/office/powerpoint/2010/main" val="1018004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864E3F7-50E9-47D9-8367-B9A372941EC7}"/>
              </a:ext>
            </a:extLst>
          </p:cNvPr>
          <p:cNvSpPr>
            <a:spLocks noGrp="1"/>
          </p:cNvSpPr>
          <p:nvPr>
            <p:ph type="title"/>
          </p:nvPr>
        </p:nvSpPr>
        <p:spPr>
          <a:xfrm>
            <a:off x="685708" y="363600"/>
            <a:ext cx="10039350" cy="861774"/>
          </a:xfrm>
        </p:spPr>
        <p:txBody>
          <a:bodyPr/>
          <a:lstStyle/>
          <a:p>
            <a:pPr algn="ctr"/>
            <a:r>
              <a:rPr lang="it-IT" b="1" i="0" strike="noStrike" dirty="0">
                <a:solidFill>
                  <a:schemeClr val="accent2">
                    <a:lumMod val="75000"/>
                  </a:schemeClr>
                </a:solidFill>
                <a:effectLst/>
                <a:latin typeface="Calibri" panose="020F0502020204030204" pitchFamily="34" charset="0"/>
              </a:rPr>
              <a:t>SYNCHRONISATION: </a:t>
            </a:r>
            <a:r>
              <a:rPr lang="it-IT" b="1" dirty="0">
                <a:solidFill>
                  <a:schemeClr val="accent2">
                    <a:lumMod val="75000"/>
                  </a:schemeClr>
                </a:solidFill>
                <a:latin typeface="Calibri" panose="020F0502020204030204" pitchFamily="34" charset="0"/>
              </a:rPr>
              <a:t>MAXIMUM BANDWIDTH </a:t>
            </a:r>
            <a:br>
              <a:rPr lang="it-IT" sz="1800" dirty="0">
                <a:effectLst/>
                <a:latin typeface="Times New Roman" panose="02020603050405020304" pitchFamily="18" charset="0"/>
                <a:ea typeface="Times New Roman" panose="02020603050405020304" pitchFamily="18" charset="0"/>
              </a:rPr>
            </a:br>
            <a:endParaRPr lang="it-IT" sz="3200" b="1" dirty="0">
              <a:solidFill>
                <a:schemeClr val="accent2">
                  <a:lumMod val="75000"/>
                </a:schemeClr>
              </a:solidFill>
            </a:endParaRPr>
          </a:p>
        </p:txBody>
      </p:sp>
      <p:sp>
        <p:nvSpPr>
          <p:cNvPr id="7" name="Rectangle 1">
            <a:extLst>
              <a:ext uri="{FF2B5EF4-FFF2-40B4-BE49-F238E27FC236}">
                <a16:creationId xmlns:a16="http://schemas.microsoft.com/office/drawing/2014/main" id="{0F12FE53-E29D-46EE-9CE1-D3B25D7251FB}"/>
              </a:ext>
            </a:extLst>
          </p:cNvPr>
          <p:cNvSpPr>
            <a:spLocks noChangeArrowheads="1"/>
          </p:cNvSpPr>
          <p:nvPr/>
        </p:nvSpPr>
        <p:spPr bwMode="auto">
          <a:xfrm>
            <a:off x="3798888" y="2366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9" name="Rectangle 2">
            <a:extLst>
              <a:ext uri="{FF2B5EF4-FFF2-40B4-BE49-F238E27FC236}">
                <a16:creationId xmlns:a16="http://schemas.microsoft.com/office/drawing/2014/main" id="{5E84EED0-AA01-42DD-AF25-F960445721C3}"/>
              </a:ext>
            </a:extLst>
          </p:cNvPr>
          <p:cNvSpPr>
            <a:spLocks noChangeArrowheads="1"/>
          </p:cNvSpPr>
          <p:nvPr/>
        </p:nvSpPr>
        <p:spPr bwMode="auto">
          <a:xfrm>
            <a:off x="3646488" y="1933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1" name="CasellaDiTesto 10">
            <a:extLst>
              <a:ext uri="{FF2B5EF4-FFF2-40B4-BE49-F238E27FC236}">
                <a16:creationId xmlns:a16="http://schemas.microsoft.com/office/drawing/2014/main" id="{5022EDBD-4384-4688-A485-3C643A3F272D}"/>
              </a:ext>
            </a:extLst>
          </p:cNvPr>
          <p:cNvSpPr txBox="1"/>
          <p:nvPr/>
        </p:nvSpPr>
        <p:spPr>
          <a:xfrm>
            <a:off x="819224" y="1082643"/>
            <a:ext cx="5234801" cy="646331"/>
          </a:xfrm>
          <a:prstGeom prst="rect">
            <a:avLst/>
          </a:prstGeom>
          <a:noFill/>
        </p:spPr>
        <p:txBody>
          <a:bodyPr wrap="square" rtlCol="0">
            <a:spAutoFit/>
          </a:bodyPr>
          <a:lstStyle/>
          <a:p>
            <a:pPr marL="285750" indent="-285750">
              <a:buFont typeface="Arial" panose="020B0604020202020204" pitchFamily="34" charset="0"/>
              <a:buChar char="•"/>
            </a:pPr>
            <a:r>
              <a:rPr lang="it-IT" sz="1800" dirty="0">
                <a:latin typeface="Calibri" panose="020F0502020204030204" pitchFamily="34" charset="0"/>
                <a:ea typeface="Arial"/>
                <a:cs typeface="Calibri" panose="020F0502020204030204" pitchFamily="34" charset="0"/>
                <a:sym typeface="Arial"/>
              </a:rPr>
              <a:t>First </a:t>
            </a:r>
            <a:r>
              <a:rPr lang="it-IT" sz="1800" dirty="0" err="1">
                <a:latin typeface="Calibri" panose="020F0502020204030204" pitchFamily="34" charset="0"/>
                <a:ea typeface="Arial"/>
                <a:cs typeface="Calibri" panose="020F0502020204030204" pitchFamily="34" charset="0"/>
                <a:sym typeface="Arial"/>
              </a:rPr>
              <a:t>pair</a:t>
            </a:r>
            <a:r>
              <a:rPr lang="it-IT" sz="1800" dirty="0">
                <a:latin typeface="Calibri" panose="020F0502020204030204" pitchFamily="34" charset="0"/>
                <a:ea typeface="Arial"/>
                <a:cs typeface="Calibri" panose="020F0502020204030204" pitchFamily="34" charset="0"/>
                <a:sym typeface="Arial"/>
              </a:rPr>
              <a:t> </a:t>
            </a:r>
            <a:r>
              <a:rPr lang="it-IT" sz="1800" dirty="0" err="1">
                <a:latin typeface="Calibri" panose="020F0502020204030204" pitchFamily="34" charset="0"/>
                <a:ea typeface="Arial"/>
                <a:cs typeface="Calibri" panose="020F0502020204030204" pitchFamily="34" charset="0"/>
                <a:sym typeface="Arial"/>
              </a:rPr>
              <a:t>junction</a:t>
            </a:r>
            <a:r>
              <a:rPr lang="it-IT" sz="1800" dirty="0">
                <a:latin typeface="Calibri" panose="020F0502020204030204" pitchFamily="34" charset="0"/>
                <a:ea typeface="Arial"/>
                <a:cs typeface="Calibri" panose="020F0502020204030204" pitchFamily="34" charset="0"/>
                <a:sym typeface="Arial"/>
              </a:rPr>
              <a:t> </a:t>
            </a:r>
            <a:r>
              <a:rPr lang="it-IT" sz="1800" dirty="0" err="1">
                <a:latin typeface="Calibri" panose="020F0502020204030204" pitchFamily="34" charset="0"/>
                <a:ea typeface="Arial"/>
                <a:cs typeface="Calibri" panose="020F0502020204030204" pitchFamily="34" charset="0"/>
                <a:sym typeface="Arial"/>
              </a:rPr>
              <a:t>synchronisation</a:t>
            </a:r>
            <a:r>
              <a:rPr lang="it-IT" sz="1800" dirty="0">
                <a:latin typeface="Calibri" panose="020F0502020204030204" pitchFamily="34" charset="0"/>
                <a:ea typeface="Arial"/>
                <a:cs typeface="Calibri" panose="020F0502020204030204" pitchFamily="34" charset="0"/>
                <a:sym typeface="Arial"/>
              </a:rPr>
              <a:t>:</a:t>
            </a:r>
          </a:p>
          <a:p>
            <a:endParaRPr lang="it-IT" dirty="0"/>
          </a:p>
        </p:txBody>
      </p:sp>
      <p:sp>
        <p:nvSpPr>
          <p:cNvPr id="13" name="CasellaDiTesto 12">
            <a:extLst>
              <a:ext uri="{FF2B5EF4-FFF2-40B4-BE49-F238E27FC236}">
                <a16:creationId xmlns:a16="http://schemas.microsoft.com/office/drawing/2014/main" id="{E0D69E62-BB7A-4F7B-815D-3A668DB67FA6}"/>
              </a:ext>
            </a:extLst>
          </p:cNvPr>
          <p:cNvSpPr txBox="1"/>
          <p:nvPr/>
        </p:nvSpPr>
        <p:spPr>
          <a:xfrm>
            <a:off x="819224" y="1542445"/>
            <a:ext cx="4999685" cy="5413405"/>
          </a:xfrm>
          <a:prstGeom prst="rect">
            <a:avLst/>
          </a:prstGeom>
          <a:noFill/>
        </p:spPr>
        <p:txBody>
          <a:bodyPr wrap="square" rtlCol="0">
            <a:spAutoFit/>
          </a:bodyPr>
          <a:lstStyle/>
          <a:p>
            <a:pPr marL="285750" indent="-285750" algn="just">
              <a:buFont typeface="Arial" panose="020B0604020202020204" pitchFamily="34" charset="0"/>
              <a:buChar char="•"/>
            </a:pPr>
            <a:r>
              <a:rPr lang="it-IT" sz="1800" dirty="0">
                <a:latin typeface="Calibri" panose="020F0502020204030204" pitchFamily="34" charset="0"/>
                <a:ea typeface="Arial"/>
                <a:cs typeface="Calibri" panose="020F0502020204030204" pitchFamily="34" charset="0"/>
                <a:sym typeface="Arial"/>
              </a:rPr>
              <a:t>Following junctions synchronisation:</a:t>
            </a:r>
          </a:p>
          <a:p>
            <a:pPr marL="285750" indent="-285750" algn="just">
              <a:buFont typeface="Calibri" panose="020F0502020204030204" pitchFamily="34" charset="0"/>
              <a:buChar char="-"/>
            </a:pPr>
            <a:r>
              <a:rPr lang="it-IT" dirty="0" err="1">
                <a:latin typeface="Calibri" panose="020F0502020204030204" pitchFamily="34" charset="0"/>
                <a:ea typeface="Arial"/>
                <a:cs typeface="Calibri" panose="020F0502020204030204" pitchFamily="34" charset="0"/>
                <a:sym typeface="Arial"/>
              </a:rPr>
              <a:t>Reduction</a:t>
            </a:r>
            <a:r>
              <a:rPr lang="it-IT" dirty="0">
                <a:latin typeface="Calibri" panose="020F0502020204030204" pitchFamily="34" charset="0"/>
                <a:ea typeface="Arial"/>
                <a:cs typeface="Calibri" panose="020F0502020204030204" pitchFamily="34" charset="0"/>
                <a:sym typeface="Arial"/>
              </a:rPr>
              <a:t> of the </a:t>
            </a:r>
            <a:r>
              <a:rPr lang="it-IT" dirty="0" err="1">
                <a:latin typeface="Calibri" panose="020F0502020204030204" pitchFamily="34" charset="0"/>
                <a:ea typeface="Arial"/>
                <a:cs typeface="Calibri" panose="020F0502020204030204" pitchFamily="34" charset="0"/>
                <a:sym typeface="Arial"/>
              </a:rPr>
              <a:t>bandwith</a:t>
            </a:r>
            <a:r>
              <a:rPr lang="it-IT" dirty="0">
                <a:latin typeface="Calibri" panose="020F0502020204030204" pitchFamily="34" charset="0"/>
                <a:ea typeface="Arial"/>
                <a:cs typeface="Calibri" panose="020F0502020204030204" pitchFamily="34" charset="0"/>
                <a:sym typeface="Arial"/>
              </a:rPr>
              <a:t> in the successive </a:t>
            </a:r>
            <a:r>
              <a:rPr lang="it-IT" dirty="0" err="1">
                <a:latin typeface="Calibri" panose="020F0502020204030204" pitchFamily="34" charset="0"/>
                <a:ea typeface="Arial"/>
                <a:cs typeface="Calibri" panose="020F0502020204030204" pitchFamily="34" charset="0"/>
                <a:sym typeface="Arial"/>
              </a:rPr>
              <a:t>junctions</a:t>
            </a:r>
            <a:r>
              <a:rPr lang="it-IT" dirty="0">
                <a:latin typeface="Calibri" panose="020F0502020204030204" pitchFamily="34" charset="0"/>
                <a:ea typeface="Arial"/>
                <a:cs typeface="Calibri" panose="020F0502020204030204" pitchFamily="34" charset="0"/>
                <a:sym typeface="Arial"/>
              </a:rPr>
              <a:t>;</a:t>
            </a:r>
          </a:p>
          <a:p>
            <a:pPr marL="285750" indent="-285750" algn="just">
              <a:buFont typeface="Calibri" panose="020F0502020204030204" pitchFamily="34" charset="0"/>
              <a:buChar char="-"/>
            </a:pPr>
            <a:r>
              <a:rPr lang="en-US" dirty="0">
                <a:solidFill>
                  <a:schemeClr val="dk1"/>
                </a:solidFill>
                <a:latin typeface="Calibri"/>
                <a:ea typeface="Calibri"/>
                <a:cs typeface="Calibri"/>
                <a:sym typeface="Calibri"/>
              </a:rPr>
              <a:t>The final bandwidth is the critical, with b=0.183.</a:t>
            </a:r>
          </a:p>
          <a:p>
            <a:pPr marL="285750" indent="-285750" algn="just">
              <a:buFont typeface="Calibri" panose="020F0502020204030204" pitchFamily="34" charset="0"/>
              <a:buChar char="-"/>
            </a:pPr>
            <a:r>
              <a:rPr lang="en-US" dirty="0">
                <a:solidFill>
                  <a:schemeClr val="dk1"/>
                </a:solidFill>
                <a:latin typeface="Calibri"/>
                <a:ea typeface="Calibri"/>
                <a:cs typeface="Calibri"/>
                <a:sym typeface="Calibri"/>
              </a:rPr>
              <a:t>Fourth  Junction is not Critical, It does not reduce the bandwidth. The Ideal node does not change and other subsequent junctions. If any, would be synchronized by assumed b4=b3=0.183, Xo4=Xo3=531m.</a:t>
            </a:r>
          </a:p>
          <a:p>
            <a:pPr marL="285750" indent="-285750" algn="just">
              <a:buFont typeface="Calibri" panose="020F0502020204030204" pitchFamily="34" charset="0"/>
              <a:buChar char="-"/>
            </a:pPr>
            <a:endParaRPr lang="en-US" dirty="0">
              <a:solidFill>
                <a:schemeClr val="dk1"/>
              </a:solidFill>
              <a:latin typeface="Calibri"/>
              <a:ea typeface="Calibri"/>
              <a:cs typeface="Calibri"/>
              <a:sym typeface="Calibri"/>
            </a:endParaRPr>
          </a:p>
          <a:p>
            <a:pPr marL="285750" indent="-285750" algn="just">
              <a:buFont typeface="Calibri" panose="020F0502020204030204" pitchFamily="34" charset="0"/>
              <a:buChar char="-"/>
            </a:pPr>
            <a:r>
              <a:rPr lang="en-US" dirty="0">
                <a:solidFill>
                  <a:schemeClr val="dk1"/>
                </a:solidFill>
                <a:latin typeface="Calibri"/>
                <a:ea typeface="Calibri"/>
                <a:cs typeface="Calibri"/>
                <a:sym typeface="Calibri"/>
              </a:rPr>
              <a:t>From these results, it is possible to derive the final bandwidth:</a:t>
            </a:r>
          </a:p>
          <a:p>
            <a:pPr marL="73660" marR="427355" algn="just">
              <a:lnSpc>
                <a:spcPct val="107000"/>
              </a:lnSpc>
              <a:spcBef>
                <a:spcPts val="5"/>
              </a:spcBef>
              <a:spcAft>
                <a:spcPts val="0"/>
              </a:spcAft>
            </a:pPr>
            <a:r>
              <a:rPr lang="en-US" sz="1800" dirty="0">
                <a:effectLst/>
                <a:latin typeface="Calibri" panose="020F0502020204030204" pitchFamily="34" charset="0"/>
                <a:ea typeface="Calibri" panose="020F0502020204030204" pitchFamily="34" charset="0"/>
              </a:rPr>
              <a:t>In conclusion cars passing in 24.17 [s] of effective green of first intersection can</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pass the</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last</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intersection</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without stopping.</a:t>
            </a:r>
            <a:endParaRPr lang="en-US" dirty="0">
              <a:solidFill>
                <a:schemeClr val="dk1"/>
              </a:solidFill>
              <a:latin typeface="Calibri"/>
              <a:ea typeface="Calibri"/>
              <a:cs typeface="Calibri"/>
              <a:sym typeface="Calibri"/>
            </a:endParaRPr>
          </a:p>
          <a:p>
            <a:pPr algn="just"/>
            <a:r>
              <a:rPr lang="en-US" dirty="0">
                <a:solidFill>
                  <a:schemeClr val="dk1"/>
                </a:solidFill>
                <a:latin typeface="Calibri"/>
                <a:ea typeface="Calibri"/>
                <a:cs typeface="Calibri"/>
                <a:sym typeface="Calibri"/>
              </a:rPr>
              <a:t> 	B=</a:t>
            </a:r>
            <a:r>
              <a:rPr lang="en-US" dirty="0" err="1">
                <a:solidFill>
                  <a:schemeClr val="dk1"/>
                </a:solidFill>
                <a:latin typeface="Calibri"/>
                <a:ea typeface="Calibri"/>
                <a:cs typeface="Calibri"/>
                <a:sym typeface="Calibri"/>
              </a:rPr>
              <a:t>b</a:t>
            </a:r>
            <a:r>
              <a:rPr lang="en-US" baseline="-25000" dirty="0" err="1">
                <a:solidFill>
                  <a:schemeClr val="dk1"/>
                </a:solidFill>
                <a:latin typeface="Calibri"/>
                <a:ea typeface="Calibri"/>
                <a:cs typeface="Calibri"/>
                <a:sym typeface="Calibri"/>
              </a:rPr>
              <a:t>ij</a:t>
            </a:r>
            <a:r>
              <a:rPr lang="en-US" dirty="0">
                <a:solidFill>
                  <a:schemeClr val="dk1"/>
                </a:solidFill>
                <a:latin typeface="Calibri"/>
                <a:ea typeface="Calibri"/>
                <a:cs typeface="Calibri"/>
                <a:sym typeface="Calibri"/>
              </a:rPr>
              <a:t>*C = 24.17 seconds. </a:t>
            </a:r>
          </a:p>
          <a:p>
            <a:pPr marL="285750" indent="-285750" algn="just">
              <a:buFont typeface="Calibri" panose="020F0502020204030204" pitchFamily="34" charset="0"/>
              <a:buChar char="-"/>
            </a:pPr>
            <a:endParaRPr lang="it-IT" sz="1800" dirty="0">
              <a:latin typeface="Calibri" panose="020F0502020204030204" pitchFamily="34" charset="0"/>
              <a:ea typeface="Arial"/>
              <a:cs typeface="Calibri" panose="020F0502020204030204" pitchFamily="34" charset="0"/>
              <a:sym typeface="Arial"/>
            </a:endParaRPr>
          </a:p>
          <a:p>
            <a:pPr marL="342900" indent="-342900">
              <a:buFont typeface="Calibri" panose="020F0502020204030204" pitchFamily="34" charset="0"/>
              <a:buChar char="-"/>
            </a:pPr>
            <a:endParaRPr lang="it-IT" sz="1800" dirty="0">
              <a:latin typeface="Calibri" panose="020F0502020204030204" pitchFamily="34" charset="0"/>
              <a:ea typeface="Arial"/>
              <a:cs typeface="Calibri" panose="020F0502020204030204" pitchFamily="34" charset="0"/>
              <a:sym typeface="Arial"/>
            </a:endParaRPr>
          </a:p>
          <a:p>
            <a:endParaRPr lang="it-IT" dirty="0"/>
          </a:p>
        </p:txBody>
      </p:sp>
      <p:sp>
        <p:nvSpPr>
          <p:cNvPr id="15" name="Rectangle 3">
            <a:extLst>
              <a:ext uri="{FF2B5EF4-FFF2-40B4-BE49-F238E27FC236}">
                <a16:creationId xmlns:a16="http://schemas.microsoft.com/office/drawing/2014/main" id="{3C84ED06-2E53-4897-A3F5-B3F5263250B6}"/>
              </a:ext>
            </a:extLst>
          </p:cNvPr>
          <p:cNvSpPr>
            <a:spLocks noChangeArrowheads="1"/>
          </p:cNvSpPr>
          <p:nvPr/>
        </p:nvSpPr>
        <p:spPr bwMode="auto">
          <a:xfrm>
            <a:off x="3798888" y="2366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aphicFrame>
        <p:nvGraphicFramePr>
          <p:cNvPr id="2" name="Tabella 1">
            <a:extLst>
              <a:ext uri="{FF2B5EF4-FFF2-40B4-BE49-F238E27FC236}">
                <a16:creationId xmlns:a16="http://schemas.microsoft.com/office/drawing/2014/main" id="{357F424D-A0A3-43B8-8A05-667AFC378F35}"/>
              </a:ext>
            </a:extLst>
          </p:cNvPr>
          <p:cNvGraphicFramePr>
            <a:graphicFrameLocks noGrp="1"/>
          </p:cNvGraphicFramePr>
          <p:nvPr>
            <p:extLst>
              <p:ext uri="{D42A27DB-BD31-4B8C-83A1-F6EECF244321}">
                <p14:modId xmlns:p14="http://schemas.microsoft.com/office/powerpoint/2010/main" val="1773823470"/>
              </p:ext>
            </p:extLst>
          </p:nvPr>
        </p:nvGraphicFramePr>
        <p:xfrm>
          <a:off x="6197599" y="1195894"/>
          <a:ext cx="5410292" cy="457200"/>
        </p:xfrm>
        <a:graphic>
          <a:graphicData uri="http://schemas.openxmlformats.org/drawingml/2006/table">
            <a:tbl>
              <a:tblPr bandRow="1"/>
              <a:tblGrid>
                <a:gridCol w="565254">
                  <a:extLst>
                    <a:ext uri="{9D8B030D-6E8A-4147-A177-3AD203B41FA5}">
                      <a16:colId xmlns:a16="http://schemas.microsoft.com/office/drawing/2014/main" val="1947397911"/>
                    </a:ext>
                  </a:extLst>
                </a:gridCol>
                <a:gridCol w="592171">
                  <a:extLst>
                    <a:ext uri="{9D8B030D-6E8A-4147-A177-3AD203B41FA5}">
                      <a16:colId xmlns:a16="http://schemas.microsoft.com/office/drawing/2014/main" val="4208026868"/>
                    </a:ext>
                  </a:extLst>
                </a:gridCol>
                <a:gridCol w="951063">
                  <a:extLst>
                    <a:ext uri="{9D8B030D-6E8A-4147-A177-3AD203B41FA5}">
                      <a16:colId xmlns:a16="http://schemas.microsoft.com/office/drawing/2014/main" val="3850277579"/>
                    </a:ext>
                  </a:extLst>
                </a:gridCol>
                <a:gridCol w="1157426">
                  <a:extLst>
                    <a:ext uri="{9D8B030D-6E8A-4147-A177-3AD203B41FA5}">
                      <a16:colId xmlns:a16="http://schemas.microsoft.com/office/drawing/2014/main" val="1853071300"/>
                    </a:ext>
                  </a:extLst>
                </a:gridCol>
                <a:gridCol w="475532">
                  <a:extLst>
                    <a:ext uri="{9D8B030D-6E8A-4147-A177-3AD203B41FA5}">
                      <a16:colId xmlns:a16="http://schemas.microsoft.com/office/drawing/2014/main" val="3915724074"/>
                    </a:ext>
                  </a:extLst>
                </a:gridCol>
                <a:gridCol w="834423">
                  <a:extLst>
                    <a:ext uri="{9D8B030D-6E8A-4147-A177-3AD203B41FA5}">
                      <a16:colId xmlns:a16="http://schemas.microsoft.com/office/drawing/2014/main" val="767800883"/>
                    </a:ext>
                  </a:extLst>
                </a:gridCol>
                <a:gridCol w="834423">
                  <a:extLst>
                    <a:ext uri="{9D8B030D-6E8A-4147-A177-3AD203B41FA5}">
                      <a16:colId xmlns:a16="http://schemas.microsoft.com/office/drawing/2014/main" val="3396222391"/>
                    </a:ext>
                  </a:extLst>
                </a:gridCol>
              </a:tblGrid>
              <a:tr h="228600">
                <a:tc gridSpan="2">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Signals</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Distance  [m]</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l</a:t>
                      </a:r>
                      <a:r>
                        <a:rPr lang="en-GB" sz="1100" b="1" baseline="-25000" dirty="0">
                          <a:solidFill>
                            <a:srgbClr val="FF0000"/>
                          </a:solidFill>
                          <a:effectLst/>
                          <a:latin typeface="Calibri" panose="020F0502020204030204" pitchFamily="34" charset="0"/>
                          <a:ea typeface="Calibri" panose="020F0502020204030204" pitchFamily="34" charset="0"/>
                        </a:rPr>
                        <a:t>12</a:t>
                      </a:r>
                      <a:r>
                        <a:rPr lang="en-GB" sz="1100" b="1" dirty="0">
                          <a:solidFill>
                            <a:srgbClr val="FF0000"/>
                          </a:solidFill>
                          <a:effectLst/>
                          <a:latin typeface="Calibri" panose="020F0502020204030204" pitchFamily="34" charset="0"/>
                          <a:ea typeface="Calibri" panose="020F0502020204030204" pitchFamily="34" charset="0"/>
                        </a:rPr>
                        <a:t>&lt;A/2</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ϴ</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a:solidFill>
                            <a:srgbClr val="FF0000"/>
                          </a:solidFill>
                          <a:effectLst/>
                          <a:latin typeface="Calibri" panose="020F0502020204030204" pitchFamily="34" charset="0"/>
                          <a:ea typeface="Calibri" panose="020F0502020204030204" pitchFamily="34" charset="0"/>
                        </a:rPr>
                        <a:t>b</a:t>
                      </a:r>
                      <a:r>
                        <a:rPr lang="en-GB" sz="1100" b="1" baseline="-25000">
                          <a:solidFill>
                            <a:srgbClr val="FF0000"/>
                          </a:solidFill>
                          <a:effectLst/>
                          <a:latin typeface="Calibri" panose="020F0502020204030204" pitchFamily="34" charset="0"/>
                          <a:ea typeface="Calibri" panose="020F0502020204030204" pitchFamily="34" charset="0"/>
                        </a:rPr>
                        <a:t>12</a:t>
                      </a:r>
                      <a:r>
                        <a:rPr lang="en-GB" sz="1100" b="1">
                          <a:solidFill>
                            <a:srgbClr val="FF0000"/>
                          </a:solidFill>
                          <a:effectLst/>
                          <a:latin typeface="Calibri" panose="020F0502020204030204" pitchFamily="34" charset="0"/>
                          <a:ea typeface="Calibri" panose="020F0502020204030204" pitchFamily="34" charset="0"/>
                        </a:rPr>
                        <a:t>/b’</a:t>
                      </a:r>
                      <a:r>
                        <a:rPr lang="en-GB" sz="1100" b="1" baseline="-25000">
                          <a:solidFill>
                            <a:srgbClr val="FF0000"/>
                          </a:solidFill>
                          <a:effectLst/>
                          <a:latin typeface="Calibri" panose="020F0502020204030204" pitchFamily="34" charset="0"/>
                          <a:ea typeface="Calibri" panose="020F0502020204030204" pitchFamily="34" charset="0"/>
                        </a:rPr>
                        <a:t>12</a:t>
                      </a:r>
                      <a:endParaRPr lang="it-IT" sz="110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x</a:t>
                      </a:r>
                      <a:r>
                        <a:rPr lang="en-GB" sz="1100" b="1" baseline="-25000" dirty="0">
                          <a:solidFill>
                            <a:srgbClr val="FF0000"/>
                          </a:solidFill>
                          <a:effectLst/>
                          <a:latin typeface="Calibri" panose="020F0502020204030204" pitchFamily="34" charset="0"/>
                          <a:ea typeface="Calibri" panose="020F0502020204030204" pitchFamily="34" charset="0"/>
                        </a:rPr>
                        <a:t>0</a:t>
                      </a:r>
                      <a:r>
                        <a:rPr lang="en-GB" sz="1100" b="1" dirty="0">
                          <a:solidFill>
                            <a:srgbClr val="FF0000"/>
                          </a:solidFill>
                          <a:effectLst/>
                          <a:latin typeface="Calibri" panose="020F0502020204030204" pitchFamily="34" charset="0"/>
                          <a:ea typeface="Calibri" panose="020F0502020204030204" pitchFamily="34" charset="0"/>
                        </a:rPr>
                        <a:t>(1,2) [m]</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95386682"/>
                  </a:ext>
                </a:extLst>
              </a:tr>
              <a:tr h="228600">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1</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2</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330</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330 &lt; 396</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0.3636</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168</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036911066"/>
                  </a:ext>
                </a:extLst>
              </a:tr>
            </a:tbl>
          </a:graphicData>
        </a:graphic>
      </p:graphicFrame>
      <p:graphicFrame>
        <p:nvGraphicFramePr>
          <p:cNvPr id="5" name="Tabella 4">
            <a:extLst>
              <a:ext uri="{FF2B5EF4-FFF2-40B4-BE49-F238E27FC236}">
                <a16:creationId xmlns:a16="http://schemas.microsoft.com/office/drawing/2014/main" id="{51FC5702-433C-47DB-AEE2-83314C8F7CC9}"/>
              </a:ext>
            </a:extLst>
          </p:cNvPr>
          <p:cNvGraphicFramePr>
            <a:graphicFrameLocks noGrp="1"/>
          </p:cNvGraphicFramePr>
          <p:nvPr>
            <p:extLst>
              <p:ext uri="{D42A27DB-BD31-4B8C-83A1-F6EECF244321}">
                <p14:modId xmlns:p14="http://schemas.microsoft.com/office/powerpoint/2010/main" val="2805042164"/>
              </p:ext>
            </p:extLst>
          </p:nvPr>
        </p:nvGraphicFramePr>
        <p:xfrm>
          <a:off x="6197599" y="2408863"/>
          <a:ext cx="5909058" cy="1129169"/>
        </p:xfrm>
        <a:graphic>
          <a:graphicData uri="http://schemas.openxmlformats.org/drawingml/2006/table">
            <a:tbl>
              <a:tblPr bandRow="1"/>
              <a:tblGrid>
                <a:gridCol w="578096">
                  <a:extLst>
                    <a:ext uri="{9D8B030D-6E8A-4147-A177-3AD203B41FA5}">
                      <a16:colId xmlns:a16="http://schemas.microsoft.com/office/drawing/2014/main" val="3288462921"/>
                    </a:ext>
                  </a:extLst>
                </a:gridCol>
                <a:gridCol w="605972">
                  <a:extLst>
                    <a:ext uri="{9D8B030D-6E8A-4147-A177-3AD203B41FA5}">
                      <a16:colId xmlns:a16="http://schemas.microsoft.com/office/drawing/2014/main" val="295388640"/>
                    </a:ext>
                  </a:extLst>
                </a:gridCol>
                <a:gridCol w="974334">
                  <a:extLst>
                    <a:ext uri="{9D8B030D-6E8A-4147-A177-3AD203B41FA5}">
                      <a16:colId xmlns:a16="http://schemas.microsoft.com/office/drawing/2014/main" val="1772013612"/>
                    </a:ext>
                  </a:extLst>
                </a:gridCol>
                <a:gridCol w="1186060">
                  <a:extLst>
                    <a:ext uri="{9D8B030D-6E8A-4147-A177-3AD203B41FA5}">
                      <a16:colId xmlns:a16="http://schemas.microsoft.com/office/drawing/2014/main" val="3667442057"/>
                    </a:ext>
                  </a:extLst>
                </a:gridCol>
                <a:gridCol w="854865">
                  <a:extLst>
                    <a:ext uri="{9D8B030D-6E8A-4147-A177-3AD203B41FA5}">
                      <a16:colId xmlns:a16="http://schemas.microsoft.com/office/drawing/2014/main" val="4225798355"/>
                    </a:ext>
                  </a:extLst>
                </a:gridCol>
                <a:gridCol w="972343">
                  <a:extLst>
                    <a:ext uri="{9D8B030D-6E8A-4147-A177-3AD203B41FA5}">
                      <a16:colId xmlns:a16="http://schemas.microsoft.com/office/drawing/2014/main" val="1081575066"/>
                    </a:ext>
                  </a:extLst>
                </a:gridCol>
                <a:gridCol w="737388">
                  <a:extLst>
                    <a:ext uri="{9D8B030D-6E8A-4147-A177-3AD203B41FA5}">
                      <a16:colId xmlns:a16="http://schemas.microsoft.com/office/drawing/2014/main" val="694271100"/>
                    </a:ext>
                  </a:extLst>
                </a:gridCol>
              </a:tblGrid>
              <a:tr h="570405">
                <a:tc gridSpan="2">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Signals</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hMerge="1">
                  <a:txBody>
                    <a:bodyPr/>
                    <a:lstStyle/>
                    <a:p>
                      <a:endParaRPr lang="it-IT"/>
                    </a:p>
                  </a:txBody>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Distance  [m]</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Mantissa</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err="1">
                          <a:solidFill>
                            <a:srgbClr val="FF0000"/>
                          </a:solidFill>
                          <a:effectLst/>
                          <a:latin typeface="Calibri" panose="020F0502020204030204" pitchFamily="34" charset="0"/>
                          <a:ea typeface="Calibri" panose="020F0502020204030204" pitchFamily="34" charset="0"/>
                        </a:rPr>
                        <a:t>b</a:t>
                      </a:r>
                      <a:r>
                        <a:rPr lang="en-GB" sz="1100" b="1" baseline="-25000" dirty="0" err="1">
                          <a:solidFill>
                            <a:srgbClr val="FF0000"/>
                          </a:solidFill>
                          <a:effectLst/>
                          <a:latin typeface="Calibri" panose="020F0502020204030204" pitchFamily="34" charset="0"/>
                          <a:ea typeface="Calibri" panose="020F0502020204030204" pitchFamily="34" charset="0"/>
                        </a:rPr>
                        <a:t>ij</a:t>
                      </a:r>
                      <a:r>
                        <a:rPr lang="en-GB" sz="1100" b="1" dirty="0">
                          <a:solidFill>
                            <a:srgbClr val="FF0000"/>
                          </a:solidFill>
                          <a:effectLst/>
                          <a:latin typeface="Calibri" panose="020F0502020204030204" pitchFamily="34" charset="0"/>
                          <a:ea typeface="Calibri" panose="020F0502020204030204" pitchFamily="34" charset="0"/>
                        </a:rPr>
                        <a:t>/</a:t>
                      </a:r>
                      <a:r>
                        <a:rPr lang="en-GB" sz="1100" b="1" dirty="0" err="1">
                          <a:solidFill>
                            <a:srgbClr val="FF0000"/>
                          </a:solidFill>
                          <a:effectLst/>
                          <a:latin typeface="Calibri" panose="020F0502020204030204" pitchFamily="34" charset="0"/>
                          <a:ea typeface="Calibri" panose="020F0502020204030204" pitchFamily="34" charset="0"/>
                        </a:rPr>
                        <a:t>b’</a:t>
                      </a:r>
                      <a:r>
                        <a:rPr lang="en-GB" sz="1100" b="1" baseline="-25000" dirty="0" err="1">
                          <a:solidFill>
                            <a:srgbClr val="FF0000"/>
                          </a:solidFill>
                          <a:effectLst/>
                          <a:latin typeface="Calibri" panose="020F0502020204030204" pitchFamily="34" charset="0"/>
                          <a:ea typeface="Calibri" panose="020F0502020204030204" pitchFamily="34" charset="0"/>
                        </a:rPr>
                        <a:t>ij</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a:solidFill>
                            <a:srgbClr val="FF0000"/>
                          </a:solidFill>
                          <a:effectLst/>
                          <a:latin typeface="Calibri" panose="020F0502020204030204" pitchFamily="34" charset="0"/>
                          <a:ea typeface="Calibri" panose="020F0502020204030204" pitchFamily="34" charset="0"/>
                        </a:rPr>
                        <a:t> </a:t>
                      </a:r>
                      <a:endParaRPr lang="it-IT" sz="110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a:solidFill>
                            <a:srgbClr val="FF0000"/>
                          </a:solidFill>
                          <a:effectLst/>
                          <a:latin typeface="Calibri" panose="020F0502020204030204" pitchFamily="34" charset="0"/>
                          <a:ea typeface="Calibri" panose="020F0502020204030204" pitchFamily="34" charset="0"/>
                        </a:rPr>
                        <a:t>Ideal Node</a:t>
                      </a:r>
                      <a:endParaRPr lang="it-IT" sz="110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17685688"/>
                  </a:ext>
                </a:extLst>
              </a:tr>
              <a:tr h="279382">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2</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3</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344</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0.638</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0.183</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x</a:t>
                      </a:r>
                      <a:r>
                        <a:rPr lang="en-GB" sz="1100" b="1" baseline="-25000" dirty="0">
                          <a:solidFill>
                            <a:srgbClr val="FF0000"/>
                          </a:solidFill>
                          <a:effectLst/>
                          <a:latin typeface="Calibri" panose="020F0502020204030204" pitchFamily="34" charset="0"/>
                          <a:ea typeface="Calibri" panose="020F0502020204030204" pitchFamily="34" charset="0"/>
                        </a:rPr>
                        <a:t>0</a:t>
                      </a:r>
                      <a:r>
                        <a:rPr lang="en-GB" sz="1100" b="1" dirty="0">
                          <a:solidFill>
                            <a:srgbClr val="FF0000"/>
                          </a:solidFill>
                          <a:effectLst/>
                          <a:latin typeface="Calibri" panose="020F0502020204030204" pitchFamily="34" charset="0"/>
                          <a:ea typeface="Calibri" panose="020F0502020204030204" pitchFamily="34" charset="0"/>
                        </a:rPr>
                        <a:t>(1,2)</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198933587"/>
                  </a:ext>
                </a:extLst>
              </a:tr>
              <a:tr h="279382">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3</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4</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138</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0.354</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0.202</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x</a:t>
                      </a:r>
                      <a:r>
                        <a:rPr lang="en-GB" sz="1100" b="1" baseline="-25000" dirty="0">
                          <a:solidFill>
                            <a:srgbClr val="FF0000"/>
                          </a:solidFill>
                          <a:effectLst/>
                          <a:latin typeface="Calibri" panose="020F0502020204030204" pitchFamily="34" charset="0"/>
                          <a:ea typeface="Calibri" panose="020F0502020204030204" pitchFamily="34" charset="0"/>
                        </a:rPr>
                        <a:t>0</a:t>
                      </a:r>
                      <a:r>
                        <a:rPr lang="en-GB" sz="1100" b="1" dirty="0">
                          <a:solidFill>
                            <a:srgbClr val="FF0000"/>
                          </a:solidFill>
                          <a:effectLst/>
                          <a:latin typeface="Calibri" panose="020F0502020204030204" pitchFamily="34" charset="0"/>
                          <a:ea typeface="Calibri" panose="020F0502020204030204" pitchFamily="34" charset="0"/>
                        </a:rPr>
                        <a:t>(1,2,3,4)</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531</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50928381"/>
                  </a:ext>
                </a:extLst>
              </a:tr>
            </a:tbl>
          </a:graphicData>
        </a:graphic>
      </p:graphicFrame>
      <p:graphicFrame>
        <p:nvGraphicFramePr>
          <p:cNvPr id="8" name="Tabella 7">
            <a:extLst>
              <a:ext uri="{FF2B5EF4-FFF2-40B4-BE49-F238E27FC236}">
                <a16:creationId xmlns:a16="http://schemas.microsoft.com/office/drawing/2014/main" id="{3EAE3FF5-7F4D-4544-8E25-DC9E187E6163}"/>
              </a:ext>
            </a:extLst>
          </p:cNvPr>
          <p:cNvGraphicFramePr>
            <a:graphicFrameLocks noGrp="1"/>
          </p:cNvGraphicFramePr>
          <p:nvPr>
            <p:extLst>
              <p:ext uri="{D42A27DB-BD31-4B8C-83A1-F6EECF244321}">
                <p14:modId xmlns:p14="http://schemas.microsoft.com/office/powerpoint/2010/main" val="3873786640"/>
              </p:ext>
            </p:extLst>
          </p:nvPr>
        </p:nvGraphicFramePr>
        <p:xfrm>
          <a:off x="7604530" y="3968464"/>
          <a:ext cx="3095195" cy="704848"/>
        </p:xfrm>
        <a:graphic>
          <a:graphicData uri="http://schemas.openxmlformats.org/drawingml/2006/table">
            <a:tbl>
              <a:tblPr bandRow="1"/>
              <a:tblGrid>
                <a:gridCol w="703454">
                  <a:extLst>
                    <a:ext uri="{9D8B030D-6E8A-4147-A177-3AD203B41FA5}">
                      <a16:colId xmlns:a16="http://schemas.microsoft.com/office/drawing/2014/main" val="1778974018"/>
                    </a:ext>
                  </a:extLst>
                </a:gridCol>
                <a:gridCol w="582861">
                  <a:extLst>
                    <a:ext uri="{9D8B030D-6E8A-4147-A177-3AD203B41FA5}">
                      <a16:colId xmlns:a16="http://schemas.microsoft.com/office/drawing/2014/main" val="1092157553"/>
                    </a:ext>
                  </a:extLst>
                </a:gridCol>
                <a:gridCol w="582861">
                  <a:extLst>
                    <a:ext uri="{9D8B030D-6E8A-4147-A177-3AD203B41FA5}">
                      <a16:colId xmlns:a16="http://schemas.microsoft.com/office/drawing/2014/main" val="1889066880"/>
                    </a:ext>
                  </a:extLst>
                </a:gridCol>
                <a:gridCol w="623059">
                  <a:extLst>
                    <a:ext uri="{9D8B030D-6E8A-4147-A177-3AD203B41FA5}">
                      <a16:colId xmlns:a16="http://schemas.microsoft.com/office/drawing/2014/main" val="3852713150"/>
                    </a:ext>
                  </a:extLst>
                </a:gridCol>
                <a:gridCol w="602960">
                  <a:extLst>
                    <a:ext uri="{9D8B030D-6E8A-4147-A177-3AD203B41FA5}">
                      <a16:colId xmlns:a16="http://schemas.microsoft.com/office/drawing/2014/main" val="3867380960"/>
                    </a:ext>
                  </a:extLst>
                </a:gridCol>
              </a:tblGrid>
              <a:tr h="352424">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Signals</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1</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a:solidFill>
                            <a:srgbClr val="FF0000"/>
                          </a:solidFill>
                          <a:effectLst/>
                          <a:latin typeface="Calibri" panose="020F0502020204030204" pitchFamily="34" charset="0"/>
                          <a:ea typeface="Calibri" panose="020F0502020204030204" pitchFamily="34" charset="0"/>
                        </a:rPr>
                        <a:t>2</a:t>
                      </a:r>
                      <a:endParaRPr lang="it-IT" sz="110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dirty="0">
                          <a:solidFill>
                            <a:srgbClr val="FF0000"/>
                          </a:solidFill>
                          <a:effectLst/>
                          <a:latin typeface="Calibri" panose="020F0502020204030204" pitchFamily="34" charset="0"/>
                          <a:ea typeface="Calibri" panose="020F0502020204030204" pitchFamily="34" charset="0"/>
                        </a:rPr>
                        <a:t>3</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b="1">
                          <a:solidFill>
                            <a:srgbClr val="FF0000"/>
                          </a:solidFill>
                          <a:effectLst/>
                          <a:latin typeface="Calibri" panose="020F0502020204030204" pitchFamily="34" charset="0"/>
                          <a:ea typeface="Calibri" panose="020F0502020204030204" pitchFamily="34" charset="0"/>
                        </a:rPr>
                        <a:t>4</a:t>
                      </a:r>
                      <a:endParaRPr lang="it-IT" sz="110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856262296"/>
                  </a:ext>
                </a:extLst>
              </a:tr>
              <a:tr h="352424">
                <a:tc>
                  <a:txBody>
                    <a:bodyPr/>
                    <a:lstStyle/>
                    <a:p>
                      <a:pPr algn="ctr">
                        <a:lnSpc>
                          <a:spcPct val="120000"/>
                        </a:lnSpc>
                        <a:spcAft>
                          <a:spcPts val="1000"/>
                        </a:spcAft>
                      </a:pPr>
                      <a:r>
                        <a:rPr lang="en-GB" sz="1100" b="1">
                          <a:solidFill>
                            <a:srgbClr val="FF0000"/>
                          </a:solidFill>
                          <a:effectLst/>
                          <a:latin typeface="Calibri" panose="020F0502020204030204" pitchFamily="34" charset="0"/>
                          <a:ea typeface="Calibri" panose="020F0502020204030204" pitchFamily="34" charset="0"/>
                        </a:rPr>
                        <a:t>ϴ</a:t>
                      </a:r>
                      <a:endParaRPr lang="it-IT" sz="110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0.5</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0.5</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20000"/>
                        </a:lnSpc>
                        <a:spcAft>
                          <a:spcPts val="1000"/>
                        </a:spcAft>
                      </a:pPr>
                      <a:r>
                        <a:rPr lang="en-GB" sz="1100" dirty="0">
                          <a:solidFill>
                            <a:srgbClr val="FF0000"/>
                          </a:solidFill>
                          <a:effectLst/>
                          <a:latin typeface="Calibri" panose="020F0502020204030204" pitchFamily="34" charset="0"/>
                          <a:ea typeface="Calibri" panose="020F0502020204030204" pitchFamily="34" charset="0"/>
                        </a:rPr>
                        <a:t>0</a:t>
                      </a:r>
                      <a:endParaRPr lang="it-IT" sz="1100" dirty="0">
                        <a:solidFill>
                          <a:srgbClr val="FF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925664013"/>
                  </a:ext>
                </a:extLst>
              </a:tr>
            </a:tbl>
          </a:graphicData>
        </a:graphic>
      </p:graphicFrame>
    </p:spTree>
    <p:extLst>
      <p:ext uri="{BB962C8B-B14F-4D97-AF65-F5344CB8AC3E}">
        <p14:creationId xmlns:p14="http://schemas.microsoft.com/office/powerpoint/2010/main" val="1371897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582BE9E6-700C-449D-B3EC-2CCC7567E4EE}"/>
              </a:ext>
            </a:extLst>
          </p:cNvPr>
          <p:cNvSpPr>
            <a:spLocks noGrp="1"/>
          </p:cNvSpPr>
          <p:nvPr>
            <p:ph type="body" idx="1"/>
          </p:nvPr>
        </p:nvSpPr>
        <p:spPr>
          <a:xfrm>
            <a:off x="1029558" y="2695229"/>
            <a:ext cx="10132883" cy="553998"/>
          </a:xfrm>
        </p:spPr>
        <p:style>
          <a:lnRef idx="2">
            <a:schemeClr val="accent2"/>
          </a:lnRef>
          <a:fillRef idx="1">
            <a:schemeClr val="lt1"/>
          </a:fillRef>
          <a:effectRef idx="0">
            <a:schemeClr val="accent2"/>
          </a:effectRef>
          <a:fontRef idx="minor">
            <a:schemeClr val="dk1"/>
          </a:fontRef>
        </p:style>
        <p:txBody>
          <a:bodyPr/>
          <a:lstStyle/>
          <a:p>
            <a:pPr algn="ctr"/>
            <a:r>
              <a:rPr lang="en-US" sz="3600" b="1" dirty="0">
                <a:solidFill>
                  <a:srgbClr val="C00000"/>
                </a:solidFill>
              </a:rPr>
              <a:t>THANK YOU FOR YOUR ATTENTION! </a:t>
            </a:r>
            <a:endParaRPr lang="it-IT" sz="3600" b="1" dirty="0">
              <a:solidFill>
                <a:srgbClr val="C00000"/>
              </a:solidFill>
            </a:endParaRPr>
          </a:p>
        </p:txBody>
      </p:sp>
    </p:spTree>
    <p:extLst>
      <p:ext uri="{BB962C8B-B14F-4D97-AF65-F5344CB8AC3E}">
        <p14:creationId xmlns:p14="http://schemas.microsoft.com/office/powerpoint/2010/main" val="245842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992730-763D-45D1-BF36-0BFB0BD32A1A}"/>
              </a:ext>
            </a:extLst>
          </p:cNvPr>
          <p:cNvSpPr>
            <a:spLocks noGrp="1"/>
          </p:cNvSpPr>
          <p:nvPr>
            <p:ph type="sldNum" sz="quarter" idx="7"/>
          </p:nvPr>
        </p:nvSpPr>
        <p:spPr>
          <a:xfrm>
            <a:off x="11757330" y="6400800"/>
            <a:ext cx="207009" cy="182245"/>
          </a:xfrm>
        </p:spPr>
        <p:txBody>
          <a:bodyPr/>
          <a:lstStyle/>
          <a:p>
            <a:pPr marL="25400">
              <a:lnSpc>
                <a:spcPct val="100000"/>
              </a:lnSpc>
            </a:pPr>
            <a:fld id="{81D60167-4931-47E6-BA6A-407CBD079E47}" type="slidenum">
              <a:rPr lang="en-IN" smtClean="0"/>
              <a:pPr marL="25400">
                <a:lnSpc>
                  <a:spcPct val="100000"/>
                </a:lnSpc>
              </a:pPr>
              <a:t>6</a:t>
            </a:fld>
            <a:endParaRPr lang="en-IN" dirty="0"/>
          </a:p>
        </p:txBody>
      </p:sp>
      <p:sp>
        <p:nvSpPr>
          <p:cNvPr id="20" name="Rectangle 19">
            <a:extLst>
              <a:ext uri="{FF2B5EF4-FFF2-40B4-BE49-F238E27FC236}">
                <a16:creationId xmlns:a16="http://schemas.microsoft.com/office/drawing/2014/main" id="{13324AF3-18A3-48E5-91A4-602A960A6049}"/>
              </a:ext>
            </a:extLst>
          </p:cNvPr>
          <p:cNvSpPr/>
          <p:nvPr/>
        </p:nvSpPr>
        <p:spPr>
          <a:xfrm>
            <a:off x="5287638" y="228600"/>
            <a:ext cx="1670264" cy="523220"/>
          </a:xfrm>
          <a:prstGeom prst="rect">
            <a:avLst/>
          </a:prstGeom>
        </p:spPr>
        <p:txBody>
          <a:bodyPr wrap="none">
            <a:spAutoFit/>
          </a:bodyPr>
          <a:lstStyle/>
          <a:p>
            <a:pPr algn="ctr"/>
            <a:r>
              <a:rPr lang="it-IT" sz="2800" b="1" spc="-10" dirty="0">
                <a:solidFill>
                  <a:schemeClr val="accent2">
                    <a:lumMod val="75000"/>
                  </a:schemeClr>
                </a:solidFill>
                <a:latin typeface="+mj-lt"/>
                <a:cs typeface="Arial" panose="020B0604020202020204" pitchFamily="34" charset="0"/>
              </a:rPr>
              <a:t>Attributes</a:t>
            </a:r>
            <a:endParaRPr lang="en-IN" sz="2800" dirty="0">
              <a:solidFill>
                <a:schemeClr val="accent2">
                  <a:lumMod val="75000"/>
                </a:schemeClr>
              </a:solidFill>
              <a:latin typeface="+mj-lt"/>
              <a:cs typeface="Arial" panose="020B0604020202020204" pitchFamily="34" charset="0"/>
            </a:endParaRPr>
          </a:p>
        </p:txBody>
      </p:sp>
      <p:grpSp>
        <p:nvGrpSpPr>
          <p:cNvPr id="8" name="Group 7">
            <a:extLst>
              <a:ext uri="{FF2B5EF4-FFF2-40B4-BE49-F238E27FC236}">
                <a16:creationId xmlns:a16="http://schemas.microsoft.com/office/drawing/2014/main" id="{80900073-EEAF-417E-BEDE-DD48ABA85AF3}"/>
              </a:ext>
            </a:extLst>
          </p:cNvPr>
          <p:cNvGrpSpPr/>
          <p:nvPr/>
        </p:nvGrpSpPr>
        <p:grpSpPr>
          <a:xfrm>
            <a:off x="228600" y="914400"/>
            <a:ext cx="3810000" cy="4302716"/>
            <a:chOff x="228600" y="914400"/>
            <a:chExt cx="3810000" cy="4302716"/>
          </a:xfrm>
          <a:effectLst>
            <a:outerShdw blurRad="50800" dist="38100" dir="2700000" algn="tl" rotWithShape="0">
              <a:prstClr val="black">
                <a:alpha val="20000"/>
              </a:prstClr>
            </a:outerShdw>
          </a:effectLst>
        </p:grpSpPr>
        <p:grpSp>
          <p:nvGrpSpPr>
            <p:cNvPr id="7" name="Group 6">
              <a:extLst>
                <a:ext uri="{FF2B5EF4-FFF2-40B4-BE49-F238E27FC236}">
                  <a16:creationId xmlns:a16="http://schemas.microsoft.com/office/drawing/2014/main" id="{01262BE5-103A-47C9-BFBE-962C502DC85B}"/>
                </a:ext>
              </a:extLst>
            </p:cNvPr>
            <p:cNvGrpSpPr/>
            <p:nvPr/>
          </p:nvGrpSpPr>
          <p:grpSpPr>
            <a:xfrm>
              <a:off x="228600" y="914400"/>
              <a:ext cx="3810000" cy="4302716"/>
              <a:chOff x="228600" y="990600"/>
              <a:chExt cx="3810000" cy="4302716"/>
            </a:xfrm>
          </p:grpSpPr>
          <p:sp>
            <p:nvSpPr>
              <p:cNvPr id="19" name="TextBox 18">
                <a:extLst>
                  <a:ext uri="{FF2B5EF4-FFF2-40B4-BE49-F238E27FC236}">
                    <a16:creationId xmlns:a16="http://schemas.microsoft.com/office/drawing/2014/main" id="{4B003BAE-45D1-4672-AB15-8D1A86EE52F4}"/>
                  </a:ext>
                </a:extLst>
              </p:cNvPr>
              <p:cNvSpPr txBox="1"/>
              <p:nvPr/>
            </p:nvSpPr>
            <p:spPr>
              <a:xfrm>
                <a:off x="228600" y="990600"/>
                <a:ext cx="3733800" cy="4302716"/>
              </a:xfrm>
              <a:prstGeom prst="rect">
                <a:avLst/>
              </a:prstGeom>
              <a:noFill/>
              <a:effectLst>
                <a:outerShdw blurRad="50800" dist="38100" dir="2700000" algn="tl" rotWithShape="0">
                  <a:prstClr val="black">
                    <a:alpha val="20000"/>
                  </a:prstClr>
                </a:outerShdw>
              </a:effectLst>
            </p:spPr>
            <p:txBody>
              <a:bodyPr wrap="square" rtlCol="0">
                <a:spAutoFit/>
              </a:bodyPr>
              <a:lstStyle/>
              <a:p>
                <a:pPr marL="285750" indent="-285750" algn="just">
                  <a:lnSpc>
                    <a:spcPct val="120000"/>
                  </a:lnSpc>
                  <a:buFont typeface="Wingdings" panose="05000000000000000000" pitchFamily="2" charset="2"/>
                  <a:buChar char="q"/>
                </a:pPr>
                <a:r>
                  <a:rPr lang="en-IN" dirty="0">
                    <a:latin typeface="Arial" panose="020B0604020202020204" pitchFamily="34" charset="0"/>
                    <a:cs typeface="Arial" panose="020B0604020202020204" pitchFamily="34" charset="0"/>
                  </a:rPr>
                  <a:t>Saturation Flow Rate, s  (service rate) is maximum vehicles that can be served in 1 hour assuming continuous green and a continuous queue of vehicles </a:t>
                </a:r>
              </a:p>
              <a:p>
                <a:pPr marL="285750" indent="-285750" algn="just">
                  <a:buFont typeface="Wingdings" panose="05000000000000000000" pitchFamily="2" charset="2"/>
                  <a:buChar char="q"/>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IN" dirty="0">
                    <a:latin typeface="Arial" panose="020B0604020202020204" pitchFamily="34" charset="0"/>
                    <a:cs typeface="Arial" panose="020B0604020202020204" pitchFamily="34" charset="0"/>
                  </a:rPr>
                  <a:t>s</a:t>
                </a:r>
                <a:r>
                  <a:rPr lang="en-IN" baseline="-25000" dirty="0">
                    <a:latin typeface="Arial" panose="020B0604020202020204" pitchFamily="34" charset="0"/>
                    <a:cs typeface="Arial" panose="020B0604020202020204" pitchFamily="34" charset="0"/>
                  </a:rPr>
                  <a:t>i</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IN" dirty="0">
                    <a:latin typeface="Arial" panose="020B0604020202020204" pitchFamily="34" charset="0"/>
                    <a:cs typeface="Arial" panose="020B0604020202020204" pitchFamily="34" charset="0"/>
                  </a:rPr>
                  <a:t>Pedestrian Green, GP</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11">
                    <a:extLst>
                      <a:ext uri="{FF2B5EF4-FFF2-40B4-BE49-F238E27FC236}">
                        <a16:creationId xmlns:a16="http://schemas.microsoft.com/office/drawing/2014/main" id="{C2A46C4F-F5D2-47A6-B952-BC342BB27645}"/>
                      </a:ext>
                    </a:extLst>
                  </p:cNvPr>
                  <p:cNvSpPr txBox="1"/>
                  <p:nvPr/>
                </p:nvSpPr>
                <p:spPr>
                  <a:xfrm>
                    <a:off x="858305" y="2990215"/>
                    <a:ext cx="3180295" cy="362585"/>
                  </a:xfrm>
                  <a:prstGeom prst="rect">
                    <a:avLst/>
                  </a:prstGeom>
                </p:spPr>
                <p:style>
                  <a:lnRef idx="1">
                    <a:schemeClr val="dk1"/>
                  </a:lnRef>
                  <a:fillRef idx="2">
                    <a:schemeClr val="dk1"/>
                  </a:fillRef>
                  <a:effectRef idx="1">
                    <a:schemeClr val="dk1"/>
                  </a:effectRef>
                  <a:fontRef idx="minor">
                    <a:schemeClr val="dk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IN" sz="1400" b="0" i="1">
                              <a:latin typeface="Cambria Math" panose="02040503050406030204" pitchFamily="18" charset="0"/>
                            </a:rPr>
                            <m:t>𝑠</m:t>
                          </m:r>
                          <m:r>
                            <a:rPr lang="en-IN" sz="1400" b="0" i="1">
                              <a:latin typeface="Cambria Math" panose="02040503050406030204" pitchFamily="18" charset="0"/>
                            </a:rPr>
                            <m:t>=</m:t>
                          </m:r>
                          <m:r>
                            <m:rPr>
                              <m:nor/>
                            </m:rPr>
                            <a:rPr lang="en-IN" sz="1400" b="0" i="1">
                              <a:solidFill>
                                <a:schemeClr val="tx1"/>
                              </a:solidFill>
                              <a:effectLst/>
                            </a:rPr>
                            <m:t>s</m:t>
                          </m:r>
                          <m:r>
                            <m:rPr>
                              <m:nor/>
                            </m:rPr>
                            <a:rPr lang="en-IN" sz="1400" b="0" i="1" baseline="-25000">
                              <a:solidFill>
                                <a:schemeClr val="tx1"/>
                              </a:solidFill>
                              <a:effectLst/>
                            </a:rPr>
                            <m:t>o</m:t>
                          </m:r>
                          <m:r>
                            <a:rPr lang="en-IN" sz="1400" b="0" i="1" baseline="-25000">
                              <a:solidFill>
                                <a:schemeClr val="tx1"/>
                              </a:solidFill>
                              <a:effectLst/>
                              <a:latin typeface="Cambria Math" panose="02040503050406030204" pitchFamily="18" charset="0"/>
                            </a:rPr>
                            <m:t> </m:t>
                          </m:r>
                          <m:r>
                            <a:rPr lang="en-IN" sz="1400" b="0" i="1">
                              <a:latin typeface="Cambria Math" panose="02040503050406030204" pitchFamily="18" charset="0"/>
                            </a:rPr>
                            <m:t>𝑁</m:t>
                          </m:r>
                          <m:r>
                            <m:rPr>
                              <m:nor/>
                            </m:rPr>
                            <a:rPr lang="en-IN" sz="1400" b="0" i="1">
                              <a:latin typeface="Cambria Math" panose="02040503050406030204" pitchFamily="18" charset="0"/>
                            </a:rPr>
                            <m:t> </m:t>
                          </m:r>
                          <m:r>
                            <m:rPr>
                              <m:nor/>
                            </m:rPr>
                            <a:rPr lang="en-IN" sz="1400" b="0" i="1">
                              <a:solidFill>
                                <a:schemeClr val="tx1"/>
                              </a:solidFill>
                              <a:effectLst/>
                            </a:rPr>
                            <m:t>f</m:t>
                          </m:r>
                          <m:r>
                            <m:rPr>
                              <m:nor/>
                            </m:rPr>
                            <a:rPr lang="en-IN" sz="1400" b="0" i="1" baseline="-25000">
                              <a:solidFill>
                                <a:schemeClr val="tx1"/>
                              </a:solidFill>
                              <a:effectLst/>
                            </a:rPr>
                            <m:t>W</m:t>
                          </m:r>
                          <m:r>
                            <m:rPr>
                              <m:nor/>
                            </m:rPr>
                            <a:rPr lang="en-IN" sz="1400" b="0" i="1" baseline="-25000">
                              <a:solidFill>
                                <a:schemeClr val="tx1"/>
                              </a:solidFill>
                              <a:effectLst/>
                            </a:rPr>
                            <m:t> </m:t>
                          </m:r>
                          <m:r>
                            <m:rPr>
                              <m:nor/>
                            </m:rPr>
                            <a:rPr lang="en-IN" sz="1400" b="0" i="1">
                              <a:solidFill>
                                <a:schemeClr val="tx1"/>
                              </a:solidFill>
                              <a:effectLst/>
                            </a:rPr>
                            <m:t>f</m:t>
                          </m:r>
                          <m:r>
                            <m:rPr>
                              <m:nor/>
                            </m:rPr>
                            <a:rPr lang="en-IN" sz="1400" b="0" i="1" baseline="-25000">
                              <a:solidFill>
                                <a:schemeClr val="tx1"/>
                              </a:solidFill>
                              <a:effectLst/>
                            </a:rPr>
                            <m:t>HV</m:t>
                          </m:r>
                          <m:r>
                            <m:rPr>
                              <m:nor/>
                            </m:rPr>
                            <a:rPr lang="en-IN" sz="1400" b="0" i="1" baseline="-25000">
                              <a:solidFill>
                                <a:schemeClr val="tx1"/>
                              </a:solidFill>
                              <a:effectLst/>
                            </a:rPr>
                            <m:t> </m:t>
                          </m:r>
                          <m:r>
                            <m:rPr>
                              <m:nor/>
                            </m:rPr>
                            <a:rPr lang="en-IN" sz="1400" b="0" i="1">
                              <a:solidFill>
                                <a:schemeClr val="tx1"/>
                              </a:solidFill>
                              <a:effectLst/>
                            </a:rPr>
                            <m:t>f</m:t>
                          </m:r>
                          <m:r>
                            <m:rPr>
                              <m:nor/>
                            </m:rPr>
                            <a:rPr lang="en-IN" sz="1400" b="0" i="1" baseline="-25000">
                              <a:solidFill>
                                <a:schemeClr val="tx1"/>
                              </a:solidFill>
                              <a:effectLst/>
                            </a:rPr>
                            <m:t>g</m:t>
                          </m:r>
                          <m:r>
                            <m:rPr>
                              <m:nor/>
                            </m:rPr>
                            <a:rPr lang="en-IN" sz="1400" b="0" i="1" baseline="-25000">
                              <a:solidFill>
                                <a:schemeClr val="tx1"/>
                              </a:solidFill>
                              <a:effectLst/>
                            </a:rPr>
                            <m:t> </m:t>
                          </m:r>
                          <m:r>
                            <m:rPr>
                              <m:nor/>
                            </m:rPr>
                            <a:rPr lang="en-IN" sz="1400" b="0" i="1">
                              <a:solidFill>
                                <a:schemeClr val="tx1"/>
                              </a:solidFill>
                              <a:effectLst/>
                            </a:rPr>
                            <m:t>f</m:t>
                          </m:r>
                          <m:r>
                            <m:rPr>
                              <m:nor/>
                            </m:rPr>
                            <a:rPr lang="en-IN" sz="1400" b="0" i="1" baseline="-25000">
                              <a:solidFill>
                                <a:schemeClr val="tx1"/>
                              </a:solidFill>
                              <a:effectLst/>
                            </a:rPr>
                            <m:t>p</m:t>
                          </m:r>
                          <m:r>
                            <m:rPr>
                              <m:nor/>
                            </m:rPr>
                            <a:rPr lang="en-IN" sz="1400" b="0" i="1" baseline="-25000">
                              <a:solidFill>
                                <a:schemeClr val="tx1"/>
                              </a:solidFill>
                              <a:effectLst/>
                            </a:rPr>
                            <m:t> </m:t>
                          </m:r>
                          <m:r>
                            <m:rPr>
                              <m:nor/>
                            </m:rPr>
                            <a:rPr lang="en-IN" sz="1400" b="0" i="1">
                              <a:solidFill>
                                <a:schemeClr val="tx1"/>
                              </a:solidFill>
                              <a:effectLst/>
                            </a:rPr>
                            <m:t>f</m:t>
                          </m:r>
                          <m:r>
                            <m:rPr>
                              <m:nor/>
                            </m:rPr>
                            <a:rPr lang="en-IN" sz="1400" b="0" i="1" baseline="-25000">
                              <a:solidFill>
                                <a:schemeClr val="tx1"/>
                              </a:solidFill>
                              <a:effectLst/>
                            </a:rPr>
                            <m:t>bb</m:t>
                          </m:r>
                          <m:r>
                            <m:rPr>
                              <m:nor/>
                            </m:rPr>
                            <a:rPr lang="en-IN" sz="1400" b="0" i="1" baseline="-25000">
                              <a:solidFill>
                                <a:schemeClr val="tx1"/>
                              </a:solidFill>
                              <a:effectLst/>
                            </a:rPr>
                            <m:t> </m:t>
                          </m:r>
                          <m:r>
                            <m:rPr>
                              <m:nor/>
                            </m:rPr>
                            <a:rPr lang="en-IN" sz="1400" b="0" i="1">
                              <a:solidFill>
                                <a:schemeClr val="tx1"/>
                              </a:solidFill>
                              <a:effectLst/>
                            </a:rPr>
                            <m:t>f</m:t>
                          </m:r>
                          <m:r>
                            <m:rPr>
                              <m:nor/>
                            </m:rPr>
                            <a:rPr lang="en-IN" sz="1400" b="0" i="1" baseline="-25000">
                              <a:solidFill>
                                <a:schemeClr val="tx1"/>
                              </a:solidFill>
                              <a:effectLst/>
                            </a:rPr>
                            <m:t>a</m:t>
                          </m:r>
                          <m:r>
                            <m:rPr>
                              <m:nor/>
                            </m:rPr>
                            <a:rPr lang="en-IN" sz="1400" b="0" i="1" baseline="-25000">
                              <a:solidFill>
                                <a:schemeClr val="tx1"/>
                              </a:solidFill>
                              <a:effectLst/>
                            </a:rPr>
                            <m:t> </m:t>
                          </m:r>
                          <m:r>
                            <m:rPr>
                              <m:nor/>
                            </m:rPr>
                            <a:rPr lang="en-IN" sz="1400" b="0" i="1">
                              <a:solidFill>
                                <a:schemeClr val="tx1"/>
                              </a:solidFill>
                              <a:effectLst/>
                            </a:rPr>
                            <m:t>f</m:t>
                          </m:r>
                          <m:r>
                            <m:rPr>
                              <m:nor/>
                            </m:rPr>
                            <a:rPr lang="en-IN" sz="1400" b="0" i="1" baseline="-25000">
                              <a:solidFill>
                                <a:schemeClr val="tx1"/>
                              </a:solidFill>
                              <a:effectLst/>
                            </a:rPr>
                            <m:t>LU</m:t>
                          </m:r>
                          <m:r>
                            <m:rPr>
                              <m:nor/>
                            </m:rPr>
                            <a:rPr lang="en-IN" sz="1400" b="0" i="1" baseline="-25000">
                              <a:solidFill>
                                <a:schemeClr val="tx1"/>
                              </a:solidFill>
                              <a:effectLst/>
                            </a:rPr>
                            <m:t> </m:t>
                          </m:r>
                          <m:r>
                            <m:rPr>
                              <m:nor/>
                            </m:rPr>
                            <a:rPr lang="en-IN" sz="1400" b="0" i="1">
                              <a:solidFill>
                                <a:schemeClr val="tx1"/>
                              </a:solidFill>
                              <a:effectLst/>
                            </a:rPr>
                            <m:t>f</m:t>
                          </m:r>
                          <m:r>
                            <m:rPr>
                              <m:nor/>
                            </m:rPr>
                            <a:rPr lang="en-IN" sz="1400" b="0" i="1" baseline="-25000">
                              <a:solidFill>
                                <a:schemeClr val="tx1"/>
                              </a:solidFill>
                              <a:effectLst/>
                            </a:rPr>
                            <m:t>LT</m:t>
                          </m:r>
                          <m:r>
                            <m:rPr>
                              <m:nor/>
                            </m:rPr>
                            <a:rPr lang="en-IN" sz="1400" b="0" i="1" baseline="-25000">
                              <a:solidFill>
                                <a:schemeClr val="tx1"/>
                              </a:solidFill>
                              <a:effectLst/>
                            </a:rPr>
                            <m:t> </m:t>
                          </m:r>
                          <m:r>
                            <m:rPr>
                              <m:nor/>
                            </m:rPr>
                            <a:rPr lang="en-IN" sz="1400" b="0" i="1">
                              <a:solidFill>
                                <a:schemeClr val="tx1"/>
                              </a:solidFill>
                              <a:effectLst/>
                            </a:rPr>
                            <m:t>f</m:t>
                          </m:r>
                          <m:r>
                            <m:rPr>
                              <m:nor/>
                            </m:rPr>
                            <a:rPr lang="en-IN" sz="1400" b="0" i="1" baseline="-25000">
                              <a:solidFill>
                                <a:schemeClr val="tx1"/>
                              </a:solidFill>
                              <a:effectLst/>
                            </a:rPr>
                            <m:t>RT</m:t>
                          </m:r>
                          <m:r>
                            <a:rPr lang="en-IN" sz="1400" b="0" i="1">
                              <a:solidFill>
                                <a:schemeClr val="tx1"/>
                              </a:solidFill>
                              <a:effectLst/>
                              <a:latin typeface="Cambria Math" panose="02040503050406030204" pitchFamily="18" charset="0"/>
                            </a:rPr>
                            <m:t> </m:t>
                          </m:r>
                          <m:r>
                            <a:rPr lang="en-IN" sz="1400" b="0" i="1">
                              <a:solidFill>
                                <a:schemeClr val="tx1"/>
                              </a:solidFill>
                              <a:effectLst/>
                              <a:latin typeface="Cambria Math" panose="02040503050406030204" pitchFamily="18" charset="0"/>
                            </a:rPr>
                            <m:t>𝑓𝐿𝑝𝑏</m:t>
                          </m:r>
                          <m:r>
                            <a:rPr lang="en-IN" sz="1400" b="0" i="1" baseline="-25000">
                              <a:solidFill>
                                <a:schemeClr val="tx1"/>
                              </a:solidFill>
                              <a:effectLst/>
                              <a:latin typeface="Cambria Math" panose="02040503050406030204" pitchFamily="18" charset="0"/>
                            </a:rPr>
                            <m:t> </m:t>
                          </m:r>
                          <m:r>
                            <a:rPr lang="en-IN" sz="1400" b="0" i="1">
                              <a:solidFill>
                                <a:schemeClr val="tx1"/>
                              </a:solidFill>
                              <a:effectLst/>
                              <a:latin typeface="Cambria Math" panose="02040503050406030204" pitchFamily="18" charset="0"/>
                            </a:rPr>
                            <m:t>𝑓</m:t>
                          </m:r>
                          <m:r>
                            <a:rPr lang="en-IN" sz="1400" b="0" i="1" baseline="-25000">
                              <a:solidFill>
                                <a:schemeClr val="tx1"/>
                              </a:solidFill>
                              <a:effectLst/>
                              <a:latin typeface="Cambria Math" panose="02040503050406030204" pitchFamily="18" charset="0"/>
                            </a:rPr>
                            <m:t>𝑅𝑝𝑏</m:t>
                          </m:r>
                        </m:oMath>
                      </m:oMathPara>
                    </a14:m>
                    <a:endParaRPr lang="en-IN" sz="1400" dirty="0"/>
                  </a:p>
                </p:txBody>
              </p:sp>
            </mc:Choice>
            <mc:Fallback xmlns="">
              <p:sp>
                <p:nvSpPr>
                  <p:cNvPr id="10" name="TextBox 11">
                    <a:extLst>
                      <a:ext uri="{FF2B5EF4-FFF2-40B4-BE49-F238E27FC236}">
                        <a16:creationId xmlns:a16="http://schemas.microsoft.com/office/drawing/2014/main" id="{C2A46C4F-F5D2-47A6-B952-BC342BB27645}"/>
                      </a:ext>
                    </a:extLst>
                  </p:cNvPr>
                  <p:cNvSpPr txBox="1">
                    <a:spLocks noRot="1" noChangeAspect="1" noMove="1" noResize="1" noEditPoints="1" noAdjustHandles="1" noChangeArrowheads="1" noChangeShapeType="1" noTextEdit="1"/>
                  </p:cNvSpPr>
                  <p:nvPr/>
                </p:nvSpPr>
                <p:spPr>
                  <a:xfrm>
                    <a:off x="858305" y="2990215"/>
                    <a:ext cx="3180295" cy="362585"/>
                  </a:xfrm>
                  <a:prstGeom prst="rect">
                    <a:avLst/>
                  </a:prstGeom>
                  <a:blipFill>
                    <a:blip r:embed="rId4"/>
                    <a:stretch>
                      <a:fillRect/>
                    </a:stretch>
                  </a:blipFill>
                </p:spPr>
                <p:txBody>
                  <a:bodyPr/>
                  <a:lstStyle/>
                  <a:p>
                    <a:r>
                      <a:rPr lang="en-IN">
                        <a:noFill/>
                      </a:rPr>
                      <a:t> </a:t>
                    </a:r>
                  </a:p>
                </p:txBody>
              </p:sp>
            </mc:Fallback>
          </mc:AlternateContent>
        </p:grpSp>
        <p:pic>
          <p:nvPicPr>
            <p:cNvPr id="12" name="Picture 11">
              <a:extLst>
                <a:ext uri="{FF2B5EF4-FFF2-40B4-BE49-F238E27FC236}">
                  <a16:creationId xmlns:a16="http://schemas.microsoft.com/office/drawing/2014/main" id="{EC4D67C1-A535-4381-8EED-A3DEBB702908}"/>
                </a:ext>
              </a:extLst>
            </p:cNvPr>
            <p:cNvPicPr>
              <a:picLocks noChangeAspect="1"/>
            </p:cNvPicPr>
            <p:nvPr/>
          </p:nvPicPr>
          <p:blipFill>
            <a:blip r:embed="rId5"/>
            <a:stretch>
              <a:fillRect/>
            </a:stretch>
          </p:blipFill>
          <p:spPr>
            <a:xfrm>
              <a:off x="609600" y="4483296"/>
              <a:ext cx="3313355" cy="622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5" name="Group 4">
            <a:extLst>
              <a:ext uri="{FF2B5EF4-FFF2-40B4-BE49-F238E27FC236}">
                <a16:creationId xmlns:a16="http://schemas.microsoft.com/office/drawing/2014/main" id="{F44BF892-227A-43FD-8427-CC7005664260}"/>
              </a:ext>
            </a:extLst>
          </p:cNvPr>
          <p:cNvGrpSpPr/>
          <p:nvPr/>
        </p:nvGrpSpPr>
        <p:grpSpPr>
          <a:xfrm>
            <a:off x="3999155" y="1066800"/>
            <a:ext cx="8040445" cy="4876800"/>
            <a:chOff x="3999155" y="1066800"/>
            <a:chExt cx="8040445" cy="4876800"/>
          </a:xfrm>
        </p:grpSpPr>
        <p:pic>
          <p:nvPicPr>
            <p:cNvPr id="9" name="Picture 8">
              <a:extLst>
                <a:ext uri="{FF2B5EF4-FFF2-40B4-BE49-F238E27FC236}">
                  <a16:creationId xmlns:a16="http://schemas.microsoft.com/office/drawing/2014/main" id="{F6017035-E732-45E1-A44E-6DDDD378BCFC}"/>
                </a:ext>
              </a:extLst>
            </p:cNvPr>
            <p:cNvPicPr>
              <a:picLocks noChangeAspect="1"/>
            </p:cNvPicPr>
            <p:nvPr/>
          </p:nvPicPr>
          <p:blipFill>
            <a:blip r:embed="rId6"/>
            <a:stretch>
              <a:fillRect/>
            </a:stretch>
          </p:blipFill>
          <p:spPr>
            <a:xfrm>
              <a:off x="4443215" y="1066800"/>
              <a:ext cx="7596385" cy="4876800"/>
            </a:xfrm>
            <a:prstGeom prst="rect">
              <a:avLst/>
            </a:prstGeom>
            <a:ln w="88900" cap="sq" cmpd="thickThin">
              <a:solidFill>
                <a:srgbClr val="000000"/>
              </a:solidFill>
              <a:prstDash val="solid"/>
              <a:miter lim="800000"/>
            </a:ln>
            <a:effectLst>
              <a:innerShdw blurRad="76200">
                <a:srgbClr val="000000"/>
              </a:innerShdw>
            </a:effectLst>
          </p:spPr>
        </p:pic>
        <p:cxnSp>
          <p:nvCxnSpPr>
            <p:cNvPr id="13" name="Straight Connector 12">
              <a:extLst>
                <a:ext uri="{FF2B5EF4-FFF2-40B4-BE49-F238E27FC236}">
                  <a16:creationId xmlns:a16="http://schemas.microsoft.com/office/drawing/2014/main" id="{27DF20EF-B12D-4852-9B89-CB4E7B580660}"/>
                </a:ext>
              </a:extLst>
            </p:cNvPr>
            <p:cNvCxnSpPr>
              <a:cxnSpLocks/>
            </p:cNvCxnSpPr>
            <p:nvPr/>
          </p:nvCxnSpPr>
          <p:spPr>
            <a:xfrm flipV="1">
              <a:off x="3999155" y="1066800"/>
              <a:ext cx="367860" cy="1847215"/>
            </a:xfrm>
            <a:prstGeom prst="line">
              <a:avLst/>
            </a:prstGeom>
            <a:ln>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A47709E7-9C3B-4986-9742-CAE2436DEA33}"/>
                </a:ext>
              </a:extLst>
            </p:cNvPr>
            <p:cNvCxnSpPr>
              <a:cxnSpLocks/>
            </p:cNvCxnSpPr>
            <p:nvPr/>
          </p:nvCxnSpPr>
          <p:spPr>
            <a:xfrm>
              <a:off x="3999155" y="3276600"/>
              <a:ext cx="367860" cy="2514600"/>
            </a:xfrm>
            <a:prstGeom prst="line">
              <a:avLst/>
            </a:prstGeom>
            <a:ln>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59721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992730-763D-45D1-BF36-0BFB0BD32A1A}"/>
              </a:ext>
            </a:extLst>
          </p:cNvPr>
          <p:cNvSpPr>
            <a:spLocks noGrp="1"/>
          </p:cNvSpPr>
          <p:nvPr>
            <p:ph type="sldNum" sz="quarter" idx="7"/>
          </p:nvPr>
        </p:nvSpPr>
        <p:spPr>
          <a:xfrm>
            <a:off x="11748365" y="6400800"/>
            <a:ext cx="207009" cy="182245"/>
          </a:xfrm>
        </p:spPr>
        <p:txBody>
          <a:bodyPr/>
          <a:lstStyle/>
          <a:p>
            <a:pPr marL="25400">
              <a:lnSpc>
                <a:spcPct val="100000"/>
              </a:lnSpc>
            </a:pPr>
            <a:fld id="{81D60167-4931-47E6-BA6A-407CBD079E47}" type="slidenum">
              <a:rPr lang="en-IN" smtClean="0"/>
              <a:pPr marL="25400">
                <a:lnSpc>
                  <a:spcPct val="100000"/>
                </a:lnSpc>
              </a:pPr>
              <a:t>7</a:t>
            </a:fld>
            <a:endParaRPr lang="en-IN" dirty="0"/>
          </a:p>
        </p:txBody>
      </p:sp>
      <p:sp>
        <p:nvSpPr>
          <p:cNvPr id="20" name="Rectangle 19">
            <a:extLst>
              <a:ext uri="{FF2B5EF4-FFF2-40B4-BE49-F238E27FC236}">
                <a16:creationId xmlns:a16="http://schemas.microsoft.com/office/drawing/2014/main" id="{13324AF3-18A3-48E5-91A4-602A960A6049}"/>
              </a:ext>
            </a:extLst>
          </p:cNvPr>
          <p:cNvSpPr/>
          <p:nvPr/>
        </p:nvSpPr>
        <p:spPr>
          <a:xfrm>
            <a:off x="5287638" y="-76200"/>
            <a:ext cx="1670264" cy="523220"/>
          </a:xfrm>
          <a:prstGeom prst="rect">
            <a:avLst/>
          </a:prstGeom>
        </p:spPr>
        <p:txBody>
          <a:bodyPr wrap="none">
            <a:spAutoFit/>
          </a:bodyPr>
          <a:lstStyle/>
          <a:p>
            <a:pPr algn="ctr"/>
            <a:r>
              <a:rPr lang="it-IT" sz="2800" b="1" spc="-10" dirty="0">
                <a:solidFill>
                  <a:schemeClr val="accent2">
                    <a:lumMod val="75000"/>
                  </a:schemeClr>
                </a:solidFill>
                <a:latin typeface="+mj-lt"/>
                <a:cs typeface="Arial" panose="020B0604020202020204" pitchFamily="34" charset="0"/>
              </a:rPr>
              <a:t>Attributes</a:t>
            </a:r>
            <a:endParaRPr lang="en-IN" sz="2800" dirty="0">
              <a:solidFill>
                <a:schemeClr val="accent2">
                  <a:lumMod val="75000"/>
                </a:schemeClr>
              </a:solidFill>
              <a:latin typeface="+mj-lt"/>
              <a:cs typeface="Arial" panose="020B0604020202020204" pitchFamily="34" charset="0"/>
            </a:endParaRPr>
          </a:p>
        </p:txBody>
      </p:sp>
      <p:grpSp>
        <p:nvGrpSpPr>
          <p:cNvPr id="10" name="Group 9">
            <a:extLst>
              <a:ext uri="{FF2B5EF4-FFF2-40B4-BE49-F238E27FC236}">
                <a16:creationId xmlns:a16="http://schemas.microsoft.com/office/drawing/2014/main" id="{48A04244-2B24-4060-8B7E-20A2A8DB6274}"/>
              </a:ext>
            </a:extLst>
          </p:cNvPr>
          <p:cNvGrpSpPr/>
          <p:nvPr/>
        </p:nvGrpSpPr>
        <p:grpSpPr>
          <a:xfrm>
            <a:off x="1143000" y="457200"/>
            <a:ext cx="9725892" cy="2701780"/>
            <a:chOff x="1094246" y="577890"/>
            <a:chExt cx="9725892" cy="2701780"/>
          </a:xfrm>
        </p:grpSpPr>
        <p:sp>
          <p:nvSpPr>
            <p:cNvPr id="19" name="TextBox 18">
              <a:extLst>
                <a:ext uri="{FF2B5EF4-FFF2-40B4-BE49-F238E27FC236}">
                  <a16:creationId xmlns:a16="http://schemas.microsoft.com/office/drawing/2014/main" id="{4B003BAE-45D1-4672-AB15-8D1A86EE52F4}"/>
                </a:ext>
              </a:extLst>
            </p:cNvPr>
            <p:cNvSpPr txBox="1"/>
            <p:nvPr/>
          </p:nvSpPr>
          <p:spPr>
            <a:xfrm>
              <a:off x="1094246" y="577890"/>
              <a:ext cx="4648199" cy="2666935"/>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lnSpc>
                  <a:spcPct val="80000"/>
                </a:lnSpc>
                <a:buFont typeface="Wingdings" panose="05000000000000000000" pitchFamily="2" charset="2"/>
                <a:buChar char="q"/>
              </a:pPr>
              <a:r>
                <a:rPr lang="en-IN" sz="1600" dirty="0">
                  <a:latin typeface="Arial" panose="020B0604020202020204" pitchFamily="34" charset="0"/>
                  <a:cs typeface="Arial" panose="020B0604020202020204" pitchFamily="34" charset="0"/>
                </a:rPr>
                <a:t>Total Lost Time, L = l</a:t>
              </a:r>
              <a:r>
                <a:rPr lang="en-IN" sz="1600" baseline="-25000" dirty="0">
                  <a:latin typeface="Arial" panose="020B0604020202020204" pitchFamily="34" charset="0"/>
                  <a:cs typeface="Arial" panose="020B0604020202020204" pitchFamily="34" charset="0"/>
                </a:rPr>
                <a:t>1</a:t>
              </a:r>
              <a:r>
                <a:rPr lang="en-IN" sz="1600" dirty="0">
                  <a:latin typeface="Arial" panose="020B0604020202020204" pitchFamily="34" charset="0"/>
                  <a:cs typeface="Arial" panose="020B0604020202020204" pitchFamily="34" charset="0"/>
                </a:rPr>
                <a:t> + Y – e</a:t>
              </a:r>
            </a:p>
            <a:p>
              <a:pPr marL="285750" indent="-285750">
                <a:lnSpc>
                  <a:spcPct val="80000"/>
                </a:lnSpc>
                <a:buFont typeface="Wingdings" panose="05000000000000000000" pitchFamily="2" charset="2"/>
                <a:buChar char="q"/>
              </a:pPr>
              <a:endParaRPr lang="en-IN" sz="1600" dirty="0">
                <a:latin typeface="Arial" panose="020B0604020202020204" pitchFamily="34" charset="0"/>
                <a:cs typeface="Arial" panose="020B0604020202020204" pitchFamily="34" charset="0"/>
              </a:endParaRPr>
            </a:p>
            <a:p>
              <a:pPr marL="285750" indent="-285750">
                <a:lnSpc>
                  <a:spcPct val="80000"/>
                </a:lnSpc>
                <a:buFont typeface="Wingdings" panose="05000000000000000000" pitchFamily="2" charset="2"/>
                <a:buChar char="q"/>
              </a:pPr>
              <a:r>
                <a:rPr lang="en-IN" sz="1600" dirty="0">
                  <a:latin typeface="Arial" panose="020B0604020202020204" pitchFamily="34" charset="0"/>
                  <a:cs typeface="Arial" panose="020B0604020202020204" pitchFamily="34" charset="0"/>
                </a:rPr>
                <a:t>Start-up Lost Time = l</a:t>
              </a:r>
              <a:r>
                <a:rPr lang="en-IN" sz="1600" baseline="-25000" dirty="0">
                  <a:latin typeface="Arial" panose="020B0604020202020204" pitchFamily="34" charset="0"/>
                  <a:cs typeface="Arial" panose="020B0604020202020204" pitchFamily="34" charset="0"/>
                </a:rPr>
                <a:t>1 </a:t>
              </a:r>
              <a:r>
                <a:rPr lang="en-IN" sz="1600" dirty="0">
                  <a:latin typeface="Arial" panose="020B0604020202020204" pitchFamily="34" charset="0"/>
                  <a:cs typeface="Arial" panose="020B0604020202020204" pitchFamily="34" charset="0"/>
                </a:rPr>
                <a:t>= 2 sec (taken)</a:t>
              </a:r>
            </a:p>
            <a:p>
              <a:pPr marL="285750" indent="-285750">
                <a:lnSpc>
                  <a:spcPct val="80000"/>
                </a:lnSpc>
                <a:buFont typeface="Wingdings" panose="05000000000000000000" pitchFamily="2" charset="2"/>
                <a:buChar char="q"/>
              </a:pPr>
              <a:endParaRPr lang="en-IN" sz="1600" baseline="-25000" dirty="0">
                <a:latin typeface="Arial" panose="020B0604020202020204" pitchFamily="34" charset="0"/>
                <a:cs typeface="Arial" panose="020B0604020202020204" pitchFamily="34" charset="0"/>
              </a:endParaRPr>
            </a:p>
            <a:p>
              <a:pPr marL="285750" indent="-285750">
                <a:lnSpc>
                  <a:spcPct val="80000"/>
                </a:lnSpc>
                <a:buFont typeface="Wingdings" panose="05000000000000000000" pitchFamily="2" charset="2"/>
                <a:buChar char="q"/>
              </a:pPr>
              <a:r>
                <a:rPr lang="en-IN" sz="1600" dirty="0">
                  <a:latin typeface="Arial" panose="020B0604020202020204" pitchFamily="34" charset="0"/>
                  <a:cs typeface="Arial" panose="020B0604020202020204" pitchFamily="34" charset="0"/>
                </a:rPr>
                <a:t>Clearance Lost Time = l</a:t>
              </a:r>
              <a:r>
                <a:rPr lang="en-IN" sz="1600" baseline="-25000" dirty="0">
                  <a:latin typeface="Arial" panose="020B0604020202020204" pitchFamily="34" charset="0"/>
                  <a:cs typeface="Arial" panose="020B0604020202020204" pitchFamily="34" charset="0"/>
                </a:rPr>
                <a:t>2 </a:t>
              </a:r>
              <a:r>
                <a:rPr lang="en-IN" sz="1600" dirty="0">
                  <a:latin typeface="Arial" panose="020B0604020202020204" pitchFamily="34" charset="0"/>
                  <a:cs typeface="Arial" panose="020B0604020202020204" pitchFamily="34" charset="0"/>
                </a:rPr>
                <a:t>= 2 sec (taken)</a:t>
              </a:r>
              <a:endParaRPr lang="en-IN" sz="1600" baseline="-25000" dirty="0">
                <a:latin typeface="Arial" panose="020B0604020202020204" pitchFamily="34" charset="0"/>
                <a:cs typeface="Arial" panose="020B0604020202020204" pitchFamily="34" charset="0"/>
              </a:endParaRPr>
            </a:p>
            <a:p>
              <a:pPr marL="285750" indent="-285750">
                <a:lnSpc>
                  <a:spcPct val="80000"/>
                </a:lnSpc>
                <a:buFont typeface="Wingdings" panose="05000000000000000000" pitchFamily="2" charset="2"/>
                <a:buChar char="q"/>
              </a:pPr>
              <a:endParaRPr lang="en-IN" sz="1600" baseline="-25000" dirty="0">
                <a:latin typeface="Arial" panose="020B0604020202020204" pitchFamily="34" charset="0"/>
                <a:cs typeface="Arial" panose="020B0604020202020204" pitchFamily="34" charset="0"/>
              </a:endParaRPr>
            </a:p>
            <a:p>
              <a:pPr marL="285750" indent="-285750">
                <a:lnSpc>
                  <a:spcPct val="80000"/>
                </a:lnSpc>
                <a:buFont typeface="Wingdings" panose="05000000000000000000" pitchFamily="2" charset="2"/>
                <a:buChar char="q"/>
              </a:pPr>
              <a:r>
                <a:rPr lang="en-IN" sz="1600" dirty="0">
                  <a:latin typeface="Arial" panose="020B0604020202020204" pitchFamily="34" charset="0"/>
                  <a:cs typeface="Arial" panose="020B0604020202020204" pitchFamily="34" charset="0"/>
                </a:rPr>
                <a:t>Y = time period of yellow</a:t>
              </a:r>
            </a:p>
            <a:p>
              <a:pPr marL="285750" indent="-285750">
                <a:lnSpc>
                  <a:spcPct val="80000"/>
                </a:lnSpc>
                <a:buFont typeface="Wingdings" panose="05000000000000000000" pitchFamily="2" charset="2"/>
                <a:buChar char="q"/>
              </a:pPr>
              <a:endParaRPr lang="en-IN" sz="1600" dirty="0">
                <a:latin typeface="Arial" panose="020B0604020202020204" pitchFamily="34" charset="0"/>
                <a:cs typeface="Arial" panose="020B0604020202020204" pitchFamily="34" charset="0"/>
              </a:endParaRPr>
            </a:p>
            <a:p>
              <a:pPr marL="285750" indent="-285750">
                <a:lnSpc>
                  <a:spcPct val="80000"/>
                </a:lnSpc>
                <a:buFont typeface="Wingdings" panose="05000000000000000000" pitchFamily="2" charset="2"/>
                <a:buChar char="q"/>
              </a:pPr>
              <a:r>
                <a:rPr lang="en-IN" sz="1600" dirty="0">
                  <a:latin typeface="Arial" panose="020B0604020202020204" pitchFamily="34" charset="0"/>
                  <a:cs typeface="Arial" panose="020B0604020202020204" pitchFamily="34" charset="0"/>
                </a:rPr>
                <a:t>e = effective extension of green time</a:t>
              </a:r>
            </a:p>
            <a:p>
              <a:pPr marL="285750" indent="-285750">
                <a:lnSpc>
                  <a:spcPct val="80000"/>
                </a:lnSpc>
                <a:buFont typeface="Wingdings" panose="05000000000000000000" pitchFamily="2" charset="2"/>
                <a:buChar char="q"/>
              </a:pPr>
              <a:endParaRPr lang="en-IN" sz="1600" dirty="0">
                <a:latin typeface="Arial" panose="020B0604020202020204" pitchFamily="34" charset="0"/>
                <a:cs typeface="Arial" panose="020B0604020202020204" pitchFamily="34" charset="0"/>
              </a:endParaRPr>
            </a:p>
            <a:p>
              <a:pPr marL="285750" indent="-285750">
                <a:lnSpc>
                  <a:spcPct val="80000"/>
                </a:lnSpc>
                <a:buFont typeface="Wingdings" panose="05000000000000000000" pitchFamily="2" charset="2"/>
                <a:buChar char="q"/>
              </a:pPr>
              <a:r>
                <a:rPr lang="en-IN" sz="1600" dirty="0">
                  <a:latin typeface="Arial" panose="020B0604020202020204" pitchFamily="34" charset="0"/>
                  <a:cs typeface="Arial" panose="020B0604020202020204" pitchFamily="34" charset="0"/>
                </a:rPr>
                <a:t>r</a:t>
              </a:r>
              <a:r>
                <a:rPr lang="en-IN" sz="1600" baseline="-25000" dirty="0">
                  <a:latin typeface="Arial" panose="020B0604020202020204" pitchFamily="34" charset="0"/>
                  <a:cs typeface="Arial" panose="020B0604020202020204" pitchFamily="34" charset="0"/>
                </a:rPr>
                <a:t>i</a:t>
              </a:r>
              <a:r>
                <a:rPr lang="en-IN" sz="1600" dirty="0">
                  <a:latin typeface="Arial" panose="020B0604020202020204" pitchFamily="34" charset="0"/>
                  <a:cs typeface="Arial" panose="020B0604020202020204" pitchFamily="34" charset="0"/>
                </a:rPr>
                <a:t> = C – g</a:t>
              </a:r>
              <a:r>
                <a:rPr lang="en-IN" sz="1600" baseline="-25000" dirty="0">
                  <a:latin typeface="Arial" panose="020B0604020202020204" pitchFamily="34" charset="0"/>
                  <a:cs typeface="Arial" panose="020B0604020202020204" pitchFamily="34" charset="0"/>
                </a:rPr>
                <a:t>i  </a:t>
              </a:r>
              <a:r>
                <a:rPr lang="en-IN" sz="1600" dirty="0">
                  <a:latin typeface="Arial" panose="020B0604020202020204" pitchFamily="34" charset="0"/>
                  <a:cs typeface="Arial" panose="020B0604020202020204" pitchFamily="34" charset="0"/>
                </a:rPr>
                <a:t> duration of effective red </a:t>
              </a:r>
            </a:p>
            <a:p>
              <a:pPr marL="285750" indent="-285750">
                <a:lnSpc>
                  <a:spcPct val="80000"/>
                </a:lnSpc>
                <a:buFont typeface="Wingdings" panose="05000000000000000000" pitchFamily="2" charset="2"/>
                <a:buChar char="q"/>
              </a:pPr>
              <a:endParaRPr lang="en-IN" sz="1600" dirty="0">
                <a:latin typeface="Arial" panose="020B0604020202020204" pitchFamily="34" charset="0"/>
                <a:cs typeface="Arial" panose="020B0604020202020204" pitchFamily="34" charset="0"/>
              </a:endParaRPr>
            </a:p>
            <a:p>
              <a:pPr marL="285750" indent="-285750">
                <a:lnSpc>
                  <a:spcPct val="80000"/>
                </a:lnSpc>
                <a:buFont typeface="Wingdings" panose="05000000000000000000" pitchFamily="2" charset="2"/>
                <a:buChar char="q"/>
              </a:pPr>
              <a:r>
                <a:rPr lang="en-IN" sz="1600" dirty="0">
                  <a:latin typeface="Arial" panose="020B0604020202020204" pitchFamily="34" charset="0"/>
                  <a:cs typeface="Arial" panose="020B0604020202020204" pitchFamily="34" charset="0"/>
                </a:rPr>
                <a:t>Sum of effective green of all phases g</a:t>
              </a:r>
              <a:r>
                <a:rPr lang="en-IN" sz="1600" baseline="-25000" dirty="0">
                  <a:latin typeface="Arial" panose="020B0604020202020204" pitchFamily="34" charset="0"/>
                  <a:cs typeface="Arial" panose="020B0604020202020204" pitchFamily="34" charset="0"/>
                </a:rPr>
                <a:t>1</a:t>
              </a:r>
              <a:r>
                <a:rPr lang="en-IN" sz="1600" dirty="0">
                  <a:latin typeface="Arial" panose="020B0604020202020204" pitchFamily="34" charset="0"/>
                  <a:cs typeface="Arial" panose="020B0604020202020204" pitchFamily="34" charset="0"/>
                </a:rPr>
                <a:t>+g</a:t>
              </a:r>
              <a:r>
                <a:rPr lang="en-IN" sz="1600" baseline="-25000" dirty="0">
                  <a:latin typeface="Arial" panose="020B0604020202020204" pitchFamily="34" charset="0"/>
                  <a:cs typeface="Arial" panose="020B0604020202020204" pitchFamily="34" charset="0"/>
                </a:rPr>
                <a:t>2</a:t>
              </a:r>
              <a:r>
                <a:rPr lang="en-IN" sz="1600" dirty="0">
                  <a:latin typeface="Arial" panose="020B0604020202020204" pitchFamily="34" charset="0"/>
                  <a:cs typeface="Arial" panose="020B0604020202020204" pitchFamily="34" charset="0"/>
                </a:rPr>
                <a:t>     =  C - L= ( Cycle length – L)</a:t>
              </a:r>
            </a:p>
            <a:p>
              <a:endParaRPr lang="en-IN" dirty="0"/>
            </a:p>
            <a:p>
              <a:br>
                <a:rPr lang="en-IN" dirty="0"/>
              </a:b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451A78C-9ABE-4608-B979-041E6A1862F7}"/>
                </a:ext>
              </a:extLst>
            </p:cNvPr>
            <p:cNvPicPr>
              <a:picLocks noChangeAspect="1"/>
            </p:cNvPicPr>
            <p:nvPr/>
          </p:nvPicPr>
          <p:blipFill>
            <a:blip r:embed="rId2"/>
            <a:stretch>
              <a:fillRect/>
            </a:stretch>
          </p:blipFill>
          <p:spPr>
            <a:xfrm>
              <a:off x="5693956" y="587480"/>
              <a:ext cx="5126182" cy="2692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9" name="Picture 8">
            <a:extLst>
              <a:ext uri="{FF2B5EF4-FFF2-40B4-BE49-F238E27FC236}">
                <a16:creationId xmlns:a16="http://schemas.microsoft.com/office/drawing/2014/main" id="{DB776289-5B9F-41CF-97AF-8F9D5BFBFD49}"/>
              </a:ext>
            </a:extLst>
          </p:cNvPr>
          <p:cNvPicPr>
            <a:picLocks noChangeAspect="1"/>
          </p:cNvPicPr>
          <p:nvPr/>
        </p:nvPicPr>
        <p:blipFill>
          <a:blip r:embed="rId3"/>
          <a:stretch>
            <a:fillRect/>
          </a:stretch>
        </p:blipFill>
        <p:spPr>
          <a:xfrm>
            <a:off x="1156335" y="3460805"/>
            <a:ext cx="10121265" cy="255899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13794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992730-763D-45D1-BF36-0BFB0BD32A1A}"/>
              </a:ext>
            </a:extLst>
          </p:cNvPr>
          <p:cNvSpPr>
            <a:spLocks noGrp="1"/>
          </p:cNvSpPr>
          <p:nvPr>
            <p:ph type="sldNum" sz="quarter" idx="7"/>
          </p:nvPr>
        </p:nvSpPr>
        <p:spPr>
          <a:xfrm>
            <a:off x="11730435" y="6400800"/>
            <a:ext cx="207009" cy="182245"/>
          </a:xfrm>
        </p:spPr>
        <p:txBody>
          <a:bodyPr/>
          <a:lstStyle/>
          <a:p>
            <a:pPr marL="25400">
              <a:lnSpc>
                <a:spcPct val="100000"/>
              </a:lnSpc>
            </a:pPr>
            <a:fld id="{81D60167-4931-47E6-BA6A-407CBD079E47}" type="slidenum">
              <a:rPr lang="en-IN" smtClean="0"/>
              <a:pPr marL="25400">
                <a:lnSpc>
                  <a:spcPct val="100000"/>
                </a:lnSpc>
              </a:pPr>
              <a:t>8</a:t>
            </a:fld>
            <a:endParaRPr lang="en-IN" dirty="0"/>
          </a:p>
        </p:txBody>
      </p:sp>
      <p:sp>
        <p:nvSpPr>
          <p:cNvPr id="20" name="Rectangle 19">
            <a:extLst>
              <a:ext uri="{FF2B5EF4-FFF2-40B4-BE49-F238E27FC236}">
                <a16:creationId xmlns:a16="http://schemas.microsoft.com/office/drawing/2014/main" id="{13324AF3-18A3-48E5-91A4-602A960A6049}"/>
              </a:ext>
            </a:extLst>
          </p:cNvPr>
          <p:cNvSpPr/>
          <p:nvPr/>
        </p:nvSpPr>
        <p:spPr>
          <a:xfrm>
            <a:off x="4931738" y="76200"/>
            <a:ext cx="2382062" cy="523220"/>
          </a:xfrm>
          <a:prstGeom prst="rect">
            <a:avLst/>
          </a:prstGeom>
        </p:spPr>
        <p:txBody>
          <a:bodyPr wrap="none">
            <a:spAutoFit/>
          </a:bodyPr>
          <a:lstStyle/>
          <a:p>
            <a:pPr algn="ctr"/>
            <a:r>
              <a:rPr lang="it-IT" sz="2800" b="1" spc="-10" dirty="0">
                <a:solidFill>
                  <a:schemeClr val="accent2">
                    <a:lumMod val="75000"/>
                  </a:schemeClr>
                </a:solidFill>
                <a:latin typeface="+mj-lt"/>
                <a:cs typeface="Arial" panose="020B0604020202020204" pitchFamily="34" charset="0"/>
              </a:rPr>
              <a:t>Considerations</a:t>
            </a:r>
            <a:endParaRPr lang="en-IN" sz="2800" dirty="0">
              <a:solidFill>
                <a:schemeClr val="accent2">
                  <a:lumMod val="75000"/>
                </a:schemeClr>
              </a:solidFill>
              <a:latin typeface="+mj-lt"/>
              <a:cs typeface="Arial" panose="020B0604020202020204" pitchFamily="34" charset="0"/>
            </a:endParaRPr>
          </a:p>
        </p:txBody>
      </p:sp>
      <p:grpSp>
        <p:nvGrpSpPr>
          <p:cNvPr id="24" name="Group 23">
            <a:extLst>
              <a:ext uri="{FF2B5EF4-FFF2-40B4-BE49-F238E27FC236}">
                <a16:creationId xmlns:a16="http://schemas.microsoft.com/office/drawing/2014/main" id="{26A0A121-931B-462F-AAC5-F4043CC1A7A7}"/>
              </a:ext>
            </a:extLst>
          </p:cNvPr>
          <p:cNvGrpSpPr/>
          <p:nvPr/>
        </p:nvGrpSpPr>
        <p:grpSpPr>
          <a:xfrm>
            <a:off x="2002612" y="457200"/>
            <a:ext cx="8186777" cy="5422812"/>
            <a:chOff x="2002612" y="510833"/>
            <a:chExt cx="8186777" cy="5422812"/>
          </a:xfrm>
        </p:grpSpPr>
        <p:grpSp>
          <p:nvGrpSpPr>
            <p:cNvPr id="21" name="Group 20">
              <a:extLst>
                <a:ext uri="{FF2B5EF4-FFF2-40B4-BE49-F238E27FC236}">
                  <a16:creationId xmlns:a16="http://schemas.microsoft.com/office/drawing/2014/main" id="{1D3C2F98-06C8-40DF-8A6F-0CBBF5B62372}"/>
                </a:ext>
              </a:extLst>
            </p:cNvPr>
            <p:cNvGrpSpPr/>
            <p:nvPr/>
          </p:nvGrpSpPr>
          <p:grpSpPr>
            <a:xfrm>
              <a:off x="2002612" y="510833"/>
              <a:ext cx="8186777" cy="1588803"/>
              <a:chOff x="1143000" y="734990"/>
              <a:chExt cx="9906000" cy="1193691"/>
            </a:xfrm>
          </p:grpSpPr>
          <p:sp>
            <p:nvSpPr>
              <p:cNvPr id="10" name="Rectangle 9">
                <a:extLst>
                  <a:ext uri="{FF2B5EF4-FFF2-40B4-BE49-F238E27FC236}">
                    <a16:creationId xmlns:a16="http://schemas.microsoft.com/office/drawing/2014/main" id="{6ECA9F7E-0063-4D3D-AA60-4AA7C629F1BD}"/>
                  </a:ext>
                </a:extLst>
              </p:cNvPr>
              <p:cNvSpPr/>
              <p:nvPr/>
            </p:nvSpPr>
            <p:spPr>
              <a:xfrm>
                <a:off x="4343400" y="734990"/>
                <a:ext cx="1752600" cy="427306"/>
              </a:xfrm>
              <a:prstGeom prst="rect">
                <a:avLst/>
              </a:prstGeom>
              <a:effectLst>
                <a:outerShdw blurRad="50800" dist="38100" dir="2700000" algn="tl" rotWithShape="0">
                  <a:prstClr val="black">
                    <a:alpha val="20000"/>
                  </a:prstClr>
                </a:outerShdw>
              </a:effectLst>
            </p:spPr>
            <p:txBody>
              <a:bodyPr wrap="square">
                <a:spAutoFit/>
              </a:bodyPr>
              <a:lstStyle/>
              <a:p>
                <a:pPr>
                  <a:lnSpc>
                    <a:spcPct val="200000"/>
                  </a:lnSpc>
                </a:pPr>
                <a:r>
                  <a:rPr lang="en-IN" dirty="0">
                    <a:latin typeface="Arial" panose="020B0604020202020204" pitchFamily="34" charset="0"/>
                    <a:cs typeface="Arial" panose="020B0604020202020204" pitchFamily="34" charset="0"/>
                  </a:rPr>
                  <a:t>T  =  15 min</a:t>
                </a:r>
              </a:p>
            </p:txBody>
          </p:sp>
          <p:sp>
            <p:nvSpPr>
              <p:cNvPr id="7" name="Rectangle 6">
                <a:extLst>
                  <a:ext uri="{FF2B5EF4-FFF2-40B4-BE49-F238E27FC236}">
                    <a16:creationId xmlns:a16="http://schemas.microsoft.com/office/drawing/2014/main" id="{C3EBE5A9-2F6B-439B-B63D-326740C161E6}"/>
                  </a:ext>
                </a:extLst>
              </p:cNvPr>
              <p:cNvSpPr/>
              <p:nvPr/>
            </p:nvSpPr>
            <p:spPr>
              <a:xfrm>
                <a:off x="1143000" y="877669"/>
                <a:ext cx="3200400" cy="693711"/>
              </a:xfrm>
              <a:prstGeom prst="rect">
                <a:avLst/>
              </a:prstGeom>
              <a:effectLst>
                <a:outerShdw blurRad="50800" dist="38100" dir="2700000" algn="tl" rotWithShape="0">
                  <a:prstClr val="black">
                    <a:alpha val="20000"/>
                  </a:prstClr>
                </a:outerShdw>
              </a:effectLst>
            </p:spPr>
            <p:txBody>
              <a:bodyPr wrap="square">
                <a:spAutoFit/>
              </a:bodyPr>
              <a:lstStyle/>
              <a:p>
                <a:pPr marL="285750" indent="-285750">
                  <a:buFont typeface="Wingdings" panose="05000000000000000000" pitchFamily="2" charset="2"/>
                  <a:buChar char="q"/>
                </a:pPr>
                <a:r>
                  <a:rPr lang="en-IN" b="1" dirty="0">
                    <a:solidFill>
                      <a:srgbClr val="832433"/>
                    </a:solidFill>
                    <a:latin typeface="Arial" panose="020B0604020202020204" pitchFamily="34" charset="0"/>
                    <a:cs typeface="Arial" panose="020B0604020202020204" pitchFamily="34" charset="0"/>
                  </a:rPr>
                  <a:t>Single Analysis Period,</a:t>
                </a:r>
              </a:p>
              <a:p>
                <a:pPr marL="285750" indent="-285750">
                  <a:buFont typeface="Wingdings" panose="05000000000000000000" pitchFamily="2" charset="2"/>
                  <a:buChar char="q"/>
                </a:pPr>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9B466C9-420A-41B0-BA32-209257A2D675}"/>
                  </a:ext>
                </a:extLst>
              </p:cNvPr>
              <p:cNvSpPr/>
              <p:nvPr/>
            </p:nvSpPr>
            <p:spPr>
              <a:xfrm>
                <a:off x="4343400" y="1268390"/>
                <a:ext cx="1752600" cy="427306"/>
              </a:xfrm>
              <a:prstGeom prst="rect">
                <a:avLst/>
              </a:prstGeom>
              <a:effectLst>
                <a:outerShdw blurRad="50800" dist="38100" dir="2700000" algn="tl" rotWithShape="0">
                  <a:prstClr val="black">
                    <a:alpha val="20000"/>
                  </a:prstClr>
                </a:outerShdw>
              </a:effectLst>
            </p:spPr>
            <p:txBody>
              <a:bodyPr wrap="square">
                <a:spAutoFit/>
              </a:bodyPr>
              <a:lstStyle/>
              <a:p>
                <a:pPr>
                  <a:lnSpc>
                    <a:spcPct val="200000"/>
                  </a:lnSpc>
                </a:pPr>
                <a:r>
                  <a:rPr lang="en-IN" dirty="0">
                    <a:latin typeface="Arial" panose="020B0604020202020204" pitchFamily="34" charset="0"/>
                    <a:cs typeface="Arial" panose="020B0604020202020204" pitchFamily="34" charset="0"/>
                  </a:rPr>
                  <a:t>T  =  1 hour</a:t>
                </a:r>
              </a:p>
            </p:txBody>
          </p:sp>
          <p:sp>
            <p:nvSpPr>
              <p:cNvPr id="18" name="Rectangle 17">
                <a:extLst>
                  <a:ext uri="{FF2B5EF4-FFF2-40B4-BE49-F238E27FC236}">
                    <a16:creationId xmlns:a16="http://schemas.microsoft.com/office/drawing/2014/main" id="{1D07B88C-900E-4671-86B1-322A82DEAA9A}"/>
                  </a:ext>
                </a:extLst>
              </p:cNvPr>
              <p:cNvSpPr/>
              <p:nvPr/>
            </p:nvSpPr>
            <p:spPr>
              <a:xfrm>
                <a:off x="1143000" y="1443083"/>
                <a:ext cx="2372559" cy="485598"/>
              </a:xfrm>
              <a:prstGeom prst="rect">
                <a:avLst/>
              </a:prstGeom>
              <a:effectLst>
                <a:outerShdw blurRad="50800" dist="38100" dir="2700000" algn="tl" rotWithShape="0">
                  <a:prstClr val="black">
                    <a:alpha val="20000"/>
                  </a:prstClr>
                </a:outerShdw>
              </a:effectLst>
            </p:spPr>
            <p:txBody>
              <a:bodyPr wrap="none">
                <a:spAutoFit/>
              </a:bodyPr>
              <a:lstStyle/>
              <a:p>
                <a:pPr marL="285750" indent="-285750">
                  <a:buFont typeface="Wingdings" panose="05000000000000000000" pitchFamily="2" charset="2"/>
                  <a:buChar char="q"/>
                </a:pPr>
                <a:r>
                  <a:rPr lang="en-IN" b="1" dirty="0">
                    <a:solidFill>
                      <a:srgbClr val="832433"/>
                    </a:solidFill>
                    <a:latin typeface="Arial" panose="020B0604020202020204" pitchFamily="34" charset="0"/>
                    <a:cs typeface="Arial" panose="020B0604020202020204" pitchFamily="34" charset="0"/>
                  </a:rPr>
                  <a:t>Study Period,</a:t>
                </a:r>
              </a:p>
              <a:p>
                <a:pPr marL="285750" indent="-285750">
                  <a:buFont typeface="Wingdings" panose="05000000000000000000" pitchFamily="2" charset="2"/>
                  <a:buChar char="q"/>
                </a:pP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82F906E-D53E-4FA7-B602-B554BEBF1585}"/>
                  </a:ext>
                </a:extLst>
              </p:cNvPr>
              <p:cNvSpPr txBox="1"/>
              <p:nvPr/>
            </p:nvSpPr>
            <p:spPr>
              <a:xfrm>
                <a:off x="6324600" y="914400"/>
                <a:ext cx="4724400" cy="624340"/>
              </a:xfrm>
              <a:prstGeom prst="rect">
                <a:avLst/>
              </a:prstGeom>
              <a:noFill/>
            </p:spPr>
            <p:txBody>
              <a:bodyPr wrap="square" rtlCol="0">
                <a:spAutoFit/>
              </a:bodyPr>
              <a:lstStyle/>
              <a:p>
                <a:pPr algn="just"/>
                <a:r>
                  <a:rPr lang="en-IN"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Assuming Demand Flow Rate across the study period equals to the flow rate as observed during the analysis period ]</a:t>
                </a:r>
              </a:p>
            </p:txBody>
          </p:sp>
        </p:grpSp>
        <p:sp>
          <p:nvSpPr>
            <p:cNvPr id="22" name="TextBox 21">
              <a:extLst>
                <a:ext uri="{FF2B5EF4-FFF2-40B4-BE49-F238E27FC236}">
                  <a16:creationId xmlns:a16="http://schemas.microsoft.com/office/drawing/2014/main" id="{FE5E7774-C8A4-4AF2-AC83-5D34156A0F87}"/>
                </a:ext>
              </a:extLst>
            </p:cNvPr>
            <p:cNvSpPr txBox="1"/>
            <p:nvPr/>
          </p:nvSpPr>
          <p:spPr>
            <a:xfrm>
              <a:off x="2002612" y="1883049"/>
              <a:ext cx="8086855" cy="4050596"/>
            </a:xfrm>
            <a:prstGeom prst="rect">
              <a:avLst/>
            </a:prstGeom>
            <a:noFill/>
            <a:effectLst>
              <a:outerShdw blurRad="50800" dist="38100" dir="2100000" algn="tl" rotWithShape="0">
                <a:prstClr val="black">
                  <a:alpha val="20000"/>
                </a:prstClr>
              </a:outerShdw>
            </a:effectLst>
          </p:spPr>
          <p:txBody>
            <a:bodyPr wrap="square" rtlCol="0">
              <a:spAutoFit/>
            </a:bodyPr>
            <a:lstStyle/>
            <a:p>
              <a:pPr marL="285750" lvl="0" indent="-285750" algn="just">
                <a:lnSpc>
                  <a:spcPct val="120000"/>
                </a:lnSpc>
                <a:buFont typeface="Wingdings" panose="05000000000000000000" pitchFamily="2" charset="2"/>
                <a:buChar char="q"/>
              </a:pPr>
              <a:r>
                <a:rPr lang="en-IN" dirty="0">
                  <a:latin typeface="Arial" panose="020B0604020202020204" pitchFamily="34" charset="0"/>
                  <a:cs typeface="Arial" panose="020B0604020202020204" pitchFamily="34" charset="0"/>
                </a:rPr>
                <a:t>Type of Signal Setting is Pre-timed </a:t>
              </a:r>
            </a:p>
            <a:p>
              <a:pPr marL="285750" lvl="0" indent="-285750" algn="just">
                <a:lnSpc>
                  <a:spcPct val="120000"/>
                </a:lnSpc>
                <a:buFont typeface="Wingdings" panose="05000000000000000000" pitchFamily="2" charset="2"/>
                <a:buChar char="q"/>
              </a:pPr>
              <a:r>
                <a:rPr lang="en-IN" dirty="0">
                  <a:latin typeface="Arial" panose="020B0604020202020204" pitchFamily="34" charset="0"/>
                  <a:cs typeface="Arial" panose="020B0604020202020204" pitchFamily="34" charset="0"/>
                </a:rPr>
                <a:t>The value of PHF considered as -</a:t>
              </a:r>
            </a:p>
            <a:p>
              <a:pPr algn="just">
                <a:lnSpc>
                  <a:spcPct val="120000"/>
                </a:lnSpc>
              </a:pPr>
              <a:r>
                <a:rPr lang="en-IN" dirty="0">
                  <a:latin typeface="Arial" panose="020B0604020202020204" pitchFamily="34" charset="0"/>
                  <a:cs typeface="Arial" panose="020B0604020202020204" pitchFamily="34" charset="0"/>
                </a:rPr>
                <a:t>	PHF = 0.9 for heavy traffic approach</a:t>
              </a:r>
            </a:p>
            <a:p>
              <a:pPr algn="just">
                <a:lnSpc>
                  <a:spcPct val="120000"/>
                </a:lnSpc>
              </a:pPr>
              <a:r>
                <a:rPr lang="en-IN" dirty="0">
                  <a:latin typeface="Arial" panose="020B0604020202020204" pitchFamily="34" charset="0"/>
                  <a:cs typeface="Arial" panose="020B0604020202020204" pitchFamily="34" charset="0"/>
                </a:rPr>
                <a:t>       	        = 0.95 for light traffic approach </a:t>
              </a:r>
            </a:p>
            <a:p>
              <a:pPr marL="285750" lvl="0" indent="-285750" algn="just">
                <a:lnSpc>
                  <a:spcPct val="120000"/>
                </a:lnSpc>
                <a:buFont typeface="Wingdings" panose="05000000000000000000" pitchFamily="2" charset="2"/>
                <a:buChar char="q"/>
              </a:pPr>
              <a:r>
                <a:rPr lang="en-IN" dirty="0">
                  <a:latin typeface="Arial" panose="020B0604020202020204" pitchFamily="34" charset="0"/>
                  <a:cs typeface="Arial" panose="020B0604020202020204" pitchFamily="34" charset="0"/>
                </a:rPr>
                <a:t>Base Saturation flow, so = 2100 (passenger cars per hour of green per lane)</a:t>
              </a:r>
            </a:p>
            <a:p>
              <a:pPr marL="285750" lvl="0" indent="-285750" algn="just">
                <a:lnSpc>
                  <a:spcPct val="120000"/>
                </a:lnSpc>
                <a:buFont typeface="Wingdings" panose="05000000000000000000" pitchFamily="2" charset="2"/>
                <a:buChar char="q"/>
              </a:pPr>
              <a:r>
                <a:rPr lang="en-IN" dirty="0">
                  <a:latin typeface="Arial" panose="020B0604020202020204" pitchFamily="34" charset="0"/>
                  <a:cs typeface="Arial" panose="020B0604020202020204" pitchFamily="34" charset="0"/>
                </a:rPr>
                <a:t>There isn’t any area of Central Business district (CBD) characteristics, hence type of area is taken as “Others”</a:t>
              </a:r>
            </a:p>
            <a:p>
              <a:pPr marL="285750" lvl="0" indent="-285750" algn="just">
                <a:lnSpc>
                  <a:spcPct val="120000"/>
                </a:lnSpc>
                <a:buFont typeface="Wingdings" panose="05000000000000000000" pitchFamily="2" charset="2"/>
                <a:buChar char="q"/>
              </a:pPr>
              <a:r>
                <a:rPr lang="en-IN" dirty="0">
                  <a:latin typeface="Arial" panose="020B0604020202020204" pitchFamily="34" charset="0"/>
                  <a:cs typeface="Arial" panose="020B0604020202020204" pitchFamily="34" charset="0"/>
                </a:rPr>
                <a:t>%Heavy Vehicles, %HV = (Daily number of HV) / ADT</a:t>
              </a:r>
            </a:p>
            <a:p>
              <a:pPr algn="just">
                <a:lnSpc>
                  <a:spcPct val="120000"/>
                </a:lnSpc>
              </a:pPr>
              <a:r>
                <a:rPr lang="en-IN" dirty="0">
                  <a:latin typeface="Arial" panose="020B0604020202020204" pitchFamily="34" charset="0"/>
                  <a:cs typeface="Arial" panose="020B0604020202020204" pitchFamily="34" charset="0"/>
                </a:rPr>
                <a:t>      Observed average flow of buses along the artery to be 4buses/hour</a:t>
              </a:r>
            </a:p>
            <a:p>
              <a:pPr marL="285750" indent="-285750" algn="just">
                <a:lnSpc>
                  <a:spcPct val="120000"/>
                </a:lnSpc>
                <a:buFont typeface="Wingdings" panose="05000000000000000000" pitchFamily="2" charset="2"/>
                <a:buChar char="q"/>
              </a:pPr>
              <a:r>
                <a:rPr lang="en-IN" dirty="0">
                  <a:latin typeface="Arial" panose="020B0604020202020204" pitchFamily="34" charset="0"/>
                  <a:cs typeface="Arial" panose="020B0604020202020204" pitchFamily="34" charset="0"/>
                </a:rPr>
                <a:t>Considering Far-side and Near-side Bus Stops  – bus stops immediately prior-to/after the intersection</a:t>
              </a:r>
            </a:p>
          </p:txBody>
        </p:sp>
      </p:grpSp>
    </p:spTree>
    <p:extLst>
      <p:ext uri="{BB962C8B-B14F-4D97-AF65-F5344CB8AC3E}">
        <p14:creationId xmlns:p14="http://schemas.microsoft.com/office/powerpoint/2010/main" val="3520194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992730-763D-45D1-BF36-0BFB0BD32A1A}"/>
              </a:ext>
            </a:extLst>
          </p:cNvPr>
          <p:cNvSpPr>
            <a:spLocks noGrp="1"/>
          </p:cNvSpPr>
          <p:nvPr>
            <p:ph type="sldNum" sz="quarter" idx="7"/>
          </p:nvPr>
        </p:nvSpPr>
        <p:spPr>
          <a:xfrm>
            <a:off x="11703542" y="6400800"/>
            <a:ext cx="207009" cy="182245"/>
          </a:xfrm>
        </p:spPr>
        <p:txBody>
          <a:bodyPr/>
          <a:lstStyle/>
          <a:p>
            <a:pPr marL="25400">
              <a:lnSpc>
                <a:spcPct val="100000"/>
              </a:lnSpc>
            </a:pPr>
            <a:fld id="{81D60167-4931-47E6-BA6A-407CBD079E47}" type="slidenum">
              <a:rPr lang="en-IN" smtClean="0"/>
              <a:pPr marL="25400">
                <a:lnSpc>
                  <a:spcPct val="100000"/>
                </a:lnSpc>
              </a:pPr>
              <a:t>9</a:t>
            </a:fld>
            <a:endParaRPr lang="en-IN" dirty="0"/>
          </a:p>
        </p:txBody>
      </p:sp>
      <p:sp>
        <p:nvSpPr>
          <p:cNvPr id="20" name="Rectangle 19">
            <a:extLst>
              <a:ext uri="{FF2B5EF4-FFF2-40B4-BE49-F238E27FC236}">
                <a16:creationId xmlns:a16="http://schemas.microsoft.com/office/drawing/2014/main" id="{13324AF3-18A3-48E5-91A4-602A960A6049}"/>
              </a:ext>
            </a:extLst>
          </p:cNvPr>
          <p:cNvSpPr/>
          <p:nvPr/>
        </p:nvSpPr>
        <p:spPr>
          <a:xfrm>
            <a:off x="4931738" y="76200"/>
            <a:ext cx="2382062" cy="523220"/>
          </a:xfrm>
          <a:prstGeom prst="rect">
            <a:avLst/>
          </a:prstGeom>
        </p:spPr>
        <p:txBody>
          <a:bodyPr wrap="none">
            <a:spAutoFit/>
          </a:bodyPr>
          <a:lstStyle/>
          <a:p>
            <a:pPr algn="ctr"/>
            <a:r>
              <a:rPr lang="it-IT" sz="2800" b="1" spc="-10" dirty="0">
                <a:solidFill>
                  <a:schemeClr val="accent2">
                    <a:lumMod val="75000"/>
                  </a:schemeClr>
                </a:solidFill>
                <a:latin typeface="+mj-lt"/>
                <a:cs typeface="Arial" panose="020B0604020202020204" pitchFamily="34" charset="0"/>
              </a:rPr>
              <a:t>Considerations</a:t>
            </a:r>
            <a:endParaRPr lang="en-IN" sz="2800" dirty="0">
              <a:solidFill>
                <a:schemeClr val="accent2">
                  <a:lumMod val="75000"/>
                </a:schemeClr>
              </a:solidFill>
              <a:latin typeface="+mj-lt"/>
              <a:cs typeface="Arial" panose="020B0604020202020204" pitchFamily="34" charset="0"/>
            </a:endParaRPr>
          </a:p>
        </p:txBody>
      </p:sp>
      <p:sp>
        <p:nvSpPr>
          <p:cNvPr id="22" name="TextBox 21">
            <a:extLst>
              <a:ext uri="{FF2B5EF4-FFF2-40B4-BE49-F238E27FC236}">
                <a16:creationId xmlns:a16="http://schemas.microsoft.com/office/drawing/2014/main" id="{FE5E7774-C8A4-4AF2-AC83-5D34156A0F87}"/>
              </a:ext>
            </a:extLst>
          </p:cNvPr>
          <p:cNvSpPr txBox="1"/>
          <p:nvPr/>
        </p:nvSpPr>
        <p:spPr>
          <a:xfrm>
            <a:off x="2019300" y="609600"/>
            <a:ext cx="8343900" cy="3780522"/>
          </a:xfrm>
          <a:prstGeom prst="rect">
            <a:avLst/>
          </a:prstGeom>
          <a:noFill/>
          <a:effectLst>
            <a:outerShdw blurRad="50800" dist="38100" dir="2100000" algn="tl" rotWithShape="0">
              <a:prstClr val="black">
                <a:alpha val="20000"/>
              </a:prstClr>
            </a:outerShdw>
          </a:effectLst>
        </p:spPr>
        <p:txBody>
          <a:bodyPr wrap="square" rtlCol="0">
            <a:spAutoFit/>
          </a:bodyPr>
          <a:lstStyle/>
          <a:p>
            <a:pPr marL="285750" lvl="0" indent="-285750" algn="just">
              <a:lnSpc>
                <a:spcPct val="150000"/>
              </a:lnSpc>
              <a:buFont typeface="Wingdings" panose="05000000000000000000" pitchFamily="2" charset="2"/>
              <a:buChar char="q"/>
            </a:pPr>
            <a:r>
              <a:rPr lang="en-IN" dirty="0">
                <a:latin typeface="Arial" panose="020B0604020202020204" pitchFamily="34" charset="0"/>
                <a:cs typeface="Arial" panose="020B0604020202020204" pitchFamily="34" charset="0"/>
              </a:rPr>
              <a:t>Proportion</a:t>
            </a:r>
            <a:r>
              <a:rPr lang="en-IN" dirty="0">
                <a:effectLst>
                  <a:outerShdw blurRad="50800" dist="38100" dir="2700000" algn="tl">
                    <a:srgbClr val="000000">
                      <a:alpha val="40000"/>
                    </a:srgbClr>
                  </a:outerShdw>
                </a:effectLst>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of vehicles arriving during green P for Arrival Type 3 is taken as 20% - 30%</a:t>
            </a:r>
          </a:p>
          <a:p>
            <a:pPr marL="285750" lvl="0" indent="-285750" algn="just">
              <a:lnSpc>
                <a:spcPct val="150000"/>
              </a:lnSpc>
              <a:buFont typeface="Wingdings" panose="05000000000000000000" pitchFamily="2" charset="2"/>
              <a:buChar char="q"/>
            </a:pPr>
            <a:r>
              <a:rPr lang="en-IN" dirty="0">
                <a:latin typeface="Arial" panose="020B0604020202020204" pitchFamily="34" charset="0"/>
                <a:cs typeface="Arial" panose="020B0604020202020204" pitchFamily="34" charset="0"/>
              </a:rPr>
              <a:t>Number of parking manoeuvres are observed between 5 – 30 per hour across the artery</a:t>
            </a:r>
          </a:p>
          <a:p>
            <a:pPr marL="285750" lvl="0" indent="-285750" algn="just">
              <a:lnSpc>
                <a:spcPct val="150000"/>
              </a:lnSpc>
              <a:buFont typeface="Wingdings" panose="05000000000000000000" pitchFamily="2" charset="2"/>
              <a:buChar char="q"/>
            </a:pPr>
            <a:r>
              <a:rPr lang="en-IN" dirty="0">
                <a:latin typeface="Arial" panose="020B0604020202020204" pitchFamily="34" charset="0"/>
                <a:cs typeface="Arial" panose="020B0604020202020204" pitchFamily="34" charset="0"/>
              </a:rPr>
              <a:t>Speed of pedestrians, Sp = 3.2 m/s  and width of the crosswalk taken as 3.2m for few intersections which have WE &gt; 3m</a:t>
            </a:r>
          </a:p>
          <a:p>
            <a:pPr marL="285750" lvl="0" indent="-285750" algn="just">
              <a:lnSpc>
                <a:spcPct val="150000"/>
              </a:lnSpc>
              <a:buFont typeface="Wingdings" panose="05000000000000000000" pitchFamily="2" charset="2"/>
              <a:buChar char="q"/>
            </a:pPr>
            <a:r>
              <a:rPr lang="en-IN" dirty="0">
                <a:latin typeface="Arial" panose="020B0604020202020204" pitchFamily="34" charset="0"/>
                <a:cs typeface="Arial" panose="020B0604020202020204" pitchFamily="34" charset="0"/>
              </a:rPr>
              <a:t>Incremental Delay factor, k = 0.5,     for pre-timed type of signal setting</a:t>
            </a:r>
          </a:p>
          <a:p>
            <a:pPr marL="285750" lvl="0" indent="-285750" algn="just">
              <a:lnSpc>
                <a:spcPct val="150000"/>
              </a:lnSpc>
              <a:buFont typeface="Wingdings" panose="05000000000000000000" pitchFamily="2" charset="2"/>
              <a:buChar char="q"/>
            </a:pPr>
            <a:r>
              <a:rPr lang="en-IN" dirty="0">
                <a:latin typeface="Arial" panose="020B0604020202020204" pitchFamily="34" charset="0"/>
                <a:cs typeface="Arial" panose="020B0604020202020204" pitchFamily="34" charset="0"/>
              </a:rPr>
              <a:t>For most of the intersections analysed, start-up lost time and clearance lost time is  considered equal to 3 seconds.</a:t>
            </a:r>
          </a:p>
        </p:txBody>
      </p:sp>
    </p:spTree>
    <p:extLst>
      <p:ext uri="{BB962C8B-B14F-4D97-AF65-F5344CB8AC3E}">
        <p14:creationId xmlns:p14="http://schemas.microsoft.com/office/powerpoint/2010/main" val="159073181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3180</TotalTime>
  <Words>4747</Words>
  <Application>Microsoft Office PowerPoint</Application>
  <PresentationFormat>Widescreen</PresentationFormat>
  <Paragraphs>1379</Paragraphs>
  <Slides>52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Arial-BoldMT</vt:lpstr>
      <vt:lpstr>Bookman Old Style</vt:lpstr>
      <vt:lpstr>Calibri</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Road Artery</vt:lpstr>
      <vt:lpstr> Intersections</vt:lpstr>
      <vt:lpstr>FIRST JUNCTION ANALYSIS:  Via Prenestina – Largo Irpinia – Via Dignano d’Istra di Val Chisone </vt:lpstr>
      <vt:lpstr>FIRST JUNCTION ANALYSIS:  Via Prenestina – Largo Irpinia – Via Dignano d’Istra di</vt:lpstr>
      <vt:lpstr>FIRST JUNCTION ANALYSIS:  Via Prenestina – Largo Irpinia – Via Dignano d’Istra Via di Val Chisone </vt:lpstr>
      <vt:lpstr>FIRST JUNCTION ANALYSIS:  Via Prenestina – Largo Irpinia – Via Dignano d’Istra Via Via di Val Chisone </vt:lpstr>
      <vt:lpstr>FIRST JUNCTION ANALYSIS:  Via Prenestina – Largo Irpinia – Via Dignano d’Istra</vt:lpstr>
      <vt:lpstr>FIRST JUNCTION ANALYSIS:  Via Prenestina – Largo Irpinia – Via Dignano d’Istra</vt:lpstr>
      <vt:lpstr>FIRST JUNCTION ANALYSIS:  Via Prenestina – Largo Irpinia – Via Dignano d’Istra</vt:lpstr>
      <vt:lpstr>FIRST JUNCTION ANALYSIS:  Via Prenestina – Largo Irpinia – Via Dignano d’Istra</vt:lpstr>
      <vt:lpstr>SECOND JUNCTION ANALYSIS:  Via Prenestina –Via Olevano RomanoChisone </vt:lpstr>
      <vt:lpstr>SECOND JUNCTION ANALYSIS:  Via Prenestina –Via Olevano RomanoChisone di</vt:lpstr>
      <vt:lpstr>SECOND JUNCTION ANALYSIS:  Via Prenestina –Via Olevano RomanoChisone Via di Val Chisone </vt:lpstr>
      <vt:lpstr>SECOND JUNCTION ANALYSIS:  Via Prenestina –Via Olevano RomanoChisone </vt:lpstr>
      <vt:lpstr>SECOND JUNCTION ANALYSIS:  Via Prenestina –Via Olevano RomanoChisone </vt:lpstr>
      <vt:lpstr>SECOND JUNCTION ANALYSIS:  Via Prenestina –Via Olevano RomanoChisone </vt:lpstr>
      <vt:lpstr>SECOND JUNCTION ANALYSIS:  Via Prenestina –Via Olevano RomanoChisone </vt:lpstr>
      <vt:lpstr>SECOND JUNCTION ANALYSIS:  Via Prenestina –Via Olevano RomanoChisone </vt:lpstr>
      <vt:lpstr>THIRD JUNCTION ANALYSIS:  VIA PRENESTINA – VIA TOR DE’ SCHIAVI – VIA DELLA SERENISSIMA </vt:lpstr>
      <vt:lpstr>THIRD JUNCTION ANALYSIS:  VIA PRENESTINA – VIA TOR DE’ SCHIAVI – VIA DELLA SERENISSIMA Via di Val Chisone </vt:lpstr>
      <vt:lpstr>THIRD JUNCTION ANALYSIS:  VIA PRENESTINA – VIA TOR DE’ SCHIAVI – VIA DELLA SERENISSIMA Via di Val Chisone </vt:lpstr>
      <vt:lpstr>THIRD JUNCTION ANALYSIS:  VIA PRENESTINA – VIA TOR DE’ SCHIAVI – VIA DELLA SERENISSIMA Via di Val Chisone </vt:lpstr>
      <vt:lpstr>THIRD JUNCTION ANALYSIS:  VIA PRENESTINA – VIA TOR DE’ SCHIAVI – VIA DELLA SERENISSIMA Via di Val Chisone </vt:lpstr>
      <vt:lpstr>PowerPoint Presentation</vt:lpstr>
      <vt:lpstr>THIRD JUNCTION ANALYSIS:  VIA PRENESTINA – VIA TOR DE’ SCHIAVI – VIA DELLA SERENISSIMA Via di Val Chisone </vt:lpstr>
      <vt:lpstr>THIRD JUNCTION ANALYSIS:  VIA PRENESTINA – VIA TOR DE’ SCHIAVI – VIA DELLA SERENISSIMA Via di Val Chisone </vt:lpstr>
      <vt:lpstr>THIRD JUNCTION ANALYSIS:  VIA PRENESTINA – VIA TOR DE’ SCHIAVI – VIA DELLA SERENISSIMA Via di Val Chisone </vt:lpstr>
      <vt:lpstr>FOURTH JUNCTION ANALYSIS:  VIA PRENESTINA – VIA GIACOMO BRESADOLA di Val Chisone </vt:lpstr>
      <vt:lpstr>FOURTH JUNCTION ANALYSIS:  VIA PRENESTINA – VIA GIACOMO BRESADOLA Via di Val Chisone </vt:lpstr>
      <vt:lpstr>FOURTH JUNCTION ANALYSIS:  VIA PRENESTINA – VIA GIACOMO BRESADOLA Via di Val Chisone </vt:lpstr>
      <vt:lpstr>FOURTH JUNCTION ANALYSIS:  VIA PRENESTINA – VIA GIACOMO BRESADOLA Via di Val Chisone </vt:lpstr>
      <vt:lpstr>FOURTH JUNCTION ANALYSIS:  VIA PRENESTINA – VIA GIACOMO BRESADOLA Via di Val Chisone </vt:lpstr>
      <vt:lpstr>FOURTH JUNCTION ANALYSIS:  VIA PRENESTINA – VIA GIACOMO BRESADOLA Via di Val Chisone </vt:lpstr>
      <vt:lpstr>FOURTH JUNCTION ANALYSIS:  VIA PRENESTINA – VIA GIACOMO BRESADOLA Via di Val Chisone </vt:lpstr>
      <vt:lpstr>FOURTH JUNCTION ANALYSIS:  VIA PRENESTINA – VIA GIACOMO BRESADOLA Via di Val Chisone </vt:lpstr>
      <vt:lpstr>SYNCHRONISATION</vt:lpstr>
      <vt:lpstr>SYNCHRONISATION</vt:lpstr>
      <vt:lpstr>SYNCHRONISATION: MAXIMUM BANDWIDTH  </vt:lpstr>
      <vt:lpstr>SYNCHRONISATION: MAXIMUM BANDWIDTH  </vt:lpstr>
      <vt:lpstr>Synchronization 1-2</vt:lpstr>
      <vt:lpstr>SYNCHRONISATION: MAXIMUM BANDWIDTH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Work</dc:title>
  <dc:creator>Martina Rega</dc:creator>
  <cp:lastModifiedBy>AFFRIL MOHAMED</cp:lastModifiedBy>
  <cp:revision>90</cp:revision>
  <dcterms:created xsi:type="dcterms:W3CDTF">2022-01-20T15:09:47Z</dcterms:created>
  <dcterms:modified xsi:type="dcterms:W3CDTF">2022-03-08T20:32:27Z</dcterms:modified>
</cp:coreProperties>
</file>